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59" r:id="rId4"/>
    <p:sldId id="260" r:id="rId5"/>
    <p:sldId id="272" r:id="rId6"/>
    <p:sldId id="273" r:id="rId7"/>
    <p:sldId id="262" r:id="rId8"/>
    <p:sldId id="263" r:id="rId9"/>
    <p:sldId id="264" r:id="rId10"/>
    <p:sldId id="267" r:id="rId11"/>
    <p:sldId id="266" r:id="rId12"/>
    <p:sldId id="269" r:id="rId13"/>
    <p:sldId id="276" r:id="rId14"/>
    <p:sldId id="271" r:id="rId15"/>
  </p:sldIdLst>
  <p:sldSz cx="9144000" cy="6858000" type="screen4x3"/>
  <p:notesSz cx="9926638" cy="6797675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A4595"/>
    <a:srgbClr val="5E9B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28" autoAdjust="0"/>
    <p:restoredTop sz="94675" autoAdjust="0"/>
  </p:normalViewPr>
  <p:slideViewPr>
    <p:cSldViewPr>
      <p:cViewPr varScale="1">
        <p:scale>
          <a:sx n="106" d="100"/>
          <a:sy n="106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8B3C7-A733-42BE-87D4-03C207208517}" type="datetimeFigureOut">
              <a:rPr lang="nl-BE" smtClean="0"/>
              <a:pPr/>
              <a:t>2/05/2014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3BAB2-7D53-4AB8-8673-FC4FEB3AEFA4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2933807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FF359-78C8-4EE2-ACC5-1D7AF4899A4E}" type="datetimeFigureOut">
              <a:rPr lang="nl-BE" smtClean="0"/>
              <a:pPr/>
              <a:t>2/05/2014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21C5A-A077-4BC2-AB65-C3FC67FF0181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2542213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21C5A-A077-4BC2-AB65-C3FC67FF0181}" type="slidenum">
              <a:rPr lang="nl-BE" smtClean="0"/>
              <a:pPr/>
              <a:t>1</a:t>
            </a:fld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3178610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B161A04-C04E-4F47-92EA-6672AF4331D0}" type="datetimeFigureOut">
              <a:rPr lang="nl-BE" smtClean="0"/>
              <a:pPr/>
              <a:t>2/05/2014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9205F98E-3A36-45A7-A90F-92969AAF5B3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907704" y="692696"/>
            <a:ext cx="6768752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r">
              <a:defRPr/>
            </a:lvl1pPr>
          </a:lstStyle>
          <a:p>
            <a:endParaRPr lang="nl-BE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1489812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2276872"/>
            <a:ext cx="7955161" cy="1500187"/>
          </a:xfrm>
          <a:noFill/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61A04-C04E-4F47-92EA-6672AF4331D0}" type="datetimeFigureOut">
              <a:rPr lang="nl-BE" smtClean="0"/>
              <a:pPr/>
              <a:t>2/05/2014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F98E-3A36-45A7-A90F-92969AAF5B3E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39552" y="3861048"/>
            <a:ext cx="7992888" cy="5760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600"/>
            </a:lvl1pPr>
          </a:lstStyle>
          <a:p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4192023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61A04-C04E-4F47-92EA-6672AF4331D0}" type="datetimeFigureOut">
              <a:rPr lang="nl-BE" smtClean="0"/>
              <a:pPr/>
              <a:t>2/05/2014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F98E-3A36-45A7-A90F-92969AAF5B3E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1328205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628"/>
            <a:ext cx="9144000" cy="980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229600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89340"/>
            <a:ext cx="2133600" cy="2321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89340"/>
            <a:ext cx="2895600" cy="2321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9340"/>
            <a:ext cx="2133600" cy="2321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205F98E-3A36-45A7-A90F-92969AAF5B3E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8970"/>
            <a:ext cx="9144000" cy="132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907704" y="692696"/>
            <a:ext cx="6768752" cy="78627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783865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5" r:id="rId3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400" b="1" kern="1200">
          <a:solidFill>
            <a:srgbClr val="0A4595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A4595"/>
        </a:buClr>
        <a:buSzPct val="100000"/>
        <a:buFont typeface="Wingdings" pitchFamily="2" charset="2"/>
        <a:buChar char="q"/>
        <a:defRPr lang="en-US" sz="22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A4595"/>
        </a:buClr>
        <a:buFont typeface="Wingdings" pitchFamily="2" charset="2"/>
        <a:buChar char="§"/>
        <a:defRPr lang="en-US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A4595"/>
        </a:buClr>
        <a:buFont typeface="Wingdings" pitchFamily="2" charset="2"/>
        <a:buChar char="§"/>
        <a:defRPr lang="en-US" sz="1800" kern="1200" dirty="0" smtClean="0">
          <a:solidFill>
            <a:schemeClr val="tx1"/>
          </a:solidFill>
          <a:effectLst/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A4595"/>
        </a:buClr>
        <a:buFont typeface="Wingdings" pitchFamily="2" charset="2"/>
        <a:buChar char="§"/>
        <a:defRPr lang="en-US" sz="16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A4595"/>
        </a:buClr>
        <a:buFont typeface="Wingdings" pitchFamily="2" charset="2"/>
        <a:buChar char="§"/>
        <a:defRPr lang="nl-BE" sz="14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ster-emrp.eu/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1268760"/>
            <a:ext cx="8856984" cy="5904656"/>
          </a:xfrm>
        </p:spPr>
        <p:txBody>
          <a:bodyPr/>
          <a:lstStyle/>
          <a:p>
            <a:r>
              <a:rPr lang="nl-BE" sz="2800" dirty="0" smtClean="0"/>
              <a:t>Education and training in radiation protection:</a:t>
            </a:r>
            <a:r>
              <a:rPr lang="nl-BE" sz="2800" dirty="0"/>
              <a:t/>
            </a:r>
            <a:br>
              <a:rPr lang="nl-BE" sz="2800" dirty="0"/>
            </a:br>
            <a:r>
              <a:rPr lang="nl-BE" sz="1400" dirty="0" smtClean="0"/>
              <a:t> </a:t>
            </a:r>
            <a:r>
              <a:rPr lang="nl-BE" sz="2800" dirty="0" smtClean="0"/>
              <a:t/>
            </a:r>
            <a:br>
              <a:rPr lang="nl-BE" sz="2800" dirty="0" smtClean="0"/>
            </a:br>
            <a:r>
              <a:rPr lang="nl-BE" sz="2800" dirty="0" smtClean="0"/>
              <a:t>initiatives of the EUTERP Foundation</a:t>
            </a:r>
            <a:br>
              <a:rPr lang="nl-BE" sz="2800" dirty="0" smtClean="0"/>
            </a:br>
            <a:r>
              <a:rPr lang="nl-BE" sz="2800" dirty="0" smtClean="0"/>
              <a:t/>
            </a:r>
            <a:br>
              <a:rPr lang="nl-BE" sz="2800" dirty="0" smtClean="0"/>
            </a:br>
            <a:r>
              <a:rPr lang="nl-BE" sz="2800" dirty="0"/>
              <a:t/>
            </a:r>
            <a:br>
              <a:rPr lang="nl-BE" sz="2800" dirty="0"/>
            </a:br>
            <a:r>
              <a:rPr lang="nl-BE" sz="2000" b="0" dirty="0" smtClean="0"/>
              <a:t> Richard Paynter</a:t>
            </a:r>
            <a:br>
              <a:rPr lang="nl-BE" sz="2000" b="0" dirty="0" smtClean="0"/>
            </a:br>
            <a:r>
              <a:rPr lang="nl-BE" sz="1000" b="0" dirty="0" smtClean="0"/>
              <a:t> </a:t>
            </a:r>
            <a:r>
              <a:rPr lang="nl-BE" sz="2000" b="0" dirty="0"/>
              <a:t/>
            </a:r>
            <a:br>
              <a:rPr lang="nl-BE" sz="2000" b="0" dirty="0"/>
            </a:br>
            <a:r>
              <a:rPr lang="nl-BE" sz="2000" b="0" dirty="0" smtClean="0"/>
              <a:t>M. Coeck (SCK•CEN), P. </a:t>
            </a:r>
            <a:r>
              <a:rPr lang="nl-BE" sz="2000" b="0" dirty="0" err="1" smtClean="0"/>
              <a:t>Allisy</a:t>
            </a:r>
            <a:r>
              <a:rPr lang="nl-BE" sz="2000" b="0" dirty="0" smtClean="0"/>
              <a:t>-Roberts (</a:t>
            </a:r>
            <a:r>
              <a:rPr lang="nl-BE" sz="2000" b="0" dirty="0" err="1" smtClean="0"/>
              <a:t>EFOMP</a:t>
            </a:r>
            <a:r>
              <a:rPr lang="nl-BE" sz="2000" b="0" dirty="0" smtClean="0"/>
              <a:t>), F. Draaisma (NRG), </a:t>
            </a:r>
            <a:br>
              <a:rPr lang="nl-BE" sz="2000" b="0" dirty="0" smtClean="0"/>
            </a:br>
            <a:r>
              <a:rPr lang="nl-BE" sz="2000" b="0" dirty="0" smtClean="0"/>
              <a:t>M. Schouwenburg (</a:t>
            </a:r>
            <a:r>
              <a:rPr lang="nl-BE" sz="2000" b="0" dirty="0" err="1" smtClean="0"/>
              <a:t>TUDelft</a:t>
            </a:r>
            <a:r>
              <a:rPr lang="nl-BE" sz="2000" b="0" dirty="0" smtClean="0"/>
              <a:t>), J. Stewart (PHE)</a:t>
            </a:r>
            <a:br>
              <a:rPr lang="nl-BE" sz="2000" b="0" dirty="0" smtClean="0"/>
            </a:br>
            <a:r>
              <a:rPr lang="nl-BE" sz="2000" b="0" dirty="0"/>
              <a:t/>
            </a:r>
            <a:br>
              <a:rPr lang="nl-BE" sz="2000" b="0" dirty="0"/>
            </a:br>
            <a:r>
              <a:rPr lang="nl-BE" sz="2000" b="0" dirty="0" smtClean="0"/>
              <a:t/>
            </a:r>
            <a:br>
              <a:rPr lang="nl-BE" sz="2000" b="0" dirty="0" smtClean="0"/>
            </a:br>
            <a:r>
              <a:rPr lang="nl-BE" sz="2000" b="0" dirty="0" smtClean="0"/>
              <a:t/>
            </a:r>
            <a:br>
              <a:rPr lang="nl-BE" sz="2000" b="0" dirty="0" smtClean="0"/>
            </a:br>
            <a:r>
              <a:rPr lang="nl-BE" sz="1600" b="0" i="1" dirty="0" smtClean="0"/>
              <a:t>EAN/EUTERP Workshop, Rovinj</a:t>
            </a:r>
            <a:endParaRPr lang="nl-BE" sz="1600" b="0" i="1" dirty="0"/>
          </a:p>
        </p:txBody>
      </p:sp>
    </p:spTree>
    <p:extLst>
      <p:ext uri="{BB962C8B-B14F-4D97-AF65-F5344CB8AC3E}">
        <p14:creationId xmlns="" xmlns:p14="http://schemas.microsoft.com/office/powerpoint/2010/main" val="180104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ENETRAP II 7FP</a:t>
            </a:r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80000"/>
              </a:spcBef>
            </a:pPr>
            <a:endParaRPr lang="en-GB" altLang="nl-BE" sz="2000" dirty="0" smtClean="0"/>
          </a:p>
          <a:p>
            <a:pPr>
              <a:spcBef>
                <a:spcPct val="80000"/>
              </a:spcBef>
            </a:pPr>
            <a:r>
              <a:rPr lang="en-GB" altLang="nl-BE" sz="2000" dirty="0" smtClean="0"/>
              <a:t>Build further on previous results:</a:t>
            </a:r>
          </a:p>
          <a:p>
            <a:pPr lvl="1">
              <a:spcBef>
                <a:spcPct val="80000"/>
              </a:spcBef>
            </a:pPr>
            <a:r>
              <a:rPr lang="en-GB" altLang="nl-BE" dirty="0" smtClean="0"/>
              <a:t>Primarily </a:t>
            </a:r>
            <a:r>
              <a:rPr lang="en-GB" altLang="nl-BE" dirty="0"/>
              <a:t>dealing with RPE and RPO, but interested in medical field and the approaches used for </a:t>
            </a:r>
            <a:r>
              <a:rPr lang="en-GB" altLang="nl-BE" dirty="0" err="1" smtClean="0"/>
              <a:t>MPE</a:t>
            </a:r>
            <a:endParaRPr lang="en-GB" altLang="nl-BE" dirty="0" smtClean="0"/>
          </a:p>
          <a:p>
            <a:pPr lvl="1">
              <a:spcBef>
                <a:spcPct val="80000"/>
              </a:spcBef>
            </a:pPr>
            <a:r>
              <a:rPr lang="en-GB" altLang="nl-BE" dirty="0" smtClean="0"/>
              <a:t>Focus on professional development</a:t>
            </a:r>
            <a:endParaRPr lang="en-GB" altLang="nl-BE" dirty="0"/>
          </a:p>
          <a:p>
            <a:pPr lvl="1">
              <a:spcBef>
                <a:spcPct val="80000"/>
              </a:spcBef>
            </a:pPr>
            <a:r>
              <a:rPr lang="en-GB" altLang="nl-BE" dirty="0"/>
              <a:t>Towards European </a:t>
            </a:r>
            <a:r>
              <a:rPr lang="en-GB" altLang="nl-BE" u="sng" dirty="0"/>
              <a:t>reference </a:t>
            </a:r>
            <a:r>
              <a:rPr lang="en-GB" altLang="nl-BE" dirty="0"/>
              <a:t>training scheme for </a:t>
            </a:r>
            <a:r>
              <a:rPr lang="en-GB" altLang="nl-BE" dirty="0" err="1"/>
              <a:t>RPE</a:t>
            </a:r>
            <a:r>
              <a:rPr lang="en-GB" altLang="nl-BE" dirty="0"/>
              <a:t>, serve as basis for mutual recognition</a:t>
            </a:r>
          </a:p>
          <a:p>
            <a:pPr lvl="1">
              <a:spcBef>
                <a:spcPct val="80000"/>
              </a:spcBef>
            </a:pPr>
            <a:r>
              <a:rPr lang="en-GB" altLang="nl-BE" dirty="0"/>
              <a:t>Introduction of </a:t>
            </a:r>
            <a:r>
              <a:rPr lang="en-GB" altLang="nl-BE" dirty="0" err="1"/>
              <a:t>ECVET</a:t>
            </a:r>
            <a:r>
              <a:rPr lang="en-GB" altLang="nl-BE" dirty="0"/>
              <a:t> approach, learning outcomes in terms </a:t>
            </a:r>
            <a:r>
              <a:rPr lang="en-GB" altLang="nl-BE" dirty="0" smtClean="0"/>
              <a:t>of knowledge, skills, competences</a:t>
            </a:r>
          </a:p>
          <a:p>
            <a:pPr lvl="1">
              <a:spcBef>
                <a:spcPct val="80000"/>
              </a:spcBef>
            </a:pPr>
            <a:r>
              <a:rPr lang="en-GB" altLang="nl-BE" dirty="0" smtClean="0"/>
              <a:t>Towards </a:t>
            </a:r>
            <a:r>
              <a:rPr lang="en-GB" altLang="nl-BE" dirty="0"/>
              <a:t>sustainable results via EUTERP and HERCA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385713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Outcomes of ENETRAP II  </a:t>
            </a:r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80000"/>
              </a:spcBef>
            </a:pPr>
            <a:endParaRPr lang="en-GB" altLang="nl-BE" dirty="0" smtClean="0">
              <a:solidFill>
                <a:srgbClr val="FF6600"/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European Reference Training Scheme for </a:t>
            </a:r>
            <a:r>
              <a:rPr lang="en-US" dirty="0" err="1">
                <a:solidFill>
                  <a:srgbClr val="FF0000"/>
                </a:solidFill>
              </a:rPr>
              <a:t>RPEs</a:t>
            </a:r>
            <a:r>
              <a:rPr lang="en-US" dirty="0"/>
              <a:t>, with introduction of </a:t>
            </a:r>
            <a:r>
              <a:rPr lang="en-US" dirty="0" err="1"/>
              <a:t>ECVET</a:t>
            </a:r>
            <a:r>
              <a:rPr lang="en-US" dirty="0"/>
              <a:t> Learning Outcomes (K, S, C, in total 413)</a:t>
            </a:r>
          </a:p>
          <a:p>
            <a:pPr lvl="1">
              <a:defRPr/>
            </a:pPr>
            <a:r>
              <a:rPr lang="en-US" dirty="0"/>
              <a:t>Basic modules + Specialized modules depending on field of work</a:t>
            </a:r>
          </a:p>
          <a:p>
            <a:pPr lvl="1">
              <a:defRPr/>
            </a:pPr>
            <a:r>
              <a:rPr lang="en-US" dirty="0"/>
              <a:t>OJT + </a:t>
            </a:r>
            <a:r>
              <a:rPr lang="en-US" dirty="0" smtClean="0"/>
              <a:t>WE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713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Outcomes of </a:t>
            </a:r>
            <a:r>
              <a:rPr lang="nl-BE" dirty="0"/>
              <a:t>ENETRAP </a:t>
            </a:r>
            <a:r>
              <a:rPr lang="nl-BE" dirty="0" smtClean="0"/>
              <a:t>II </a:t>
            </a:r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</p:spPr>
        <p:txBody>
          <a:bodyPr>
            <a:normAutofit/>
          </a:bodyPr>
          <a:lstStyle/>
          <a:p>
            <a:pPr>
              <a:spcBef>
                <a:spcPct val="80000"/>
              </a:spcBef>
            </a:pPr>
            <a:endParaRPr lang="en-GB" altLang="nl-BE" dirty="0" smtClean="0">
              <a:solidFill>
                <a:srgbClr val="FF66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</a:rPr>
              <a:t>Requirements for RPO</a:t>
            </a:r>
          </a:p>
          <a:p>
            <a:pPr lvl="1">
              <a:defRPr/>
            </a:pPr>
            <a:r>
              <a:rPr lang="en-US" dirty="0"/>
              <a:t>Main areas of RPO work are considered and examples of appropriate training contents are given, divided into professional categories or competence groups, covering the following areas:</a:t>
            </a:r>
          </a:p>
          <a:p>
            <a:pPr lvl="2">
              <a:buFont typeface="Wingdings" pitchFamily="2" charset="2"/>
              <a:buChar char="Ø"/>
              <a:defRPr/>
            </a:pPr>
            <a:r>
              <a:rPr lang="en-US" sz="2000" dirty="0"/>
              <a:t>handling of radioactive materials and practices on installations producing ionizing radiation (incl. accelerators and cyclotrons) </a:t>
            </a:r>
            <a:endParaRPr lang="nl-BE" sz="2000" dirty="0"/>
          </a:p>
          <a:p>
            <a:pPr lvl="2">
              <a:buFont typeface="Wingdings" pitchFamily="2" charset="2"/>
              <a:buChar char="Ø"/>
              <a:defRPr/>
            </a:pPr>
            <a:r>
              <a:rPr lang="en-US" sz="2000" dirty="0"/>
              <a:t>medicine, dentistry</a:t>
            </a:r>
            <a:endParaRPr lang="nl-BE" sz="2000" dirty="0"/>
          </a:p>
          <a:p>
            <a:pPr lvl="2">
              <a:buFont typeface="Wingdings" pitchFamily="2" charset="2"/>
              <a:buChar char="Ø"/>
              <a:defRPr/>
            </a:pPr>
            <a:r>
              <a:rPr lang="en-US" sz="2000" dirty="0"/>
              <a:t>operation of x-ray equipment (technical, medical (without patients), veterinary medicine)</a:t>
            </a:r>
            <a:endParaRPr lang="nl-BE" sz="2000" dirty="0"/>
          </a:p>
          <a:p>
            <a:pPr lvl="2">
              <a:buFont typeface="Wingdings" pitchFamily="2" charset="2"/>
              <a:buChar char="Ø"/>
              <a:defRPr/>
            </a:pPr>
            <a:r>
              <a:rPr lang="en-US" sz="2000" dirty="0"/>
              <a:t>RPO in nuclear power plants/research reactors</a:t>
            </a:r>
          </a:p>
          <a:p>
            <a:pPr lvl="1">
              <a:defRPr/>
            </a:pPr>
            <a:r>
              <a:rPr lang="en-US" dirty="0"/>
              <a:t>No recognition required</a:t>
            </a:r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67517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Developing links with relevant organisations</a:t>
            </a:r>
          </a:p>
          <a:p>
            <a:r>
              <a:rPr lang="en-GB" dirty="0" smtClean="0"/>
              <a:t>Partner in ENETRAP III bid</a:t>
            </a:r>
          </a:p>
          <a:p>
            <a:r>
              <a:rPr lang="en-GB" dirty="0" smtClean="0"/>
              <a:t>Newsletters</a:t>
            </a:r>
          </a:p>
          <a:p>
            <a:r>
              <a:rPr lang="en-GB" dirty="0" smtClean="0"/>
              <a:t>ETRAP 2013, Vienna</a:t>
            </a:r>
          </a:p>
          <a:p>
            <a:r>
              <a:rPr lang="en-GB" dirty="0" smtClean="0"/>
              <a:t>EUTERP Workshop 2014</a:t>
            </a:r>
          </a:p>
          <a:p>
            <a:r>
              <a:rPr lang="en-GB" dirty="0" smtClean="0"/>
              <a:t>Develop guidance to support implementation of the requirements for RPE and RPO (ENETRAP III)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Background</a:t>
            </a:r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515719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2006-2009: EC DG </a:t>
            </a:r>
            <a:r>
              <a:rPr lang="en-US" dirty="0" err="1" smtClean="0"/>
              <a:t>TREN</a:t>
            </a:r>
            <a:r>
              <a:rPr lang="en-US" dirty="0" smtClean="0"/>
              <a:t> supported a 3 year contract to create a </a:t>
            </a:r>
            <a:r>
              <a:rPr lang="en-US" dirty="0"/>
              <a:t>P</a:t>
            </a:r>
            <a:r>
              <a:rPr lang="en-US" dirty="0" smtClean="0"/>
              <a:t>latform for E&amp;T in radiation protection; main objectives were:</a:t>
            </a:r>
          </a:p>
          <a:p>
            <a:pPr lvl="1">
              <a:lnSpc>
                <a:spcPct val="90000"/>
              </a:lnSpc>
            </a:pPr>
            <a:r>
              <a:rPr lang="en-US" altLang="nl-BE" sz="1900" dirty="0" smtClean="0"/>
              <a:t>to facilitate the transnational access to vocational </a:t>
            </a:r>
            <a:r>
              <a:rPr lang="en-US" altLang="nl-BE" sz="1900" dirty="0" err="1" smtClean="0"/>
              <a:t>E&amp;T</a:t>
            </a:r>
            <a:r>
              <a:rPr lang="en-US" altLang="nl-BE" sz="1900" dirty="0" smtClean="0"/>
              <a:t> infrastructures; </a:t>
            </a:r>
          </a:p>
          <a:p>
            <a:pPr lvl="1">
              <a:lnSpc>
                <a:spcPct val="90000"/>
              </a:lnSpc>
            </a:pPr>
            <a:r>
              <a:rPr lang="en-US" altLang="nl-BE" sz="1900" dirty="0" smtClean="0"/>
              <a:t>to harmonize the criteria and qualifications for, and mutual recognition of, qualified RP professions; </a:t>
            </a:r>
          </a:p>
          <a:p>
            <a:pPr lvl="1">
              <a:lnSpc>
                <a:spcPct val="90000"/>
              </a:lnSpc>
            </a:pPr>
            <a:r>
              <a:rPr lang="en-US" altLang="nl-BE" sz="1900" dirty="0" smtClean="0"/>
              <a:t>to remove obstacles for the mobility of these professions within the European Union;</a:t>
            </a:r>
          </a:p>
          <a:p>
            <a:pPr lvl="1">
              <a:lnSpc>
                <a:spcPct val="90000"/>
              </a:lnSpc>
            </a:pPr>
            <a:r>
              <a:rPr lang="en-US" altLang="nl-BE" sz="1900" dirty="0" smtClean="0"/>
              <a:t>to give advice for the revision of BSS.</a:t>
            </a:r>
          </a:p>
          <a:p>
            <a:endParaRPr lang="en-US" dirty="0" smtClean="0"/>
          </a:p>
          <a:p>
            <a:r>
              <a:rPr lang="en-US" dirty="0" smtClean="0"/>
              <a:t>Platform of stakeholders (E&amp;T providers, end-users, </a:t>
            </a:r>
            <a:r>
              <a:rPr lang="en-US" dirty="0" smtClean="0"/>
              <a:t>authorities)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Coordinated by NRG, 5 board members, 6 observers (</a:t>
            </a:r>
            <a:r>
              <a:rPr lang="en-US" dirty="0" err="1" smtClean="0"/>
              <a:t>IAEA</a:t>
            </a:r>
            <a:r>
              <a:rPr lang="en-US" dirty="0" smtClean="0"/>
              <a:t>, EC, </a:t>
            </a:r>
            <a:r>
              <a:rPr lang="en-US" dirty="0" err="1" smtClean="0"/>
              <a:t>IRPA</a:t>
            </a:r>
            <a:r>
              <a:rPr lang="en-US" dirty="0" smtClean="0"/>
              <a:t>, </a:t>
            </a:r>
            <a:r>
              <a:rPr lang="en-US" dirty="0" err="1"/>
              <a:t>E</a:t>
            </a:r>
            <a:r>
              <a:rPr lang="en-US" dirty="0" err="1" smtClean="0"/>
              <a:t>FOMP</a:t>
            </a:r>
            <a:r>
              <a:rPr lang="en-US" dirty="0" smtClean="0"/>
              <a:t>, </a:t>
            </a:r>
            <a:r>
              <a:rPr lang="en-US" dirty="0" err="1" smtClean="0"/>
              <a:t>IOE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Future sustainability was a prerequisite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181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Communication with Platform members via</a:t>
            </a:r>
          </a:p>
          <a:p>
            <a:pPr lvl="1"/>
            <a:r>
              <a:rPr lang="en-US" dirty="0" smtClean="0"/>
              <a:t>Website</a:t>
            </a:r>
          </a:p>
          <a:p>
            <a:pPr lvl="1"/>
            <a:r>
              <a:rPr lang="en-US" dirty="0" smtClean="0"/>
              <a:t>Newsletters</a:t>
            </a:r>
          </a:p>
          <a:p>
            <a:pPr lvl="1"/>
            <a:r>
              <a:rPr lang="en-US" dirty="0" smtClean="0"/>
              <a:t>Annual workshops</a:t>
            </a:r>
          </a:p>
          <a:p>
            <a:pPr lvl="1"/>
            <a:endParaRPr lang="en-US" dirty="0" smtClean="0"/>
          </a:p>
          <a:p>
            <a:endParaRPr lang="en-US" sz="2000" dirty="0" smtClean="0"/>
          </a:p>
          <a:p>
            <a:r>
              <a:rPr lang="en-US" sz="2000" b="1" dirty="0"/>
              <a:t>Key outcome</a:t>
            </a:r>
            <a:r>
              <a:rPr lang="en-US" sz="2000" dirty="0"/>
              <a:t>: advice concerning new descriptions on RPE and RPO for revision of BSS (</a:t>
            </a:r>
            <a:r>
              <a:rPr lang="en-US" altLang="nl-BE" sz="2000" dirty="0"/>
              <a:t>Council Directive 96/29/EURATOM)</a:t>
            </a:r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Input </a:t>
            </a:r>
            <a:r>
              <a:rPr lang="en-US" sz="2000" dirty="0" smtClean="0"/>
              <a:t>and feedback to ENETRAP 6FP (2005-2007) and ENETRAP II 7FP (2009-2012) projects</a:t>
            </a:r>
          </a:p>
          <a:p>
            <a:endParaRPr lang="en-US" sz="2000" dirty="0" smtClean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54233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46" y="1781791"/>
            <a:ext cx="1527842" cy="1266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ym typeface="Symbol"/>
              </a:rPr>
              <a:t>  EUTERP </a:t>
            </a:r>
            <a:r>
              <a:rPr lang="nl-BE" dirty="0">
                <a:solidFill>
                  <a:srgbClr val="FF0000"/>
                </a:solidFill>
                <a:sym typeface="Symbol"/>
              </a:rPr>
              <a:t>Foundation</a:t>
            </a:r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700808"/>
            <a:ext cx="7308304" cy="5157192"/>
          </a:xfrm>
        </p:spPr>
        <p:txBody>
          <a:bodyPr>
            <a:noAutofit/>
          </a:bodyPr>
          <a:lstStyle/>
          <a:p>
            <a:r>
              <a:rPr lang="en-US" sz="2000" dirty="0" smtClean="0"/>
              <a:t>2010: </a:t>
            </a:r>
            <a:r>
              <a:rPr lang="en-US" sz="2000" dirty="0" err="1" smtClean="0">
                <a:solidFill>
                  <a:srgbClr val="FF0000"/>
                </a:solidFill>
              </a:rPr>
              <a:t>EUTERP</a:t>
            </a:r>
            <a:r>
              <a:rPr lang="en-US" sz="2000" dirty="0" smtClean="0">
                <a:solidFill>
                  <a:srgbClr val="FF0000"/>
                </a:solidFill>
              </a:rPr>
              <a:t> Foundation</a:t>
            </a:r>
            <a:r>
              <a:rPr lang="en-US" sz="2000" dirty="0" smtClean="0"/>
              <a:t>: legal entity under Dutch law was established</a:t>
            </a:r>
          </a:p>
          <a:p>
            <a:endParaRPr lang="en-US" sz="1200" dirty="0" smtClean="0"/>
          </a:p>
          <a:p>
            <a:r>
              <a:rPr lang="en-US" sz="2000" dirty="0" smtClean="0"/>
              <a:t>Main objectives:</a:t>
            </a:r>
            <a:endParaRPr lang="en-US" sz="2000" dirty="0"/>
          </a:p>
          <a:p>
            <a:pPr lvl="1"/>
            <a:r>
              <a:rPr lang="en-US" dirty="0" smtClean="0"/>
              <a:t>Contribute to the development of a European policy with regard to education, training and competence development in RP</a:t>
            </a:r>
          </a:p>
          <a:p>
            <a:pPr lvl="1"/>
            <a:r>
              <a:rPr lang="en-US" dirty="0" smtClean="0"/>
              <a:t>Encourage and support harmonization of </a:t>
            </a:r>
            <a:r>
              <a:rPr lang="en-US" dirty="0" err="1" smtClean="0"/>
              <a:t>E&amp;T</a:t>
            </a:r>
            <a:r>
              <a:rPr lang="en-US" dirty="0" smtClean="0"/>
              <a:t> requirements for </a:t>
            </a:r>
            <a:r>
              <a:rPr lang="en-US" dirty="0" err="1" smtClean="0"/>
              <a:t>RPEs</a:t>
            </a:r>
            <a:r>
              <a:rPr lang="en-US" dirty="0" smtClean="0"/>
              <a:t>, </a:t>
            </a:r>
            <a:r>
              <a:rPr lang="en-US" dirty="0" err="1" smtClean="0"/>
              <a:t>RPOs</a:t>
            </a:r>
            <a:r>
              <a:rPr lang="en-US" dirty="0" smtClean="0"/>
              <a:t> and workers, facilitating mobility of these professionals</a:t>
            </a:r>
          </a:p>
          <a:p>
            <a:pPr lvl="1"/>
            <a:r>
              <a:rPr lang="en-US" dirty="0" smtClean="0"/>
              <a:t>Act as central focus point for the sharing of information on training events, European standards, latest developments, and all other related information</a:t>
            </a:r>
          </a:p>
          <a:p>
            <a:endParaRPr lang="en-US" sz="1200" dirty="0" smtClean="0"/>
          </a:p>
          <a:p>
            <a:r>
              <a:rPr lang="en-US" sz="2000" dirty="0" smtClean="0"/>
              <a:t>Newsletters, workshops, www.euterp.eu</a:t>
            </a:r>
            <a:endParaRPr lang="en-US" sz="2000" dirty="0"/>
          </a:p>
          <a:p>
            <a:endParaRPr lang="en-US" sz="2000" dirty="0" smtClean="0"/>
          </a:p>
          <a:p>
            <a:pPr lvl="1"/>
            <a:endParaRPr lang="nl-BE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99" y="2911463"/>
            <a:ext cx="1283902" cy="4617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09" y="3501008"/>
            <a:ext cx="921543" cy="962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O:\DOKUMENT\Diensten\COM\MPR\mpr\LOGOS\TUdelft\TUDelf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04" y="4647473"/>
            <a:ext cx="1339331" cy="781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O:\DOKUMENT\Diensten\COM\MPR\mpr\Corporate_design\SCKCEN\60jaar SCK•CEN\huisstijl\logoSCKCEN20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63" y="5661248"/>
            <a:ext cx="1426241" cy="9497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14"/>
          <p:cNvCxnSpPr/>
          <p:nvPr/>
        </p:nvCxnSpPr>
        <p:spPr>
          <a:xfrm>
            <a:off x="1835696" y="1700808"/>
            <a:ext cx="0" cy="4910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447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EUTERP Foundation </a:t>
            </a:r>
            <a:br>
              <a:rPr lang="en-GB" dirty="0" smtClean="0"/>
            </a:br>
            <a:r>
              <a:rPr lang="en-GB" dirty="0" smtClean="0"/>
              <a:t>Committee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r>
              <a:rPr lang="en-GB" dirty="0" smtClean="0"/>
              <a:t>President: Richard </a:t>
            </a:r>
            <a:r>
              <a:rPr lang="en-GB" dirty="0" err="1" smtClean="0"/>
              <a:t>Paynter</a:t>
            </a:r>
            <a:endParaRPr lang="en-GB" dirty="0" smtClean="0"/>
          </a:p>
          <a:p>
            <a:r>
              <a:rPr lang="en-GB" dirty="0" smtClean="0"/>
              <a:t>Secretary: Penelope Allisy-Roberts</a:t>
            </a:r>
          </a:p>
          <a:p>
            <a:r>
              <a:rPr lang="en-GB" dirty="0" smtClean="0"/>
              <a:t>Treasurer: Folkert Draaisma</a:t>
            </a:r>
          </a:p>
          <a:p>
            <a:r>
              <a:rPr lang="en-GB" dirty="0" smtClean="0"/>
              <a:t>Deputy treasurer </a:t>
            </a:r>
            <a:r>
              <a:rPr lang="en-GB" dirty="0"/>
              <a:t>and webmaster: Marcel </a:t>
            </a:r>
            <a:r>
              <a:rPr lang="en-GB" dirty="0" err="1" smtClean="0"/>
              <a:t>Schouwenburg</a:t>
            </a:r>
            <a:endParaRPr lang="en-GB" dirty="0" smtClean="0"/>
          </a:p>
          <a:p>
            <a:r>
              <a:rPr lang="en-GB" dirty="0" smtClean="0"/>
              <a:t>Board member: Michèle Coeck </a:t>
            </a:r>
          </a:p>
          <a:p>
            <a:r>
              <a:rPr lang="en-GB" dirty="0" smtClean="0"/>
              <a:t>Board member: Joanne Stewart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en-GB" dirty="0" smtClean="0"/>
              <a:t>Central focus for training information and development</a:t>
            </a:r>
          </a:p>
          <a:p>
            <a:r>
              <a:rPr lang="en-GB" dirty="0" smtClean="0"/>
              <a:t>Access to national legislative requirements</a:t>
            </a:r>
          </a:p>
          <a:p>
            <a:r>
              <a:rPr lang="en-GB" dirty="0" smtClean="0"/>
              <a:t>Central location for training reports and information </a:t>
            </a:r>
            <a:r>
              <a:rPr lang="en-GB" dirty="0" err="1" smtClean="0"/>
              <a:t>ie</a:t>
            </a:r>
            <a:r>
              <a:rPr lang="en-GB" dirty="0" smtClean="0"/>
              <a:t> ENETRAP II reports</a:t>
            </a:r>
          </a:p>
          <a:p>
            <a:r>
              <a:rPr lang="en-GB" dirty="0" smtClean="0"/>
              <a:t>Provision of a forum for discussion of training matters</a:t>
            </a:r>
          </a:p>
          <a:p>
            <a:pPr lvl="1">
              <a:buNone/>
            </a:pPr>
            <a:endParaRPr lang="en-GB" dirty="0" smtClean="0"/>
          </a:p>
          <a:p>
            <a:pPr lvl="1">
              <a:buNone/>
            </a:pPr>
            <a:endParaRPr lang="en-GB" dirty="0"/>
          </a:p>
          <a:p>
            <a:pPr lvl="1">
              <a:buNone/>
            </a:pPr>
            <a:r>
              <a:rPr lang="en-GB" dirty="0" smtClean="0"/>
              <a:t>Resources </a:t>
            </a:r>
            <a:r>
              <a:rPr lang="en-GB" dirty="0" smtClean="0"/>
              <a:t>provided on the EUTERP website</a:t>
            </a:r>
          </a:p>
          <a:p>
            <a:pPr lvl="1" algn="ctr">
              <a:buNone/>
            </a:pPr>
            <a:r>
              <a:rPr lang="en-GB" dirty="0" err="1" smtClean="0"/>
              <a:t>www.euterp.eu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ENETRAP</a:t>
            </a:r>
            <a:r>
              <a:rPr lang="nl-BE" dirty="0" smtClean="0"/>
              <a:t> </a:t>
            </a:r>
            <a:r>
              <a:rPr lang="nl-BE" dirty="0" err="1" smtClean="0"/>
              <a:t>projects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EUTERP and ENETRAP projects are linked:</a:t>
            </a:r>
          </a:p>
          <a:p>
            <a:endParaRPr lang="en-US" sz="2000" dirty="0" smtClean="0"/>
          </a:p>
          <a:p>
            <a:pPr lvl="1"/>
            <a:r>
              <a:rPr lang="en-US" dirty="0" smtClean="0"/>
              <a:t>EUTERP = legal entity, acts as umbrella organization which distributes ENETRAP results, discusses them, and gives feedback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ENETRAP = projects where work is being carried out, limited in duration</a:t>
            </a:r>
          </a:p>
          <a:p>
            <a:pPr lvl="1"/>
            <a:endParaRPr lang="en-US" dirty="0"/>
          </a:p>
          <a:p>
            <a:r>
              <a:rPr lang="en-US" sz="2000" dirty="0" err="1" smtClean="0"/>
              <a:t>ENETRAP</a:t>
            </a:r>
            <a:r>
              <a:rPr lang="en-US" sz="2000" dirty="0" smtClean="0"/>
              <a:t> results </a:t>
            </a:r>
            <a:r>
              <a:rPr lang="en-US" sz="2000" dirty="0" smtClean="0">
                <a:sym typeface="Symbol"/>
              </a:rPr>
              <a:t> </a:t>
            </a:r>
            <a:r>
              <a:rPr lang="en-US" sz="2000" dirty="0" err="1" smtClean="0">
                <a:sym typeface="Symbol"/>
              </a:rPr>
              <a:t>EUTERP</a:t>
            </a:r>
            <a:r>
              <a:rPr lang="en-US" sz="2000" dirty="0" smtClean="0">
                <a:sym typeface="Symbol"/>
              </a:rPr>
              <a:t> initiatives/results</a:t>
            </a:r>
          </a:p>
          <a:p>
            <a:endParaRPr lang="en-US" sz="2000" dirty="0" smtClean="0">
              <a:sym typeface="Symbol"/>
            </a:endParaRPr>
          </a:p>
          <a:p>
            <a:endParaRPr lang="en-US" sz="2000" dirty="0">
              <a:sym typeface="Symbo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47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dirty="0" smtClean="0"/>
              <a:t>Education</a:t>
            </a:r>
            <a:r>
              <a:rPr lang="nl-BE" dirty="0" smtClean="0"/>
              <a:t> </a:t>
            </a:r>
            <a:r>
              <a:rPr lang="nl-BE" dirty="0" smtClean="0"/>
              <a:t>outcomes of </a:t>
            </a:r>
            <a:r>
              <a:rPr lang="nl-BE" dirty="0"/>
              <a:t>ENETRAP </a:t>
            </a:r>
            <a:r>
              <a:rPr lang="nl-BE" dirty="0" smtClean="0"/>
              <a:t>I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Education: establishment of a consortium of European universities </a:t>
            </a:r>
            <a:r>
              <a:rPr lang="en-US" sz="2000" dirty="0" smtClean="0">
                <a:sym typeface="Symbol"/>
              </a:rPr>
              <a:t> launch of the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European Master in </a:t>
            </a:r>
            <a:r>
              <a:rPr lang="en-US" sz="2000" dirty="0">
                <a:solidFill>
                  <a:srgbClr val="FF0000"/>
                </a:solidFill>
                <a:sym typeface="Symbol"/>
              </a:rPr>
              <a:t>Radiation Protection</a:t>
            </a:r>
            <a:r>
              <a:rPr lang="en-US" sz="2000" dirty="0">
                <a:sym typeface="Symbol"/>
              </a:rPr>
              <a:t> (</a:t>
            </a:r>
            <a:r>
              <a:rPr lang="en-US" sz="2000" dirty="0">
                <a:sym typeface="Symbol"/>
                <a:hlinkClick r:id="rId2"/>
              </a:rPr>
              <a:t>http://</a:t>
            </a:r>
            <a:r>
              <a:rPr lang="en-US" sz="2000" dirty="0" smtClean="0">
                <a:sym typeface="Symbol"/>
                <a:hlinkClick r:id="rId2"/>
              </a:rPr>
              <a:t>www.master-emrp.eu</a:t>
            </a:r>
            <a:r>
              <a:rPr lang="en-US" sz="2000" dirty="0" smtClean="0">
                <a:sym typeface="Symbol"/>
              </a:rPr>
              <a:t>)</a:t>
            </a:r>
          </a:p>
          <a:p>
            <a:endParaRPr lang="en-US" sz="2000" dirty="0" smtClean="0">
              <a:sym typeface="Symbol"/>
            </a:endParaRPr>
          </a:p>
          <a:p>
            <a:pPr lvl="1"/>
            <a:r>
              <a:rPr lang="en-US" dirty="0"/>
              <a:t>one-year </a:t>
            </a:r>
            <a:r>
              <a:rPr lang="en-US" dirty="0" smtClean="0"/>
              <a:t>specialized </a:t>
            </a:r>
            <a:r>
              <a:rPr lang="en-US" dirty="0"/>
              <a:t>training in the second year of the masters degree Health Engineering and </a:t>
            </a:r>
            <a:r>
              <a:rPr lang="en-US" dirty="0" smtClean="0"/>
              <a:t>Medicine</a:t>
            </a:r>
          </a:p>
          <a:p>
            <a:pPr lvl="1"/>
            <a:r>
              <a:rPr lang="en-US" dirty="0" smtClean="0"/>
              <a:t>60 </a:t>
            </a:r>
            <a:r>
              <a:rPr lang="en-US" dirty="0" err="1" smtClean="0"/>
              <a:t>ECTS</a:t>
            </a:r>
            <a:r>
              <a:rPr lang="en-US" dirty="0" smtClean="0"/>
              <a:t> (455 hours + 6 months internship)</a:t>
            </a:r>
          </a:p>
          <a:p>
            <a:pPr lvl="1"/>
            <a:r>
              <a:rPr lang="en-US" dirty="0">
                <a:sym typeface="Symbol"/>
              </a:rPr>
              <a:t>l</a:t>
            </a:r>
            <a:r>
              <a:rPr lang="en-US" dirty="0" smtClean="0">
                <a:sym typeface="Symbol"/>
              </a:rPr>
              <a:t>ead by </a:t>
            </a:r>
            <a:r>
              <a:rPr lang="en-US" dirty="0" err="1" smtClean="0">
                <a:sym typeface="Symbol"/>
              </a:rPr>
              <a:t>INSTN</a:t>
            </a:r>
            <a:r>
              <a:rPr lang="en-US" dirty="0" smtClean="0">
                <a:sym typeface="Symbol"/>
              </a:rPr>
              <a:t> (</a:t>
            </a:r>
            <a:r>
              <a:rPr lang="en-US" dirty="0" err="1" smtClean="0">
                <a:sym typeface="Symbol"/>
              </a:rPr>
              <a:t>CEA</a:t>
            </a:r>
            <a:r>
              <a:rPr lang="en-US" dirty="0" smtClean="0">
                <a:sym typeface="Symbol"/>
              </a:rPr>
              <a:t>), </a:t>
            </a:r>
            <a:r>
              <a:rPr lang="en-US" dirty="0" err="1" smtClean="0">
                <a:sym typeface="Symbol"/>
              </a:rPr>
              <a:t>université</a:t>
            </a:r>
            <a:r>
              <a:rPr lang="en-US" dirty="0" smtClean="0">
                <a:sym typeface="Symbol"/>
              </a:rPr>
              <a:t> Joseph Fourier  (Grenoble)</a:t>
            </a:r>
          </a:p>
          <a:p>
            <a:endParaRPr lang="en-US" sz="2000" dirty="0">
              <a:sym typeface="Symbol"/>
            </a:endParaRPr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4447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Training outcomes of ENETRAP I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9100" indent="-419100">
              <a:lnSpc>
                <a:spcPct val="90000"/>
              </a:lnSpc>
            </a:pPr>
            <a:endParaRPr lang="en-US" altLang="nl-BE" sz="2000" dirty="0" smtClean="0">
              <a:solidFill>
                <a:schemeClr val="accent1"/>
              </a:solidFill>
            </a:endParaRPr>
          </a:p>
          <a:p>
            <a:pPr marL="419100" indent="-419100">
              <a:lnSpc>
                <a:spcPct val="90000"/>
              </a:lnSpc>
            </a:pPr>
            <a:r>
              <a:rPr lang="en-US" altLang="nl-BE" sz="2000" dirty="0" err="1">
                <a:solidFill>
                  <a:srgbClr val="FF0000"/>
                </a:solidFill>
              </a:rPr>
              <a:t>ENETRAP</a:t>
            </a:r>
            <a:r>
              <a:rPr lang="en-US" altLang="nl-BE" sz="2000" dirty="0">
                <a:solidFill>
                  <a:srgbClr val="FF0000"/>
                </a:solidFill>
              </a:rPr>
              <a:t> questionnaire </a:t>
            </a:r>
            <a:r>
              <a:rPr lang="en-US" altLang="nl-BE" sz="2000" dirty="0">
                <a:solidFill>
                  <a:schemeClr val="accent1"/>
                </a:solidFill>
              </a:rPr>
              <a:t>(2006), </a:t>
            </a:r>
            <a:r>
              <a:rPr lang="en-US" altLang="nl-BE" sz="2000" dirty="0"/>
              <a:t>resulted in an overview on:</a:t>
            </a:r>
          </a:p>
          <a:p>
            <a:pPr marL="1165225" lvl="2" indent="-342900">
              <a:lnSpc>
                <a:spcPct val="90000"/>
              </a:lnSpc>
              <a:buClr>
                <a:srgbClr val="8DBCE1"/>
              </a:buClr>
              <a:buFont typeface="Wingdings" pitchFamily="2" charset="2"/>
              <a:buAutoNum type="alphaUcPeriod"/>
            </a:pPr>
            <a:r>
              <a:rPr lang="en-US" altLang="nl-BE" sz="2000" dirty="0"/>
              <a:t>numbers of </a:t>
            </a:r>
            <a:r>
              <a:rPr lang="en-US" altLang="nl-BE" sz="2000" dirty="0" err="1"/>
              <a:t>RPE's</a:t>
            </a:r>
            <a:r>
              <a:rPr lang="en-US" altLang="nl-BE" sz="2000" dirty="0"/>
              <a:t> and </a:t>
            </a:r>
            <a:r>
              <a:rPr lang="en-US" altLang="nl-BE" sz="2000" dirty="0" err="1"/>
              <a:t>RPO’s</a:t>
            </a:r>
            <a:r>
              <a:rPr lang="en-US" altLang="nl-BE" sz="2000" dirty="0"/>
              <a:t>;</a:t>
            </a:r>
          </a:p>
          <a:p>
            <a:pPr marL="1165225" lvl="2" indent="-342900">
              <a:lnSpc>
                <a:spcPct val="90000"/>
              </a:lnSpc>
              <a:buClr>
                <a:srgbClr val="8DBCE1"/>
              </a:buClr>
              <a:buFont typeface="Wingdings" pitchFamily="2" charset="2"/>
              <a:buAutoNum type="alphaUcPeriod"/>
            </a:pPr>
            <a:r>
              <a:rPr lang="en-US" altLang="nl-BE" sz="2000" dirty="0"/>
              <a:t>identification of practices;</a:t>
            </a:r>
          </a:p>
          <a:p>
            <a:pPr marL="1165225" lvl="2" indent="-342900">
              <a:lnSpc>
                <a:spcPct val="90000"/>
              </a:lnSpc>
              <a:buClr>
                <a:srgbClr val="8DBCE1"/>
              </a:buClr>
              <a:buFont typeface="Wingdings" pitchFamily="2" charset="2"/>
              <a:buAutoNum type="alphaUcPeriod"/>
            </a:pPr>
            <a:r>
              <a:rPr lang="en-US" altLang="nl-BE" sz="2000" dirty="0"/>
              <a:t>national capabilities for </a:t>
            </a:r>
            <a:r>
              <a:rPr lang="en-US" altLang="nl-BE" sz="2000" dirty="0" err="1"/>
              <a:t>E&amp;T</a:t>
            </a:r>
            <a:r>
              <a:rPr lang="en-US" altLang="nl-BE" sz="2000" dirty="0"/>
              <a:t> in RP;</a:t>
            </a:r>
          </a:p>
          <a:p>
            <a:pPr marL="1165225" lvl="2" indent="-342900">
              <a:lnSpc>
                <a:spcPct val="90000"/>
              </a:lnSpc>
              <a:buClr>
                <a:srgbClr val="8DBCE1"/>
              </a:buClr>
              <a:buFont typeface="Wingdings" pitchFamily="2" charset="2"/>
              <a:buAutoNum type="alphaUcPeriod"/>
            </a:pPr>
            <a:r>
              <a:rPr lang="en-US" altLang="nl-BE" sz="2000" dirty="0"/>
              <a:t>regulatory requirements;</a:t>
            </a:r>
          </a:p>
          <a:p>
            <a:pPr marL="1165225" lvl="2" indent="-342900">
              <a:lnSpc>
                <a:spcPct val="90000"/>
              </a:lnSpc>
              <a:buClr>
                <a:srgbClr val="8DBCE1"/>
              </a:buClr>
              <a:buFont typeface="Wingdings" pitchFamily="2" charset="2"/>
              <a:buAutoNum type="alphaUcPeriod"/>
            </a:pPr>
            <a:r>
              <a:rPr lang="en-US" altLang="nl-BE" sz="2000" dirty="0"/>
              <a:t>recognition.</a:t>
            </a:r>
          </a:p>
          <a:p>
            <a:pPr marL="419100" indent="-419100">
              <a:lnSpc>
                <a:spcPct val="90000"/>
              </a:lnSpc>
            </a:pPr>
            <a:endParaRPr lang="en-US" altLang="nl-BE" sz="2000" dirty="0" smtClean="0">
              <a:solidFill>
                <a:schemeClr val="accent1"/>
              </a:solidFill>
            </a:endParaRPr>
          </a:p>
          <a:p>
            <a:pPr marL="419100" indent="-419100">
              <a:lnSpc>
                <a:spcPct val="90000"/>
              </a:lnSpc>
            </a:pPr>
            <a:r>
              <a:rPr lang="en-US" altLang="nl-BE" sz="2000" dirty="0" smtClean="0"/>
              <a:t>Introduction of </a:t>
            </a:r>
            <a:r>
              <a:rPr lang="en-US" altLang="nl-BE" sz="2000" dirty="0" smtClean="0">
                <a:solidFill>
                  <a:srgbClr val="FF0000"/>
                </a:solidFill>
              </a:rPr>
              <a:t>preliminary ENETRAP training scheme</a:t>
            </a:r>
            <a:r>
              <a:rPr lang="en-US" altLang="nl-BE" sz="2000" dirty="0" smtClean="0"/>
              <a:t>, based on “common denominator” of European training for “RPE”</a:t>
            </a:r>
          </a:p>
          <a:p>
            <a:pPr marL="419100" indent="-419100">
              <a:lnSpc>
                <a:spcPct val="90000"/>
              </a:lnSpc>
            </a:pPr>
            <a:endParaRPr lang="en-US" altLang="nl-BE" sz="2000" dirty="0"/>
          </a:p>
          <a:p>
            <a:pPr marL="419100" indent="-419100">
              <a:lnSpc>
                <a:spcPct val="90000"/>
              </a:lnSpc>
            </a:pPr>
            <a:r>
              <a:rPr lang="en-US" altLang="nl-BE" sz="2000" dirty="0" smtClean="0"/>
              <a:t>Development and testing of first </a:t>
            </a:r>
            <a:r>
              <a:rPr lang="en-US" altLang="nl-BE" sz="2000" dirty="0" smtClean="0">
                <a:solidFill>
                  <a:srgbClr val="FF0000"/>
                </a:solidFill>
              </a:rPr>
              <a:t>e-learning modules </a:t>
            </a:r>
            <a:r>
              <a:rPr lang="en-US" altLang="nl-BE" sz="2000" dirty="0" smtClean="0"/>
              <a:t>via MOODLE platform</a:t>
            </a:r>
          </a:p>
          <a:p>
            <a:pPr marL="419100" indent="-419100">
              <a:lnSpc>
                <a:spcPct val="90000"/>
              </a:lnSpc>
            </a:pPr>
            <a:endParaRPr lang="en-US" altLang="nl-BE" sz="2000" dirty="0">
              <a:solidFill>
                <a:schemeClr val="accent1"/>
              </a:solidFill>
            </a:endParaRPr>
          </a:p>
          <a:p>
            <a:pPr marL="419100" indent="-419100">
              <a:lnSpc>
                <a:spcPct val="90000"/>
              </a:lnSpc>
            </a:pPr>
            <a:endParaRPr lang="en-US" altLang="nl-BE" sz="2000" dirty="0">
              <a:solidFill>
                <a:schemeClr val="accent1"/>
              </a:solidFill>
            </a:endParaRPr>
          </a:p>
          <a:p>
            <a:pPr marL="419100" indent="-419100">
              <a:lnSpc>
                <a:spcPct val="90000"/>
              </a:lnSpc>
            </a:pPr>
            <a:endParaRPr lang="en-US" altLang="nl-BE" sz="2000" dirty="0" smtClean="0">
              <a:solidFill>
                <a:schemeClr val="accent1"/>
              </a:solidFill>
            </a:endParaRPr>
          </a:p>
          <a:p>
            <a:pPr marL="365125">
              <a:lnSpc>
                <a:spcPct val="90000"/>
              </a:lnSpc>
              <a:buClr>
                <a:srgbClr val="8DBCE1"/>
              </a:buClr>
              <a:buFont typeface="Wingdings" pitchFamily="2" charset="2"/>
              <a:buAutoNum type="alphaUcPeriod"/>
            </a:pPr>
            <a:endParaRPr lang="en-US" altLang="nl-BE" sz="2400" dirty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4447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728</Words>
  <Application>Microsoft Office PowerPoint</Application>
  <PresentationFormat>On-screen Show (4:3)</PresentationFormat>
  <Paragraphs>109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Education and training in radiation protection:   initiatives of the EUTERP Foundation    Richard Paynter   M. Coeck (SCK•CEN), P. Allisy-Roberts (EFOMP), F. Draaisma (NRG),  M. Schouwenburg (TUDelft), J. Stewart (PHE)    EAN/EUTERP Workshop, Rovinj</vt:lpstr>
      <vt:lpstr>Background</vt:lpstr>
      <vt:lpstr>Slide 3</vt:lpstr>
      <vt:lpstr>  EUTERP Foundation</vt:lpstr>
      <vt:lpstr>EUTERP Foundation  Committee</vt:lpstr>
      <vt:lpstr>Strategy</vt:lpstr>
      <vt:lpstr>ENETRAP projects</vt:lpstr>
      <vt:lpstr>Education outcomes of ENETRAP I</vt:lpstr>
      <vt:lpstr>Training outcomes of ENETRAP I</vt:lpstr>
      <vt:lpstr>ENETRAP II 7FP</vt:lpstr>
      <vt:lpstr>Outcomes of ENETRAP II  </vt:lpstr>
      <vt:lpstr>Outcomes of ENETRAP II </vt:lpstr>
      <vt:lpstr>Current actions</vt:lpstr>
      <vt:lpstr>Slide 14</vt:lpstr>
    </vt:vector>
  </TitlesOfParts>
  <Company>SCK-CEN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rdillen</dc:creator>
  <cp:lastModifiedBy>richard.paynter</cp:lastModifiedBy>
  <cp:revision>66</cp:revision>
  <cp:lastPrinted>2013-10-07T10:32:09Z</cp:lastPrinted>
  <dcterms:created xsi:type="dcterms:W3CDTF">2011-03-07T06:59:08Z</dcterms:created>
  <dcterms:modified xsi:type="dcterms:W3CDTF">2014-05-02T13:27:33Z</dcterms:modified>
</cp:coreProperties>
</file>