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320" r:id="rId2"/>
    <p:sldId id="293" r:id="rId3"/>
    <p:sldId id="351" r:id="rId4"/>
    <p:sldId id="352" r:id="rId5"/>
    <p:sldId id="353" r:id="rId6"/>
    <p:sldId id="354" r:id="rId7"/>
    <p:sldId id="355" r:id="rId8"/>
    <p:sldId id="344" r:id="rId9"/>
    <p:sldId id="319" r:id="rId10"/>
    <p:sldId id="321" r:id="rId11"/>
    <p:sldId id="309" r:id="rId12"/>
    <p:sldId id="349" r:id="rId13"/>
    <p:sldId id="322" r:id="rId14"/>
    <p:sldId id="339" r:id="rId15"/>
    <p:sldId id="338" r:id="rId16"/>
    <p:sldId id="340" r:id="rId17"/>
    <p:sldId id="341" r:id="rId18"/>
    <p:sldId id="342" r:id="rId19"/>
    <p:sldId id="343" r:id="rId20"/>
    <p:sldId id="313" r:id="rId21"/>
    <p:sldId id="324" r:id="rId22"/>
    <p:sldId id="325" r:id="rId23"/>
    <p:sldId id="326" r:id="rId24"/>
    <p:sldId id="336" r:id="rId25"/>
    <p:sldId id="327" r:id="rId26"/>
    <p:sldId id="328" r:id="rId27"/>
    <p:sldId id="331" r:id="rId28"/>
    <p:sldId id="350" r:id="rId29"/>
    <p:sldId id="280" r:id="rId30"/>
  </p:sldIdLst>
  <p:sldSz cx="9144000" cy="6858000" type="screen4x3"/>
  <p:notesSz cx="6797675" cy="9926638"/>
  <p:defaultTextStyle>
    <a:defPPr>
      <a:defRPr lang="fr-FR"/>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n"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0D1B63"/>
    <a:srgbClr val="000066"/>
    <a:srgbClr val="004C93"/>
    <a:srgbClr val="006600"/>
    <a:srgbClr val="009534"/>
    <a:srgbClr val="A45200"/>
    <a:srgbClr val="FF8200"/>
    <a:srgbClr val="009B03"/>
  </p:clrMru>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971" autoAdjust="0"/>
    <p:restoredTop sz="96057" autoAdjust="0"/>
  </p:normalViewPr>
  <p:slideViewPr>
    <p:cSldViewPr>
      <p:cViewPr varScale="1">
        <p:scale>
          <a:sx n="70" d="100"/>
          <a:sy n="70" d="100"/>
        </p:scale>
        <p:origin x="-145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814" y="-84"/>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ea typeface="ＭＳ Ｐゴシック" pitchFamily="34" charset="-128"/>
                <a:cs typeface="+mn-cs"/>
              </a:defRPr>
            </a:lvl1pPr>
          </a:lstStyle>
          <a:p>
            <a:pPr>
              <a:defRPr/>
            </a:pPr>
            <a:endParaRPr lang="fr-FR"/>
          </a:p>
        </p:txBody>
      </p:sp>
      <p:sp>
        <p:nvSpPr>
          <p:cNvPr id="4505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ea typeface="ＭＳ Ｐゴシック" pitchFamily="34" charset="-128"/>
                <a:cs typeface="+mn-cs"/>
              </a:defRPr>
            </a:lvl1pPr>
          </a:lstStyle>
          <a:p>
            <a:pPr>
              <a:defRPr/>
            </a:pPr>
            <a:fld id="{ED022041-D565-410D-A29A-5E4A02FAAD77}" type="datetimeFigureOut">
              <a:rPr lang="fr-FR"/>
              <a:pPr>
                <a:defRPr/>
              </a:pPr>
              <a:t>06/05/2014</a:t>
            </a:fld>
            <a:endParaRPr lang="fr-FR"/>
          </a:p>
        </p:txBody>
      </p:sp>
      <p:sp>
        <p:nvSpPr>
          <p:cNvPr id="4506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ea typeface="ＭＳ Ｐゴシック" pitchFamily="34" charset="-128"/>
                <a:cs typeface="+mn-cs"/>
              </a:defRPr>
            </a:lvl1pPr>
          </a:lstStyle>
          <a:p>
            <a:pPr>
              <a:defRPr/>
            </a:pPr>
            <a:endParaRPr lang="fr-FR"/>
          </a:p>
        </p:txBody>
      </p:sp>
      <p:sp>
        <p:nvSpPr>
          <p:cNvPr id="4506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ea typeface="ＭＳ Ｐゴシック" pitchFamily="34" charset="-128"/>
                <a:cs typeface="+mn-cs"/>
              </a:defRPr>
            </a:lvl1pPr>
          </a:lstStyle>
          <a:p>
            <a:pPr>
              <a:defRPr/>
            </a:pPr>
            <a:fld id="{547D9428-6D81-42AD-8D3A-A13E41D1AE36}" type="slidenum">
              <a:rPr lang="fr-FR"/>
              <a:pPr>
                <a:defRPr/>
              </a:pPr>
              <a:t>‹nr.›</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fr-FR"/>
          </a:p>
        </p:txBody>
      </p:sp>
      <p:sp>
        <p:nvSpPr>
          <p:cNvPr id="3075" name="Rectangle 3"/>
          <p:cNvSpPr>
            <a:spLocks noGrp="1" noChangeArrowheads="1"/>
          </p:cNvSpPr>
          <p:nvPr>
            <p:ph type="dt" idx="1"/>
          </p:nvPr>
        </p:nvSpPr>
        <p:spPr bwMode="auto">
          <a:xfrm>
            <a:off x="3851275" y="0"/>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endParaRPr lang="fr-FR"/>
          </a:p>
        </p:txBody>
      </p:sp>
      <p:sp>
        <p:nvSpPr>
          <p:cNvPr id="14340"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307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fr-FR"/>
          </a:p>
        </p:txBody>
      </p:sp>
      <p:sp>
        <p:nvSpPr>
          <p:cNvPr id="3079" name="Rectangle 7"/>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fld id="{139E583F-6ECE-4BAB-8B26-457861109633}" type="slidenum">
              <a:rPr lang="fr-FR"/>
              <a:pPr>
                <a:defRPr/>
              </a:pPr>
              <a:t>‹nr.›</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28"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28"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28"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28"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2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jdelijke aanduiding voor dia-afbeelding 1"/>
          <p:cNvSpPr>
            <a:spLocks noGrp="1" noRot="1" noChangeAspect="1" noTextEdit="1"/>
          </p:cNvSpPr>
          <p:nvPr>
            <p:ph type="sldImg"/>
          </p:nvPr>
        </p:nvSpPr>
        <p:spPr>
          <a:xfrm>
            <a:off x="917575" y="744538"/>
            <a:ext cx="4962525" cy="3722687"/>
          </a:xfrm>
          <a:ln/>
        </p:spPr>
      </p:sp>
      <p:sp>
        <p:nvSpPr>
          <p:cNvPr id="17410" name="Tijdelijke aanduiding voor notities 2"/>
          <p:cNvSpPr>
            <a:spLocks noGrp="1"/>
          </p:cNvSpPr>
          <p:nvPr>
            <p:ph type="body" idx="1"/>
          </p:nvPr>
        </p:nvSpPr>
        <p:spPr>
          <a:noFill/>
          <a:ln/>
        </p:spPr>
        <p:txBody>
          <a:bodyPr/>
          <a:lstStyle/>
          <a:p>
            <a:r>
              <a:rPr lang="en-GB" smtClean="0">
                <a:ea typeface="ＭＳ Ｐゴシック"/>
              </a:rPr>
              <a:t>Dear colleagues,</a:t>
            </a:r>
          </a:p>
          <a:p>
            <a:r>
              <a:rPr lang="en-GB" smtClean="0">
                <a:ea typeface="ＭＳ Ｐゴシック"/>
              </a:rPr>
              <a:t>In the next quarter of an hour I will try to give you an overview of the work done by the Task Force on Education and Training on Radiation Protection .</a:t>
            </a:r>
          </a:p>
          <a:p>
            <a:r>
              <a:rPr lang="en-GB" smtClean="0">
                <a:ea typeface="ＭＳ Ｐゴシック"/>
              </a:rPr>
              <a:t>The work has been done by the persons named on the slide, with very good support of Olvido.</a:t>
            </a:r>
          </a:p>
          <a:p>
            <a:endParaRPr lang="en-GB" smtClean="0">
              <a:ea typeface="ＭＳ Ｐゴシック"/>
            </a:endParaRPr>
          </a:p>
          <a:p>
            <a:endParaRPr lang="nl-NL" smtClean="0">
              <a:ea typeface="ＭＳ Ｐゴシック"/>
            </a:endParaRPr>
          </a:p>
        </p:txBody>
      </p:sp>
      <p:sp>
        <p:nvSpPr>
          <p:cNvPr id="17411" name="Tijdelijke aanduiding voor dianummer 3"/>
          <p:cNvSpPr>
            <a:spLocks noGrp="1"/>
          </p:cNvSpPr>
          <p:nvPr>
            <p:ph type="sldNum" sz="quarter" idx="5"/>
          </p:nvPr>
        </p:nvSpPr>
        <p:spPr>
          <a:noFill/>
        </p:spPr>
        <p:txBody>
          <a:bodyPr/>
          <a:lstStyle/>
          <a:p>
            <a:fld id="{635FEFCA-A08D-4FA5-BA65-2974E9493067}" type="slidenum">
              <a:rPr lang="fr-FR" smtClean="0">
                <a:ea typeface="ＭＳ Ｐゴシック"/>
                <a:cs typeface="ＭＳ Ｐゴシック"/>
              </a:rPr>
              <a:pPr/>
              <a:t>1</a:t>
            </a:fld>
            <a:endParaRPr lang="fr-FR"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jdelijke aanduiding voor dia-afbeelding 1"/>
          <p:cNvSpPr>
            <a:spLocks noGrp="1" noRot="1" noChangeAspect="1" noTextEdit="1"/>
          </p:cNvSpPr>
          <p:nvPr>
            <p:ph type="sldImg"/>
          </p:nvPr>
        </p:nvSpPr>
        <p:spPr>
          <a:xfrm>
            <a:off x="917575" y="744538"/>
            <a:ext cx="4962525" cy="3722687"/>
          </a:xfrm>
          <a:ln/>
        </p:spPr>
      </p:sp>
      <p:sp>
        <p:nvSpPr>
          <p:cNvPr id="35842" name="Tijdelijke aanduiding voor notities 2"/>
          <p:cNvSpPr>
            <a:spLocks noGrp="1"/>
          </p:cNvSpPr>
          <p:nvPr>
            <p:ph type="body" idx="1"/>
          </p:nvPr>
        </p:nvSpPr>
        <p:spPr>
          <a:xfrm>
            <a:off x="679450" y="4714875"/>
            <a:ext cx="5438775" cy="4467225"/>
          </a:xfrm>
          <a:noFill/>
          <a:ln/>
        </p:spPr>
        <p:txBody>
          <a:bodyPr/>
          <a:lstStyle/>
          <a:p>
            <a:pPr eaLnBrk="1" hangingPunct="1"/>
            <a:r>
              <a:rPr lang="en-GB" smtClean="0">
                <a:ea typeface="ＭＳ Ｐゴシック"/>
              </a:rPr>
              <a:t> </a:t>
            </a:r>
            <a:endParaRPr lang="nl-NL" smtClean="0">
              <a:ea typeface="ＭＳ Ｐゴシック"/>
            </a:endParaRPr>
          </a:p>
          <a:p>
            <a:pPr eaLnBrk="1" hangingPunct="1"/>
            <a:r>
              <a:rPr lang="nl-BE" b="1" smtClean="0">
                <a:ea typeface="ＭＳ Ｐゴシック"/>
              </a:rPr>
              <a:t>Practical considerations and timing</a:t>
            </a:r>
            <a:endParaRPr lang="nl-NL" smtClean="0">
              <a:ea typeface="ＭＳ Ｐゴシック"/>
            </a:endParaRPr>
          </a:p>
          <a:p>
            <a:pPr eaLnBrk="1" hangingPunct="1"/>
            <a:r>
              <a:rPr lang="en-GB" smtClean="0">
                <a:ea typeface="ＭＳ Ｐゴシック"/>
              </a:rPr>
              <a:t>The TF E&amp;T-RP will present the first results of its enquiry on the general situation regarding E&amp;T in RP on the occasion of the 11</a:t>
            </a:r>
            <a:r>
              <a:rPr lang="en-GB" baseline="30000" smtClean="0">
                <a:ea typeface="ＭＳ Ｐゴシック"/>
              </a:rPr>
              <a:t>th</a:t>
            </a:r>
            <a:r>
              <a:rPr lang="en-GB" smtClean="0">
                <a:ea typeface="ＭＳ Ｐゴシック"/>
              </a:rPr>
              <a:t> HERCA meeting. The conclusions of the TF should be presented on the occasion of the 12</a:t>
            </a:r>
            <a:r>
              <a:rPr lang="en-GB" baseline="30000" smtClean="0">
                <a:ea typeface="ＭＳ Ｐゴシック"/>
              </a:rPr>
              <a:t>th</a:t>
            </a:r>
            <a:r>
              <a:rPr lang="en-GB" smtClean="0">
                <a:ea typeface="ＭＳ Ｐゴシック"/>
              </a:rPr>
              <a:t> HERCA meeting at the end of 2013.</a:t>
            </a:r>
            <a:endParaRPr lang="nl-NL" smtClean="0">
              <a:ea typeface="ＭＳ Ｐゴシック"/>
            </a:endParaRPr>
          </a:p>
          <a:p>
            <a:pPr eaLnBrk="1" hangingPunct="1"/>
            <a:r>
              <a:rPr lang="en-GB" smtClean="0">
                <a:ea typeface="ＭＳ Ｐゴシック"/>
              </a:rPr>
              <a:t> </a:t>
            </a:r>
            <a:endParaRPr lang="nl-NL" smtClean="0">
              <a:ea typeface="ＭＳ Ｐゴシック"/>
            </a:endParaRPr>
          </a:p>
          <a:p>
            <a:pPr eaLnBrk="1" hangingPunct="1"/>
            <a:r>
              <a:rPr lang="en-GB" smtClean="0">
                <a:ea typeface="ＭＳ Ｐゴシック"/>
              </a:rPr>
              <a:t>In the elaboration of the action Plan, the working group will prioritize the work on RPE and RPO.</a:t>
            </a:r>
            <a:endParaRPr lang="nl-NL" smtClean="0">
              <a:ea typeface="ＭＳ Ｐゴシック"/>
            </a:endParaRPr>
          </a:p>
          <a:p>
            <a:pPr eaLnBrk="1" hangingPunct="1"/>
            <a:endParaRPr lang="nl-NL" smtClean="0">
              <a:ea typeface="ＭＳ Ｐゴシック"/>
            </a:endParaRPr>
          </a:p>
        </p:txBody>
      </p:sp>
      <p:sp>
        <p:nvSpPr>
          <p:cNvPr id="35843" name="Tijdelijke aanduiding voor dianummer 3"/>
          <p:cNvSpPr txBox="1">
            <a:spLocks noGrp="1"/>
          </p:cNvSpPr>
          <p:nvPr/>
        </p:nvSpPr>
        <p:spPr bwMode="auto">
          <a:xfrm>
            <a:off x="3851275" y="9429750"/>
            <a:ext cx="2946400" cy="496888"/>
          </a:xfrm>
          <a:prstGeom prst="rect">
            <a:avLst/>
          </a:prstGeom>
          <a:noFill/>
          <a:ln w="9525">
            <a:noFill/>
            <a:miter lim="800000"/>
            <a:headEnd/>
            <a:tailEnd/>
          </a:ln>
        </p:spPr>
        <p:txBody>
          <a:bodyPr anchor="b"/>
          <a:lstStyle/>
          <a:p>
            <a:pPr algn="r"/>
            <a:fld id="{AC3408B6-5912-49DC-B394-C1855F826D5F}" type="slidenum">
              <a:rPr lang="en-US" sz="1200">
                <a:ea typeface="Geneva"/>
                <a:cs typeface="Geneva"/>
              </a:rPr>
              <a:pPr algn="r"/>
              <a:t>15</a:t>
            </a:fld>
            <a:endParaRPr lang="en-US" sz="1200">
              <a:ea typeface="Geneva"/>
              <a:cs typeface="Genev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jdelijke aanduiding voor dia-afbeelding 1"/>
          <p:cNvSpPr>
            <a:spLocks noGrp="1" noRot="1" noChangeAspect="1" noTextEdit="1"/>
          </p:cNvSpPr>
          <p:nvPr>
            <p:ph type="sldImg"/>
          </p:nvPr>
        </p:nvSpPr>
        <p:spPr>
          <a:xfrm>
            <a:off x="920750" y="746125"/>
            <a:ext cx="4959350" cy="3719513"/>
          </a:xfrm>
          <a:ln/>
        </p:spPr>
      </p:sp>
      <p:sp>
        <p:nvSpPr>
          <p:cNvPr id="41986"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41987"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8F2680A1-E670-48C0-9CB5-3C74E0532296}" type="slidenum">
              <a:rPr lang="fr-FR" sz="1200"/>
              <a:pPr algn="r"/>
              <a:t>20</a:t>
            </a:fld>
            <a:endParaRPr lang="fr-F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jdelijke aanduiding voor dia-afbeelding 1"/>
          <p:cNvSpPr>
            <a:spLocks noGrp="1" noRot="1" noChangeAspect="1" noTextEdit="1"/>
          </p:cNvSpPr>
          <p:nvPr>
            <p:ph type="sldImg"/>
          </p:nvPr>
        </p:nvSpPr>
        <p:spPr>
          <a:xfrm>
            <a:off x="920750" y="746125"/>
            <a:ext cx="4959350" cy="3719513"/>
          </a:xfrm>
          <a:ln/>
        </p:spPr>
      </p:sp>
      <p:sp>
        <p:nvSpPr>
          <p:cNvPr id="44034"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44035"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9C6AB6F0-B820-4EFE-AB6C-EF0036B675D5}" type="slidenum">
              <a:rPr lang="fr-FR" sz="1200"/>
              <a:pPr algn="r"/>
              <a:t>21</a:t>
            </a:fld>
            <a:endParaRPr lang="fr-F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jdelijke aanduiding voor dia-afbeelding 1"/>
          <p:cNvSpPr>
            <a:spLocks noGrp="1" noRot="1" noChangeAspect="1" noTextEdit="1"/>
          </p:cNvSpPr>
          <p:nvPr>
            <p:ph type="sldImg"/>
          </p:nvPr>
        </p:nvSpPr>
        <p:spPr>
          <a:xfrm>
            <a:off x="920750" y="746125"/>
            <a:ext cx="4959350" cy="3719513"/>
          </a:xfrm>
          <a:ln/>
        </p:spPr>
      </p:sp>
      <p:sp>
        <p:nvSpPr>
          <p:cNvPr id="46082"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46083"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ADB9F8B2-6D83-47A7-88A2-DCAD408D9493}" type="slidenum">
              <a:rPr lang="fr-FR" sz="1200"/>
              <a:pPr algn="r"/>
              <a:t>22</a:t>
            </a:fld>
            <a:endParaRPr lang="fr-F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jdelijke aanduiding voor dia-afbeelding 1"/>
          <p:cNvSpPr>
            <a:spLocks noGrp="1" noRot="1" noChangeAspect="1" noTextEdit="1"/>
          </p:cNvSpPr>
          <p:nvPr>
            <p:ph type="sldImg"/>
          </p:nvPr>
        </p:nvSpPr>
        <p:spPr>
          <a:xfrm>
            <a:off x="920750" y="746125"/>
            <a:ext cx="4959350" cy="3719513"/>
          </a:xfrm>
          <a:ln/>
        </p:spPr>
      </p:sp>
      <p:sp>
        <p:nvSpPr>
          <p:cNvPr id="48130"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48131"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55C94C45-BE78-4680-8080-9CB0D1C494FC}" type="slidenum">
              <a:rPr lang="fr-FR" sz="1200"/>
              <a:pPr algn="r"/>
              <a:t>23</a:t>
            </a:fld>
            <a:endParaRPr lang="fr-F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jdelijke aanduiding voor dia-afbeelding 1"/>
          <p:cNvSpPr>
            <a:spLocks noGrp="1" noRot="1" noChangeAspect="1" noTextEdit="1"/>
          </p:cNvSpPr>
          <p:nvPr>
            <p:ph type="sldImg"/>
          </p:nvPr>
        </p:nvSpPr>
        <p:spPr>
          <a:xfrm>
            <a:off x="920750" y="746125"/>
            <a:ext cx="4959350" cy="3719513"/>
          </a:xfrm>
          <a:ln/>
        </p:spPr>
      </p:sp>
      <p:sp>
        <p:nvSpPr>
          <p:cNvPr id="51202"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51203"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57615286-7A04-4287-A797-1BB61FE7BF9E}" type="slidenum">
              <a:rPr lang="fr-FR" sz="1200"/>
              <a:pPr algn="r"/>
              <a:t>25</a:t>
            </a:fld>
            <a:endParaRPr lang="fr-FR"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jdelijke aanduiding voor dia-afbeelding 1"/>
          <p:cNvSpPr>
            <a:spLocks noGrp="1" noRot="1" noChangeAspect="1" noTextEdit="1"/>
          </p:cNvSpPr>
          <p:nvPr>
            <p:ph type="sldImg"/>
          </p:nvPr>
        </p:nvSpPr>
        <p:spPr>
          <a:xfrm>
            <a:off x="920750" y="746125"/>
            <a:ext cx="4959350" cy="3719513"/>
          </a:xfrm>
          <a:ln/>
        </p:spPr>
      </p:sp>
      <p:sp>
        <p:nvSpPr>
          <p:cNvPr id="53250"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53251"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ABAD8F88-849E-42BE-A361-38684D678DFC}" type="slidenum">
              <a:rPr lang="fr-FR" sz="1200"/>
              <a:pPr algn="r"/>
              <a:t>26</a:t>
            </a:fld>
            <a:endParaRPr lang="fr-F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jdelijke aanduiding voor dia-afbeelding 1"/>
          <p:cNvSpPr>
            <a:spLocks noGrp="1" noRot="1" noChangeAspect="1" noTextEdit="1"/>
          </p:cNvSpPr>
          <p:nvPr>
            <p:ph type="sldImg"/>
          </p:nvPr>
        </p:nvSpPr>
        <p:spPr>
          <a:xfrm>
            <a:off x="920750" y="746125"/>
            <a:ext cx="4959350" cy="3719513"/>
          </a:xfrm>
          <a:ln/>
        </p:spPr>
      </p:sp>
      <p:sp>
        <p:nvSpPr>
          <p:cNvPr id="55298" name="Tijdelijke aanduiding voor notities 2"/>
          <p:cNvSpPr>
            <a:spLocks noGrp="1"/>
          </p:cNvSpPr>
          <p:nvPr>
            <p:ph type="body" idx="1"/>
          </p:nvPr>
        </p:nvSpPr>
        <p:spPr>
          <a:xfrm>
            <a:off x="908050" y="4713288"/>
            <a:ext cx="4981575" cy="4467225"/>
          </a:xfrm>
          <a:noFill/>
          <a:ln/>
        </p:spPr>
        <p:txBody>
          <a:bodyPr lIns="91469" tIns="45734" rIns="91469" bIns="45734"/>
          <a:lstStyle/>
          <a:p>
            <a:r>
              <a:rPr lang="en-US" smtClean="0">
                <a:ea typeface="ＭＳ Ｐゴシック"/>
              </a:rPr>
              <a:t>After some general slides I will present more in detail our results for the Radiation protection expert, the Radiation Protection Officer and the Education and training of the workers. </a:t>
            </a:r>
          </a:p>
          <a:p>
            <a:endParaRPr lang="en-US" smtClean="0">
              <a:ea typeface="ＭＳ Ｐゴシック"/>
            </a:endParaRPr>
          </a:p>
          <a:p>
            <a:r>
              <a:rPr lang="en-US" smtClean="0">
                <a:ea typeface="ＭＳ Ｐゴシック"/>
              </a:rPr>
              <a:t>After that introduction I would like to ask you to decide about the basic principles for the work of the TF E&amp;T RP and about our recommendations and questions, which will give TF E&amp;T RP guidance for the follow-up of its activities to accomplish its tasks.</a:t>
            </a:r>
          </a:p>
          <a:p>
            <a:endParaRPr lang="nl-NL" smtClean="0">
              <a:ea typeface="ＭＳ Ｐゴシック"/>
            </a:endParaRPr>
          </a:p>
        </p:txBody>
      </p:sp>
      <p:sp>
        <p:nvSpPr>
          <p:cNvPr id="55299" name="Tijdelijke aanduiding voor dianummer 3"/>
          <p:cNvSpPr txBox="1">
            <a:spLocks noGrp="1"/>
          </p:cNvSpPr>
          <p:nvPr/>
        </p:nvSpPr>
        <p:spPr bwMode="auto">
          <a:xfrm>
            <a:off x="3849688" y="9428163"/>
            <a:ext cx="2947987" cy="498475"/>
          </a:xfrm>
          <a:prstGeom prst="rect">
            <a:avLst/>
          </a:prstGeom>
          <a:noFill/>
          <a:ln w="9525">
            <a:noFill/>
            <a:miter lim="800000"/>
            <a:headEnd/>
            <a:tailEnd/>
          </a:ln>
        </p:spPr>
        <p:txBody>
          <a:bodyPr lIns="91469" tIns="45734" rIns="91469" bIns="45734" anchor="b"/>
          <a:lstStyle/>
          <a:p>
            <a:pPr algn="r"/>
            <a:fld id="{359D14EA-FB15-4916-A15D-80D484D6CD8A}" type="slidenum">
              <a:rPr lang="fr-FR" sz="1200"/>
              <a:pPr algn="r"/>
              <a:t>27</a:t>
            </a:fld>
            <a:endParaRPr lang="fr-F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3849688" y="9429750"/>
            <a:ext cx="2947987" cy="496888"/>
          </a:xfrm>
          <a:prstGeom prst="rect">
            <a:avLst/>
          </a:prstGeom>
          <a:noFill/>
          <a:ln w="9525">
            <a:noFill/>
            <a:miter lim="800000"/>
            <a:headEnd/>
            <a:tailEnd/>
          </a:ln>
        </p:spPr>
        <p:txBody>
          <a:bodyPr lIns="91469" tIns="45734" rIns="91469" bIns="45734" anchor="b"/>
          <a:lstStyle/>
          <a:p>
            <a:pPr algn="r" eaLnBrk="0" hangingPunct="0"/>
            <a:fld id="{C90142A1-3EA3-4E5F-95C2-1838D01378B8}" type="slidenum">
              <a:rPr lang="en-US" sz="1200">
                <a:ea typeface="Geneva"/>
                <a:cs typeface="Geneva"/>
              </a:rPr>
              <a:pPr algn="r" eaLnBrk="0" hangingPunct="0"/>
              <a:t>28</a:t>
            </a:fld>
            <a:endParaRPr lang="en-US" sz="1200">
              <a:ea typeface="Geneva"/>
              <a:cs typeface="Geneva"/>
            </a:endParaRPr>
          </a:p>
        </p:txBody>
      </p:sp>
      <p:sp>
        <p:nvSpPr>
          <p:cNvPr id="57346" name="Rectangle 2"/>
          <p:cNvSpPr>
            <a:spLocks noGrp="1" noRot="1" noChangeAspect="1" noChangeArrowheads="1" noTextEdit="1"/>
          </p:cNvSpPr>
          <p:nvPr>
            <p:ph type="sldImg"/>
          </p:nvPr>
        </p:nvSpPr>
        <p:spPr>
          <a:xfrm>
            <a:off x="917575" y="744538"/>
            <a:ext cx="4962525" cy="3722687"/>
          </a:xfrm>
          <a:ln/>
        </p:spPr>
      </p:sp>
      <p:sp>
        <p:nvSpPr>
          <p:cNvPr id="57347" name="Rectangle 3"/>
          <p:cNvSpPr>
            <a:spLocks noGrp="1" noChangeArrowheads="1"/>
          </p:cNvSpPr>
          <p:nvPr>
            <p:ph type="body" idx="1"/>
          </p:nvPr>
        </p:nvSpPr>
        <p:spPr>
          <a:xfrm>
            <a:off x="679450" y="4714875"/>
            <a:ext cx="5438775" cy="4467225"/>
          </a:xfrm>
          <a:noFill/>
          <a:ln/>
        </p:spPr>
        <p:txBody>
          <a:bodyPr/>
          <a:lstStyle/>
          <a:p>
            <a:pPr>
              <a:lnSpc>
                <a:spcPct val="90000"/>
              </a:lnSpc>
            </a:pPr>
            <a:r>
              <a:rPr lang="en-GB" smtClean="0">
                <a:ea typeface="ＭＳ Ｐゴシック"/>
              </a:rPr>
              <a:t>The proposals about the following the definitions of RPE and RPO in the Basic Safety standards and the outcomes of ENETRAP, the role EUTERP and the best practices in HERCA countries are relevant and repeated from the mandate. </a:t>
            </a:r>
          </a:p>
          <a:p>
            <a:pPr>
              <a:lnSpc>
                <a:spcPct val="90000"/>
              </a:lnSpc>
            </a:pPr>
            <a:r>
              <a:rPr lang="en-GB" smtClean="0">
                <a:ea typeface="ＭＳ Ｐゴシック"/>
              </a:rPr>
              <a:t>In the discussion within the Taskforce came up that The European Qualifications Framework is useful as a tool for comparison of education and training within Europe because it represents a common language for the level of studies.  </a:t>
            </a:r>
          </a:p>
          <a:p>
            <a:pPr>
              <a:lnSpc>
                <a:spcPct val="90000"/>
              </a:lnSpc>
            </a:pPr>
            <a:r>
              <a:rPr lang="en-GB" smtClean="0">
                <a:ea typeface="ＭＳ Ｐゴシック"/>
              </a:rPr>
              <a:t>Further we added the recommendation on the usefulness of the role of MEDAPRET </a:t>
            </a:r>
            <a:r>
              <a:rPr lang="en-US" smtClean="0">
                <a:ea typeface="ＭＳ Ｐゴシック"/>
              </a:rPr>
              <a:t>(MEDicalRAdiation Protection Education and Training), an EU- project to </a:t>
            </a:r>
          </a:p>
          <a:p>
            <a:pPr>
              <a:lnSpc>
                <a:spcPct val="90000"/>
              </a:lnSpc>
            </a:pPr>
            <a:r>
              <a:rPr lang="en-US" smtClean="0">
                <a:ea typeface="ＭＳ Ｐゴシック"/>
              </a:rPr>
              <a:t>a) assess the implementation of the Medical Exposure Directive provisions related to radiation protection education and training of medical professionals in the EU Member States and</a:t>
            </a:r>
          </a:p>
          <a:p>
            <a:pPr>
              <a:lnSpc>
                <a:spcPct val="90000"/>
              </a:lnSpc>
            </a:pPr>
            <a:r>
              <a:rPr lang="en-US" smtClean="0">
                <a:ea typeface="ＭＳ Ｐゴシック"/>
              </a:rPr>
              <a:t>b) update the Radiation Protection 116 Guidelines. </a:t>
            </a:r>
            <a:endParaRPr lang="en-GB" smtClean="0">
              <a:ea typeface="ＭＳ Ｐゴシック"/>
            </a:endParaRPr>
          </a:p>
          <a:p>
            <a:pPr>
              <a:lnSpc>
                <a:spcPct val="90000"/>
              </a:lnSpc>
            </a:pPr>
            <a:r>
              <a:rPr lang="en-GB" smtClean="0">
                <a:ea typeface="ＭＳ Ｐゴシック"/>
              </a:rPr>
              <a:t>I will pay attention on our recommendation to develop guidance to support implementation of the requirements for RPE and RPO. </a:t>
            </a:r>
          </a:p>
          <a:p>
            <a:pPr>
              <a:lnSpc>
                <a:spcPct val="90000"/>
              </a:lnSpc>
            </a:pPr>
            <a:r>
              <a:rPr lang="en-GB" smtClean="0">
                <a:ea typeface="ＭＳ Ｐゴシック"/>
              </a:rPr>
              <a:t>If the Board agrees with this, the Taskforce can develop guidelines on the way to proceed. </a:t>
            </a:r>
          </a:p>
          <a:p>
            <a:pPr>
              <a:lnSpc>
                <a:spcPct val="90000"/>
              </a:lnSpc>
            </a:pPr>
            <a:r>
              <a:rPr lang="en-GB" smtClean="0">
                <a:ea typeface="ＭＳ Ｐゴシック"/>
              </a:rPr>
              <a:t>We think that it would help the national implementation of the BSS.</a:t>
            </a:r>
            <a:r>
              <a:rPr lang="en-US" smtClean="0">
                <a:ea typeface="ＭＳ Ｐゴシック"/>
              </a:rPr>
              <a:t> </a:t>
            </a:r>
            <a:endParaRPr lang="en-GB" smtClean="0">
              <a:ea typeface="ＭＳ Ｐゴシック"/>
            </a:endParaRPr>
          </a:p>
          <a:p>
            <a:pPr>
              <a:lnSpc>
                <a:spcPct val="90000"/>
              </a:lnSpc>
            </a:pPr>
            <a:r>
              <a:rPr lang="en-GB" smtClean="0">
                <a:ea typeface="ＭＳ Ｐゴシック"/>
              </a:rPr>
              <a:t>At the end of this presentation you are invited to give your view on this proposals and recommendations and if appropriate to approve.</a:t>
            </a:r>
            <a:r>
              <a:rPr lang="en-US" smtClean="0">
                <a:ea typeface="ＭＳ Ｐゴシック"/>
              </a:rPr>
              <a:t> </a:t>
            </a:r>
            <a:endParaRPr lang="en-GB" smtClean="0">
              <a:ea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A94E9948-9593-4491-9B00-935D0C89656A}" type="slidenum">
              <a:rPr lang="fr-FR" smtClean="0">
                <a:ea typeface="ＭＳ Ｐゴシック"/>
                <a:cs typeface="ＭＳ Ｐゴシック"/>
              </a:rPr>
              <a:pPr/>
              <a:t>29</a:t>
            </a:fld>
            <a:endParaRPr lang="fr-FR" smtClean="0">
              <a:ea typeface="ＭＳ Ｐゴシック"/>
              <a:cs typeface="ＭＳ Ｐゴシック"/>
            </a:endParaRPr>
          </a:p>
        </p:txBody>
      </p:sp>
      <p:sp>
        <p:nvSpPr>
          <p:cNvPr id="59394" name="Rectangle 2"/>
          <p:cNvSpPr>
            <a:spLocks noGrp="1" noRot="1" noChangeAspect="1" noChangeArrowheads="1" noTextEdit="1"/>
          </p:cNvSpPr>
          <p:nvPr>
            <p:ph type="sldImg"/>
          </p:nvPr>
        </p:nvSpPr>
        <p:spPr>
          <a:xfrm>
            <a:off x="917575" y="744538"/>
            <a:ext cx="4962525" cy="3722687"/>
          </a:xfrm>
          <a:ln/>
        </p:spPr>
      </p:sp>
      <p:sp>
        <p:nvSpPr>
          <p:cNvPr id="59395" name="Rectangle 3"/>
          <p:cNvSpPr>
            <a:spLocks noGrp="1" noChangeArrowheads="1"/>
          </p:cNvSpPr>
          <p:nvPr>
            <p:ph type="body" idx="1"/>
          </p:nvPr>
        </p:nvSpPr>
        <p:spPr>
          <a:noFill/>
          <a:ln/>
        </p:spPr>
        <p:txBody>
          <a:bodyPr/>
          <a:lstStyle/>
          <a:p>
            <a:pPr eaLnBrk="1" hangingPunct="1"/>
            <a:endParaRPr lang="fi-FI" smtClean="0">
              <a:ea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jdelijke aanduiding voor dia-afbeelding 1"/>
          <p:cNvSpPr>
            <a:spLocks noGrp="1" noRot="1" noChangeAspect="1"/>
          </p:cNvSpPr>
          <p:nvPr>
            <p:ph type="sldImg"/>
          </p:nvPr>
        </p:nvSpPr>
        <p:spPr>
          <a:xfrm>
            <a:off x="917575" y="744538"/>
            <a:ext cx="4962525" cy="3722687"/>
          </a:xfrm>
          <a:ln/>
        </p:spPr>
      </p:sp>
      <p:sp>
        <p:nvSpPr>
          <p:cNvPr id="19458" name="Tijdelijke aanduiding voor notities 2"/>
          <p:cNvSpPr>
            <a:spLocks noGrp="1"/>
          </p:cNvSpPr>
          <p:nvPr>
            <p:ph type="body" idx="1"/>
          </p:nvPr>
        </p:nvSpPr>
        <p:spPr>
          <a:noFill/>
          <a:ln/>
        </p:spPr>
        <p:txBody>
          <a:bodyPr/>
          <a:lstStyle/>
          <a:p>
            <a:r>
              <a:rPr lang="en-GB" smtClean="0">
                <a:ea typeface="ＭＳ Ｐゴシック"/>
              </a:rPr>
              <a:t>In the overview you find the subjects I would like to presents, ending in recommendations for the BoH</a:t>
            </a:r>
          </a:p>
        </p:txBody>
      </p:sp>
      <p:sp>
        <p:nvSpPr>
          <p:cNvPr id="4" name="Tijdelijke aanduiding voor dianummer 3"/>
          <p:cNvSpPr>
            <a:spLocks noGrp="1"/>
          </p:cNvSpPr>
          <p:nvPr>
            <p:ph type="sldNum" sz="quarter" idx="5"/>
          </p:nvPr>
        </p:nvSpPr>
        <p:spPr/>
        <p:txBody>
          <a:bodyPr/>
          <a:lstStyle/>
          <a:p>
            <a:pPr>
              <a:defRPr/>
            </a:pPr>
            <a:fld id="{A5D03107-A860-4D9F-ABD6-FC4E93E63167}" type="slidenum">
              <a:rPr lang="fr-FR" smtClean="0"/>
              <a:pPr>
                <a:defRPr/>
              </a:pPr>
              <a:t>2</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851275" y="9429750"/>
            <a:ext cx="2946400" cy="496888"/>
          </a:xfrm>
          <a:prstGeom prst="rect">
            <a:avLst/>
          </a:prstGeom>
          <a:noFill/>
          <a:ln w="9525">
            <a:noFill/>
            <a:miter lim="800000"/>
            <a:headEnd/>
            <a:tailEnd/>
          </a:ln>
        </p:spPr>
        <p:txBody>
          <a:bodyPr anchor="b"/>
          <a:lstStyle/>
          <a:p>
            <a:pPr algn="r" eaLnBrk="0" hangingPunct="0"/>
            <a:fld id="{692917F6-67EF-48E3-9B2D-E9F1041A607C}" type="slidenum">
              <a:rPr lang="fr-FR" sz="1200"/>
              <a:pPr algn="r" eaLnBrk="0" hangingPunct="0"/>
              <a:t>5</a:t>
            </a:fld>
            <a:endParaRPr lang="fr-FR" sz="1200"/>
          </a:p>
        </p:txBody>
      </p:sp>
      <p:sp>
        <p:nvSpPr>
          <p:cNvPr id="63491" name="Rectangle 2"/>
          <p:cNvSpPr>
            <a:spLocks noGrp="1" noRot="1" noChangeAspect="1" noChangeArrowheads="1" noTextEdit="1"/>
          </p:cNvSpPr>
          <p:nvPr>
            <p:ph type="sldImg"/>
          </p:nvPr>
        </p:nvSpPr>
        <p:spPr>
          <a:xfrm>
            <a:off x="917575" y="744538"/>
            <a:ext cx="4962525" cy="3722687"/>
          </a:xfrm>
          <a:solidFill>
            <a:srgbClr val="FFFFFF"/>
          </a:solidFill>
          <a:ln/>
        </p:spPr>
      </p:sp>
      <p:sp>
        <p:nvSpPr>
          <p:cNvPr id="6349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ea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txBox="1">
            <a:spLocks noGrp="1" noChangeArrowheads="1"/>
          </p:cNvSpPr>
          <p:nvPr/>
        </p:nvSpPr>
        <p:spPr bwMode="auto">
          <a:xfrm>
            <a:off x="3851275" y="9429750"/>
            <a:ext cx="2946400" cy="496888"/>
          </a:xfrm>
          <a:prstGeom prst="rect">
            <a:avLst/>
          </a:prstGeom>
          <a:noFill/>
          <a:ln w="9525">
            <a:noFill/>
            <a:miter lim="800000"/>
            <a:headEnd/>
            <a:tailEnd/>
          </a:ln>
        </p:spPr>
        <p:txBody>
          <a:bodyPr anchor="b"/>
          <a:lstStyle/>
          <a:p>
            <a:pPr algn="r" eaLnBrk="0" hangingPunct="0"/>
            <a:fld id="{F531D460-F0FE-4C54-8E11-17122AC76D01}" type="slidenum">
              <a:rPr lang="fr-FR" sz="1200"/>
              <a:pPr algn="r" eaLnBrk="0" hangingPunct="0"/>
              <a:t>6</a:t>
            </a:fld>
            <a:endParaRPr lang="fr-FR" sz="1200"/>
          </a:p>
        </p:txBody>
      </p:sp>
      <p:sp>
        <p:nvSpPr>
          <p:cNvPr id="65539" name="Rectangle 2"/>
          <p:cNvSpPr>
            <a:spLocks noGrp="1" noRot="1" noChangeAspect="1" noChangeArrowheads="1" noTextEdit="1"/>
          </p:cNvSpPr>
          <p:nvPr>
            <p:ph type="sldImg"/>
          </p:nvPr>
        </p:nvSpPr>
        <p:spPr>
          <a:xfrm>
            <a:off x="917575" y="744538"/>
            <a:ext cx="4962525" cy="3722687"/>
          </a:xfrm>
          <a:solidFill>
            <a:srgbClr val="FFFFFF"/>
          </a:solidFill>
          <a:ln/>
        </p:spPr>
      </p:sp>
      <p:sp>
        <p:nvSpPr>
          <p:cNvPr id="655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ea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51275" y="9429750"/>
            <a:ext cx="2946400" cy="496888"/>
          </a:xfrm>
          <a:prstGeom prst="rect">
            <a:avLst/>
          </a:prstGeom>
          <a:noFill/>
          <a:ln w="9525">
            <a:noFill/>
            <a:miter lim="800000"/>
            <a:headEnd/>
            <a:tailEnd/>
          </a:ln>
        </p:spPr>
        <p:txBody>
          <a:bodyPr anchor="b"/>
          <a:lstStyle/>
          <a:p>
            <a:pPr algn="r" eaLnBrk="0" hangingPunct="0"/>
            <a:fld id="{A63144CB-7CBB-4C9B-8F02-B26C8A041DD1}" type="slidenum">
              <a:rPr lang="fr-FR" sz="1200"/>
              <a:pPr algn="r" eaLnBrk="0" hangingPunct="0"/>
              <a:t>9</a:t>
            </a:fld>
            <a:endParaRPr lang="fr-FR" sz="1200"/>
          </a:p>
        </p:txBody>
      </p:sp>
      <p:sp>
        <p:nvSpPr>
          <p:cNvPr id="24578" name="Rectangle 2"/>
          <p:cNvSpPr>
            <a:spLocks noGrp="1" noRot="1" noChangeAspect="1" noChangeArrowheads="1" noTextEdit="1"/>
          </p:cNvSpPr>
          <p:nvPr>
            <p:ph type="sldImg"/>
          </p:nvPr>
        </p:nvSpPr>
        <p:spPr>
          <a:xfrm>
            <a:off x="917575" y="744538"/>
            <a:ext cx="4962525" cy="3722687"/>
          </a:xfrm>
          <a:ln/>
        </p:spPr>
      </p:sp>
      <p:sp>
        <p:nvSpPr>
          <p:cNvPr id="24579" name="Rectangle 3"/>
          <p:cNvSpPr>
            <a:spLocks noGrp="1" noChangeArrowheads="1"/>
          </p:cNvSpPr>
          <p:nvPr>
            <p:ph type="body" idx="1"/>
          </p:nvPr>
        </p:nvSpPr>
        <p:spPr>
          <a:noFill/>
          <a:ln/>
        </p:spPr>
        <p:txBody>
          <a:bodyPr/>
          <a:lstStyle/>
          <a:p>
            <a:pPr eaLnBrk="1" hangingPunct="1"/>
            <a:r>
              <a:rPr lang="fi-FI" smtClean="0">
                <a:ea typeface="ＭＳ Ｐゴシック"/>
              </a:rPr>
              <a:t>On the slide you can see the mandate of the TaskForce got from the BoH in general terms.</a:t>
            </a:r>
          </a:p>
          <a:p>
            <a:pPr eaLnBrk="1" hangingPunct="1"/>
            <a:r>
              <a:rPr lang="fi-FI" smtClean="0">
                <a:ea typeface="ＭＳ Ｐゴシック"/>
              </a:rPr>
              <a:t>Three major points: </a:t>
            </a:r>
          </a:p>
          <a:p>
            <a:pPr eaLnBrk="1" hangingPunct="1"/>
            <a:r>
              <a:rPr lang="fi-FI" smtClean="0">
                <a:ea typeface="ＭＳ Ｐゴシック"/>
              </a:rPr>
              <a:t>1. General picture of the situation in radiation protection in the HERCA Member Countries  and</a:t>
            </a:r>
          </a:p>
          <a:p>
            <a:pPr eaLnBrk="1" hangingPunct="1"/>
            <a:r>
              <a:rPr lang="fi-FI" smtClean="0">
                <a:ea typeface="ＭＳ Ｐゴシック"/>
              </a:rPr>
              <a:t>2. Indentify current needs for harmonisation among HERCA MC and </a:t>
            </a:r>
          </a:p>
          <a:p>
            <a:pPr eaLnBrk="1" hangingPunct="1"/>
            <a:r>
              <a:rPr lang="fi-FI" smtClean="0">
                <a:ea typeface="ＭＳ Ｐゴシック"/>
              </a:rPr>
              <a:t>3. eventually, the mandate of a future working group on E&amp;T</a:t>
            </a:r>
          </a:p>
          <a:p>
            <a:pPr eaLnBrk="1" hangingPunct="1"/>
            <a:endParaRPr lang="fi-FI" smtClean="0">
              <a:ea typeface="ＭＳ Ｐゴシック"/>
            </a:endParaRPr>
          </a:p>
          <a:p>
            <a:pPr eaLnBrk="1" hangingPunct="1"/>
            <a:r>
              <a:rPr lang="fi-FI" smtClean="0">
                <a:ea typeface="ＭＳ Ｐゴシック"/>
              </a:rPr>
              <a:t>The TF had to do this work on RPE, RPO and on E&amp;T of workers</a:t>
            </a:r>
          </a:p>
          <a:p>
            <a:pPr eaLnBrk="1" hangingPunct="1"/>
            <a:endParaRPr lang="fi-FI" smtClean="0">
              <a:ea typeface="ＭＳ Ｐゴシック"/>
            </a:endParaRPr>
          </a:p>
          <a:p>
            <a:pPr eaLnBrk="1" hangingPunct="1"/>
            <a:r>
              <a:rPr lang="fi-FI" smtClean="0">
                <a:ea typeface="ＭＳ Ｐゴシック"/>
              </a:rPr>
              <a:t>RPE:</a:t>
            </a:r>
          </a:p>
          <a:p>
            <a:pPr eaLnBrk="1" hangingPunct="1"/>
            <a:r>
              <a:rPr lang="fi-FI" smtClean="0">
                <a:ea typeface="ＭＳ Ｐゴシック"/>
              </a:rPr>
              <a:t>General picture situation  with the goal to achieve solutions leading to a uniform way of </a:t>
            </a:r>
            <a:r>
              <a:rPr lang="fi-FI" smtClean="0">
                <a:solidFill>
                  <a:srgbClr val="FF0000"/>
                </a:solidFill>
                <a:ea typeface="ＭＳ Ｐゴシック"/>
              </a:rPr>
              <a:t>mutual recognition</a:t>
            </a:r>
          </a:p>
          <a:p>
            <a:pPr eaLnBrk="1" hangingPunct="1"/>
            <a:r>
              <a:rPr lang="fi-FI" smtClean="0">
                <a:solidFill>
                  <a:srgbClr val="FF0000"/>
                </a:solidFill>
                <a:ea typeface="ＭＳ Ｐゴシック"/>
              </a:rPr>
              <a:t>Analyze applicability procedure developed by ENETRAP for the Benchmark of National E&amp;T on RP</a:t>
            </a:r>
          </a:p>
          <a:p>
            <a:pPr eaLnBrk="1" hangingPunct="1"/>
            <a:endParaRPr lang="fi-FI" smtClean="0">
              <a:solidFill>
                <a:srgbClr val="FF0000"/>
              </a:solidFill>
              <a:ea typeface="ＭＳ Ｐゴシック"/>
            </a:endParaRPr>
          </a:p>
          <a:p>
            <a:pPr eaLnBrk="1" hangingPunct="1"/>
            <a:endParaRPr lang="fi-FI" smtClean="0">
              <a:solidFill>
                <a:srgbClr val="FF0000"/>
              </a:solidFill>
              <a:ea typeface="ＭＳ Ｐゴシック"/>
            </a:endParaRPr>
          </a:p>
          <a:p>
            <a:pPr eaLnBrk="1" hangingPunct="1"/>
            <a:endParaRPr lang="fi-FI" smtClean="0">
              <a:ea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51275" y="9429750"/>
            <a:ext cx="2946400" cy="496888"/>
          </a:xfrm>
          <a:prstGeom prst="rect">
            <a:avLst/>
          </a:prstGeom>
          <a:noFill/>
          <a:ln w="9525">
            <a:noFill/>
            <a:miter lim="800000"/>
            <a:headEnd/>
            <a:tailEnd/>
          </a:ln>
        </p:spPr>
        <p:txBody>
          <a:bodyPr anchor="b"/>
          <a:lstStyle/>
          <a:p>
            <a:pPr algn="r" eaLnBrk="0" hangingPunct="0"/>
            <a:fld id="{87DCAB9B-3F6C-41CE-94D2-650332B7AE70}" type="slidenum">
              <a:rPr lang="fr-FR" sz="1200"/>
              <a:pPr algn="r" eaLnBrk="0" hangingPunct="0"/>
              <a:t>10</a:t>
            </a:fld>
            <a:endParaRPr lang="fr-FR" sz="1200"/>
          </a:p>
        </p:txBody>
      </p:sp>
      <p:sp>
        <p:nvSpPr>
          <p:cNvPr id="26626" name="Rectangle 2"/>
          <p:cNvSpPr>
            <a:spLocks noGrp="1" noRot="1" noChangeAspect="1" noChangeArrowheads="1" noTextEdit="1"/>
          </p:cNvSpPr>
          <p:nvPr>
            <p:ph type="sldImg"/>
          </p:nvPr>
        </p:nvSpPr>
        <p:spPr>
          <a:xfrm>
            <a:off x="917575" y="744538"/>
            <a:ext cx="4962525" cy="3722687"/>
          </a:xfrm>
          <a:ln/>
        </p:spPr>
      </p:sp>
      <p:sp>
        <p:nvSpPr>
          <p:cNvPr id="26627" name="Rectangle 3"/>
          <p:cNvSpPr>
            <a:spLocks noGrp="1" noChangeArrowheads="1"/>
          </p:cNvSpPr>
          <p:nvPr>
            <p:ph type="body" idx="1"/>
          </p:nvPr>
        </p:nvSpPr>
        <p:spPr>
          <a:noFill/>
          <a:ln/>
        </p:spPr>
        <p:txBody>
          <a:bodyPr/>
          <a:lstStyle/>
          <a:p>
            <a:pPr eaLnBrk="1" hangingPunct="1"/>
            <a:r>
              <a:rPr lang="fi-FI" smtClean="0">
                <a:ea typeface="ＭＳ Ｐゴシック"/>
              </a:rPr>
              <a:t>For the RPO the focus of the General picture was more oriented on the implementation of the Basic Safety Standards</a:t>
            </a:r>
          </a:p>
          <a:p>
            <a:pPr eaLnBrk="1" hangingPunct="1"/>
            <a:endParaRPr lang="fi-FI" smtClean="0">
              <a:ea typeface="ＭＳ Ｐゴシック"/>
            </a:endParaRPr>
          </a:p>
          <a:p>
            <a:pPr eaLnBrk="1" hangingPunct="1"/>
            <a:r>
              <a:rPr lang="fi-FI" smtClean="0">
                <a:ea typeface="ＭＳ Ｐゴシック"/>
              </a:rPr>
              <a:t>The TF should make a survey to get this picture</a:t>
            </a:r>
          </a:p>
          <a:p>
            <a:pPr eaLnBrk="1" hangingPunct="1"/>
            <a:endParaRPr lang="fi-FI" smtClean="0">
              <a:ea typeface="ＭＳ Ｐゴシック"/>
            </a:endParaRPr>
          </a:p>
          <a:p>
            <a:pPr eaLnBrk="1" hangingPunct="1"/>
            <a:r>
              <a:rPr lang="fi-FI" smtClean="0">
                <a:ea typeface="ＭＳ Ｐゴシック"/>
              </a:rPr>
              <a:t>For the E&amp;T of workers the focus was to come up with practifcal an operational solutions leading to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jdelijke aanduiding voor dia-afbeelding 1"/>
          <p:cNvSpPr>
            <a:spLocks noGrp="1" noRot="1" noChangeAspect="1" noTextEdit="1"/>
          </p:cNvSpPr>
          <p:nvPr>
            <p:ph type="sldImg"/>
          </p:nvPr>
        </p:nvSpPr>
        <p:spPr>
          <a:xfrm>
            <a:off x="917575" y="744538"/>
            <a:ext cx="4962525" cy="3722687"/>
          </a:xfrm>
          <a:ln/>
        </p:spPr>
      </p:sp>
      <p:sp>
        <p:nvSpPr>
          <p:cNvPr id="28674" name="Tijdelijke aanduiding voor notities 2"/>
          <p:cNvSpPr>
            <a:spLocks noGrp="1"/>
          </p:cNvSpPr>
          <p:nvPr>
            <p:ph type="body" idx="1"/>
          </p:nvPr>
        </p:nvSpPr>
        <p:spPr>
          <a:xfrm>
            <a:off x="679450" y="4714875"/>
            <a:ext cx="5438775" cy="4467225"/>
          </a:xfrm>
          <a:noFill/>
          <a:ln/>
        </p:spPr>
        <p:txBody>
          <a:bodyPr/>
          <a:lstStyle/>
          <a:p>
            <a:pPr eaLnBrk="1" hangingPunct="1"/>
            <a:r>
              <a:rPr lang="en-GB" smtClean="0">
                <a:ea typeface="ＭＳ Ｐゴシック"/>
              </a:rPr>
              <a:t> </a:t>
            </a:r>
            <a:endParaRPr lang="nl-NL" smtClean="0">
              <a:ea typeface="ＭＳ Ｐゴシック"/>
            </a:endParaRPr>
          </a:p>
          <a:p>
            <a:pPr eaLnBrk="1" hangingPunct="1"/>
            <a:r>
              <a:rPr lang="nl-BE" b="1" smtClean="0">
                <a:ea typeface="ＭＳ Ｐゴシック"/>
              </a:rPr>
              <a:t>Practical considerations and timing</a:t>
            </a:r>
            <a:endParaRPr lang="nl-NL" smtClean="0">
              <a:ea typeface="ＭＳ Ｐゴシック"/>
            </a:endParaRPr>
          </a:p>
          <a:p>
            <a:pPr eaLnBrk="1" hangingPunct="1"/>
            <a:r>
              <a:rPr lang="en-GB" smtClean="0">
                <a:ea typeface="ＭＳ Ｐゴシック"/>
              </a:rPr>
              <a:t>The TF E&amp;T-RP will present the first results of its enquiry on the general situation regarding E&amp;T in RP on the occasion of the 11</a:t>
            </a:r>
            <a:r>
              <a:rPr lang="en-GB" baseline="30000" smtClean="0">
                <a:ea typeface="ＭＳ Ｐゴシック"/>
              </a:rPr>
              <a:t>th</a:t>
            </a:r>
            <a:r>
              <a:rPr lang="en-GB" smtClean="0">
                <a:ea typeface="ＭＳ Ｐゴシック"/>
              </a:rPr>
              <a:t> HERCA meeting. The conclusions of the TF should be presented on the occasion of the 12</a:t>
            </a:r>
            <a:r>
              <a:rPr lang="en-GB" baseline="30000" smtClean="0">
                <a:ea typeface="ＭＳ Ｐゴシック"/>
              </a:rPr>
              <a:t>th</a:t>
            </a:r>
            <a:r>
              <a:rPr lang="en-GB" smtClean="0">
                <a:ea typeface="ＭＳ Ｐゴシック"/>
              </a:rPr>
              <a:t> HERCA meeting at the end of 2013.</a:t>
            </a:r>
            <a:endParaRPr lang="nl-NL" smtClean="0">
              <a:ea typeface="ＭＳ Ｐゴシック"/>
            </a:endParaRPr>
          </a:p>
          <a:p>
            <a:pPr eaLnBrk="1" hangingPunct="1"/>
            <a:r>
              <a:rPr lang="en-GB" smtClean="0">
                <a:ea typeface="ＭＳ Ｐゴシック"/>
              </a:rPr>
              <a:t> </a:t>
            </a:r>
            <a:endParaRPr lang="nl-NL" smtClean="0">
              <a:ea typeface="ＭＳ Ｐゴシック"/>
            </a:endParaRPr>
          </a:p>
          <a:p>
            <a:pPr eaLnBrk="1" hangingPunct="1"/>
            <a:r>
              <a:rPr lang="en-GB" smtClean="0">
                <a:ea typeface="ＭＳ Ｐゴシック"/>
              </a:rPr>
              <a:t>In the elaboration of the action Plan, the working group will prioritize the work on RPE and RPO.</a:t>
            </a:r>
            <a:endParaRPr lang="nl-NL" smtClean="0">
              <a:ea typeface="ＭＳ Ｐゴシック"/>
            </a:endParaRPr>
          </a:p>
          <a:p>
            <a:pPr eaLnBrk="1" hangingPunct="1"/>
            <a:endParaRPr lang="nl-NL" smtClean="0">
              <a:ea typeface="ＭＳ Ｐゴシック"/>
            </a:endParaRPr>
          </a:p>
        </p:txBody>
      </p:sp>
      <p:sp>
        <p:nvSpPr>
          <p:cNvPr id="28675" name="Tijdelijke aanduiding voor dianummer 3"/>
          <p:cNvSpPr txBox="1">
            <a:spLocks noGrp="1"/>
          </p:cNvSpPr>
          <p:nvPr/>
        </p:nvSpPr>
        <p:spPr bwMode="auto">
          <a:xfrm>
            <a:off x="3851275" y="9429750"/>
            <a:ext cx="2946400" cy="496888"/>
          </a:xfrm>
          <a:prstGeom prst="rect">
            <a:avLst/>
          </a:prstGeom>
          <a:noFill/>
          <a:ln w="9525">
            <a:noFill/>
            <a:miter lim="800000"/>
            <a:headEnd/>
            <a:tailEnd/>
          </a:ln>
        </p:spPr>
        <p:txBody>
          <a:bodyPr anchor="b"/>
          <a:lstStyle/>
          <a:p>
            <a:pPr algn="r"/>
            <a:fld id="{B86BBEFC-35A4-4367-BAC2-F8C5180EF2DA}" type="slidenum">
              <a:rPr lang="en-US" sz="1200">
                <a:ea typeface="Geneva"/>
                <a:cs typeface="Geneva"/>
              </a:rPr>
              <a:pPr algn="r"/>
              <a:t>11</a:t>
            </a:fld>
            <a:endParaRPr lang="en-US" sz="1200">
              <a:ea typeface="Geneva"/>
              <a:cs typeface="Genev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jdelijke aanduiding voor dia-afbeelding 1"/>
          <p:cNvSpPr>
            <a:spLocks noGrp="1" noRot="1" noChangeAspect="1" noTextEdit="1"/>
          </p:cNvSpPr>
          <p:nvPr>
            <p:ph type="sldImg"/>
          </p:nvPr>
        </p:nvSpPr>
        <p:spPr>
          <a:xfrm>
            <a:off x="917575" y="744538"/>
            <a:ext cx="4962525" cy="3722687"/>
          </a:xfrm>
          <a:ln/>
        </p:spPr>
      </p:sp>
      <p:sp>
        <p:nvSpPr>
          <p:cNvPr id="31746" name="Tijdelijke aanduiding voor notities 2"/>
          <p:cNvSpPr>
            <a:spLocks noGrp="1"/>
          </p:cNvSpPr>
          <p:nvPr>
            <p:ph type="body" idx="1"/>
          </p:nvPr>
        </p:nvSpPr>
        <p:spPr>
          <a:xfrm>
            <a:off x="679450" y="4714875"/>
            <a:ext cx="5438775" cy="4467225"/>
          </a:xfrm>
          <a:noFill/>
          <a:ln/>
        </p:spPr>
        <p:txBody>
          <a:bodyPr/>
          <a:lstStyle/>
          <a:p>
            <a:pPr eaLnBrk="1" hangingPunct="1"/>
            <a:r>
              <a:rPr lang="en-GB" smtClean="0">
                <a:ea typeface="ＭＳ Ｐゴシック"/>
              </a:rPr>
              <a:t> </a:t>
            </a:r>
            <a:endParaRPr lang="nl-NL" smtClean="0">
              <a:ea typeface="ＭＳ Ｐゴシック"/>
            </a:endParaRPr>
          </a:p>
          <a:p>
            <a:pPr eaLnBrk="1" hangingPunct="1"/>
            <a:r>
              <a:rPr lang="nl-BE" b="1" smtClean="0">
                <a:ea typeface="ＭＳ Ｐゴシック"/>
              </a:rPr>
              <a:t>Practical considerations and timing</a:t>
            </a:r>
            <a:endParaRPr lang="nl-NL" smtClean="0">
              <a:ea typeface="ＭＳ Ｐゴシック"/>
            </a:endParaRPr>
          </a:p>
          <a:p>
            <a:pPr eaLnBrk="1" hangingPunct="1"/>
            <a:r>
              <a:rPr lang="en-GB" smtClean="0">
                <a:ea typeface="ＭＳ Ｐゴシック"/>
              </a:rPr>
              <a:t>The TF E&amp;T-RP will present the first results of its enquiry on the general situation regarding E&amp;T in RP on the occasion of the 11</a:t>
            </a:r>
            <a:r>
              <a:rPr lang="en-GB" baseline="30000" smtClean="0">
                <a:ea typeface="ＭＳ Ｐゴシック"/>
              </a:rPr>
              <a:t>th</a:t>
            </a:r>
            <a:r>
              <a:rPr lang="en-GB" smtClean="0">
                <a:ea typeface="ＭＳ Ｐゴシック"/>
              </a:rPr>
              <a:t> HERCA meeting. The conclusions of the TF should be presented on the occasion of the 12</a:t>
            </a:r>
            <a:r>
              <a:rPr lang="en-GB" baseline="30000" smtClean="0">
                <a:ea typeface="ＭＳ Ｐゴシック"/>
              </a:rPr>
              <a:t>th</a:t>
            </a:r>
            <a:r>
              <a:rPr lang="en-GB" smtClean="0">
                <a:ea typeface="ＭＳ Ｐゴシック"/>
              </a:rPr>
              <a:t> HERCA meeting at the end of 2013.</a:t>
            </a:r>
            <a:endParaRPr lang="nl-NL" smtClean="0">
              <a:ea typeface="ＭＳ Ｐゴシック"/>
            </a:endParaRPr>
          </a:p>
          <a:p>
            <a:pPr eaLnBrk="1" hangingPunct="1"/>
            <a:r>
              <a:rPr lang="en-GB" smtClean="0">
                <a:ea typeface="ＭＳ Ｐゴシック"/>
              </a:rPr>
              <a:t> </a:t>
            </a:r>
            <a:endParaRPr lang="nl-NL" smtClean="0">
              <a:ea typeface="ＭＳ Ｐゴシック"/>
            </a:endParaRPr>
          </a:p>
          <a:p>
            <a:pPr eaLnBrk="1" hangingPunct="1"/>
            <a:r>
              <a:rPr lang="en-GB" smtClean="0">
                <a:ea typeface="ＭＳ Ｐゴシック"/>
              </a:rPr>
              <a:t>In the elaboration of the action Plan, the working group will prioritize the work on RPE and RPO.</a:t>
            </a:r>
            <a:endParaRPr lang="nl-NL" smtClean="0">
              <a:ea typeface="ＭＳ Ｐゴシック"/>
            </a:endParaRPr>
          </a:p>
          <a:p>
            <a:pPr eaLnBrk="1" hangingPunct="1"/>
            <a:endParaRPr lang="nl-NL" smtClean="0">
              <a:ea typeface="ＭＳ Ｐゴシック"/>
            </a:endParaRPr>
          </a:p>
        </p:txBody>
      </p:sp>
      <p:sp>
        <p:nvSpPr>
          <p:cNvPr id="31747" name="Tijdelijke aanduiding voor dianummer 3"/>
          <p:cNvSpPr txBox="1">
            <a:spLocks noGrp="1"/>
          </p:cNvSpPr>
          <p:nvPr/>
        </p:nvSpPr>
        <p:spPr bwMode="auto">
          <a:xfrm>
            <a:off x="3851275" y="9429750"/>
            <a:ext cx="2946400" cy="496888"/>
          </a:xfrm>
          <a:prstGeom prst="rect">
            <a:avLst/>
          </a:prstGeom>
          <a:noFill/>
          <a:ln w="9525">
            <a:noFill/>
            <a:miter lim="800000"/>
            <a:headEnd/>
            <a:tailEnd/>
          </a:ln>
        </p:spPr>
        <p:txBody>
          <a:bodyPr anchor="b"/>
          <a:lstStyle/>
          <a:p>
            <a:pPr algn="r"/>
            <a:fld id="{C2C22CF2-9483-4F62-8FE6-53BC2F610430}" type="slidenum">
              <a:rPr lang="en-US" sz="1200">
                <a:ea typeface="Geneva"/>
                <a:cs typeface="Geneva"/>
              </a:rPr>
              <a:pPr algn="r"/>
              <a:t>13</a:t>
            </a:fld>
            <a:endParaRPr lang="en-US" sz="1200">
              <a:ea typeface="Geneva"/>
              <a:cs typeface="Genev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jdelijke aanduiding voor dia-afbeelding 1"/>
          <p:cNvSpPr>
            <a:spLocks noGrp="1" noRot="1" noChangeAspect="1" noTextEdit="1"/>
          </p:cNvSpPr>
          <p:nvPr>
            <p:ph type="sldImg"/>
          </p:nvPr>
        </p:nvSpPr>
        <p:spPr>
          <a:xfrm>
            <a:off x="917575" y="744538"/>
            <a:ext cx="4962525" cy="3722687"/>
          </a:xfrm>
          <a:ln/>
        </p:spPr>
      </p:sp>
      <p:sp>
        <p:nvSpPr>
          <p:cNvPr id="33794" name="Tijdelijke aanduiding voor notities 2"/>
          <p:cNvSpPr>
            <a:spLocks noGrp="1"/>
          </p:cNvSpPr>
          <p:nvPr>
            <p:ph type="body" idx="1"/>
          </p:nvPr>
        </p:nvSpPr>
        <p:spPr>
          <a:xfrm>
            <a:off x="679450" y="4714875"/>
            <a:ext cx="5438775" cy="4467225"/>
          </a:xfrm>
          <a:noFill/>
          <a:ln/>
        </p:spPr>
        <p:txBody>
          <a:bodyPr/>
          <a:lstStyle/>
          <a:p>
            <a:pPr eaLnBrk="1" hangingPunct="1"/>
            <a:r>
              <a:rPr lang="en-GB" smtClean="0">
                <a:ea typeface="ＭＳ Ｐゴシック"/>
              </a:rPr>
              <a:t> </a:t>
            </a:r>
            <a:endParaRPr lang="nl-NL" smtClean="0">
              <a:ea typeface="ＭＳ Ｐゴシック"/>
            </a:endParaRPr>
          </a:p>
          <a:p>
            <a:pPr eaLnBrk="1" hangingPunct="1"/>
            <a:r>
              <a:rPr lang="nl-BE" b="1" smtClean="0">
                <a:ea typeface="ＭＳ Ｐゴシック"/>
              </a:rPr>
              <a:t>Practical considerations and timing</a:t>
            </a:r>
            <a:endParaRPr lang="nl-NL" smtClean="0">
              <a:ea typeface="ＭＳ Ｐゴシック"/>
            </a:endParaRPr>
          </a:p>
          <a:p>
            <a:pPr eaLnBrk="1" hangingPunct="1"/>
            <a:r>
              <a:rPr lang="en-GB" smtClean="0">
                <a:ea typeface="ＭＳ Ｐゴシック"/>
              </a:rPr>
              <a:t>The TF E&amp;T-RP will present the first results of its enquiry on the general situation regarding E&amp;T in RP on the occasion of the 11</a:t>
            </a:r>
            <a:r>
              <a:rPr lang="en-GB" baseline="30000" smtClean="0">
                <a:ea typeface="ＭＳ Ｐゴシック"/>
              </a:rPr>
              <a:t>th</a:t>
            </a:r>
            <a:r>
              <a:rPr lang="en-GB" smtClean="0">
                <a:ea typeface="ＭＳ Ｐゴシック"/>
              </a:rPr>
              <a:t> HERCA meeting. The conclusions of the TF should be presented on the occasion of the 12</a:t>
            </a:r>
            <a:r>
              <a:rPr lang="en-GB" baseline="30000" smtClean="0">
                <a:ea typeface="ＭＳ Ｐゴシック"/>
              </a:rPr>
              <a:t>th</a:t>
            </a:r>
            <a:r>
              <a:rPr lang="en-GB" smtClean="0">
                <a:ea typeface="ＭＳ Ｐゴシック"/>
              </a:rPr>
              <a:t> HERCA meeting at the end of 2013.</a:t>
            </a:r>
            <a:endParaRPr lang="nl-NL" smtClean="0">
              <a:ea typeface="ＭＳ Ｐゴシック"/>
            </a:endParaRPr>
          </a:p>
          <a:p>
            <a:pPr eaLnBrk="1" hangingPunct="1"/>
            <a:r>
              <a:rPr lang="en-GB" smtClean="0">
                <a:ea typeface="ＭＳ Ｐゴシック"/>
              </a:rPr>
              <a:t> </a:t>
            </a:r>
            <a:endParaRPr lang="nl-NL" smtClean="0">
              <a:ea typeface="ＭＳ Ｐゴシック"/>
            </a:endParaRPr>
          </a:p>
          <a:p>
            <a:pPr eaLnBrk="1" hangingPunct="1"/>
            <a:r>
              <a:rPr lang="en-GB" smtClean="0">
                <a:ea typeface="ＭＳ Ｐゴシック"/>
              </a:rPr>
              <a:t>In the elaboration of the action Plan, the working group will prioritize the work on RPE and RPO.</a:t>
            </a:r>
            <a:endParaRPr lang="nl-NL" smtClean="0">
              <a:ea typeface="ＭＳ Ｐゴシック"/>
            </a:endParaRPr>
          </a:p>
          <a:p>
            <a:pPr eaLnBrk="1" hangingPunct="1"/>
            <a:endParaRPr lang="nl-NL" smtClean="0">
              <a:ea typeface="ＭＳ Ｐゴシック"/>
            </a:endParaRPr>
          </a:p>
        </p:txBody>
      </p:sp>
      <p:sp>
        <p:nvSpPr>
          <p:cNvPr id="33795" name="Tijdelijke aanduiding voor dianummer 3"/>
          <p:cNvSpPr txBox="1">
            <a:spLocks noGrp="1"/>
          </p:cNvSpPr>
          <p:nvPr/>
        </p:nvSpPr>
        <p:spPr bwMode="auto">
          <a:xfrm>
            <a:off x="3851275" y="9429750"/>
            <a:ext cx="2946400" cy="496888"/>
          </a:xfrm>
          <a:prstGeom prst="rect">
            <a:avLst/>
          </a:prstGeom>
          <a:noFill/>
          <a:ln w="9525">
            <a:noFill/>
            <a:miter lim="800000"/>
            <a:headEnd/>
            <a:tailEnd/>
          </a:ln>
        </p:spPr>
        <p:txBody>
          <a:bodyPr anchor="b"/>
          <a:lstStyle/>
          <a:p>
            <a:pPr algn="r"/>
            <a:fld id="{32988E0D-AF6A-461E-9199-ECEAC4769035}" type="slidenum">
              <a:rPr lang="en-US" sz="1200">
                <a:ea typeface="Geneva"/>
                <a:cs typeface="Geneva"/>
              </a:rPr>
              <a:pPr algn="r"/>
              <a:t>14</a:t>
            </a:fld>
            <a:endParaRPr lang="en-US" sz="1200">
              <a:ea typeface="Geneva"/>
              <a:cs typeface="Genev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i-FI"/>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9E34EEC-7FC9-445B-A641-689B170A8C54}" type="slidenum">
              <a:rPr lang="fr-FR"/>
              <a:pPr>
                <a:defRPr/>
              </a:pPr>
              <a:t>‹nr.›</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34ABB07F-07A0-4670-8D4E-DE4D8CD358FF}" type="slidenum">
              <a:rPr lang="fr-FR"/>
              <a:pPr>
                <a:defRPr/>
              </a:pPr>
              <a:t>‹nr.›</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9C55C8FD-DF1E-4C54-A3AB-A4F5AB3FBBB5}" type="slidenum">
              <a:rPr lang="fr-FR"/>
              <a:pPr>
                <a:defRPr/>
              </a:pPr>
              <a:t>‹nr.›</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smtClean="0"/>
              <a:t>Klik om de stijl te bewerken</a:t>
            </a:r>
            <a:endParaRPr lang="en-US"/>
          </a:p>
        </p:txBody>
      </p:sp>
      <p:sp>
        <p:nvSpPr>
          <p:cNvPr id="3" name="Tijdelijke aanduiding voor tekst 2"/>
          <p:cNvSpPr>
            <a:spLocks noGrp="1"/>
          </p:cNvSpPr>
          <p:nvPr>
            <p:ph type="body" sz="half" idx="1"/>
          </p:nvPr>
        </p:nvSpPr>
        <p:spPr>
          <a:xfrm>
            <a:off x="685800" y="1981200"/>
            <a:ext cx="3810000" cy="4114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981200"/>
            <a:ext cx="3810000" cy="4114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E7523804-082A-4BED-9361-EB8E92EE34DE}" type="slidenum">
              <a:rPr lang="fr-FR"/>
              <a:pPr>
                <a:defRPr/>
              </a:pPr>
              <a:t>‹nr.›</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7498375D-51E2-4633-86CD-D60E51782B82}" type="slidenum">
              <a:rPr lang="fr-FR"/>
              <a:pPr>
                <a:defRPr/>
              </a:pPr>
              <a:t>‹nr.›</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B82706E9-A785-47CF-8A16-292FBA874CAB}" type="slidenum">
              <a:rPr lang="fr-FR"/>
              <a:pPr>
                <a:defRPr/>
              </a:pPr>
              <a:t>‹nr.›</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B1B5FDD-7679-4B09-B738-91D9A9B1BB7E}" type="slidenum">
              <a:rPr lang="fr-FR"/>
              <a:pPr>
                <a:defRPr/>
              </a:pPr>
              <a:t>‹nr.›</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EE29F94B-8892-42DB-90E3-6C2B0B070F78}" type="slidenum">
              <a:rPr lang="fr-FR"/>
              <a:pPr>
                <a:defRPr/>
              </a:pPr>
              <a:t>‹nr.›</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5AAF0B04-E72F-4161-BD67-9F9A5AE31A98}" type="slidenum">
              <a:rPr lang="fr-FR"/>
              <a:pPr>
                <a:defRPr/>
              </a:pPr>
              <a:t>‹nr.›</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0B572DCA-B2F9-40A9-8AE8-1340CE9491A5}" type="slidenum">
              <a:rPr lang="fr-FR"/>
              <a:pPr>
                <a:defRPr/>
              </a:pPr>
              <a:t>‹nr.›</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1DF8871F-1409-4699-9FEB-5B38EA008271}" type="slidenum">
              <a:rPr lang="fr-FR"/>
              <a:pPr>
                <a:defRPr/>
              </a:pPr>
              <a:t>‹nr.›</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12085B86-360E-4870-9EA5-F0AB25FCF3E5}" type="slidenum">
              <a:rPr lang="fr-FR"/>
              <a:pPr>
                <a:defRPr/>
              </a:pPr>
              <a:t>‹nr.›</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charset="0"/>
                <a:ea typeface="ＭＳ Ｐゴシック" pitchFamily="28" charset="-128"/>
                <a:cs typeface="+mn-cs"/>
              </a:defRPr>
            </a:lvl1pPr>
          </a:lstStyle>
          <a:p>
            <a:pPr>
              <a:defRPr/>
            </a:pPr>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charset="0"/>
                <a:ea typeface="ＭＳ Ｐゴシック" pitchFamily="28" charset="-128"/>
                <a:cs typeface="+mn-cs"/>
              </a:defRPr>
            </a:lvl1pPr>
          </a:lstStyle>
          <a:p>
            <a:pPr>
              <a:defRPr/>
            </a:pPr>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charset="0"/>
                <a:ea typeface="ＭＳ Ｐゴシック" pitchFamily="28" charset="-128"/>
                <a:cs typeface="+mn-cs"/>
              </a:defRPr>
            </a:lvl1pPr>
          </a:lstStyle>
          <a:p>
            <a:pPr>
              <a:defRPr/>
            </a:pPr>
            <a:fld id="{CFF793F6-800D-400F-BA6D-BF3CCDB368DF}" type="slidenum">
              <a:rPr lang="fr-FR"/>
              <a:pPr>
                <a:defRPr/>
              </a:pPr>
              <a:t>‹nr.›</a:t>
            </a:fld>
            <a:endParaRPr lang="fr-FR"/>
          </a:p>
        </p:txBody>
      </p:sp>
      <p:pic>
        <p:nvPicPr>
          <p:cNvPr id="1031" name="Picture 2" descr="background_pages"/>
          <p:cNvPicPr>
            <a:picLocks noChangeAspect="1" noChangeArrowheads="1"/>
          </p:cNvPicPr>
          <p:nvPr userDrawn="1"/>
        </p:nvPicPr>
        <p:blipFill>
          <a:blip r:embed="rId14"/>
          <a:srcRect/>
          <a:stretch>
            <a:fillRect/>
          </a:stretch>
        </p:blipFill>
        <p:spPr bwMode="auto">
          <a:xfrm>
            <a:off x="0" y="0"/>
            <a:ext cx="9145588" cy="6859588"/>
          </a:xfrm>
          <a:prstGeom prst="rect">
            <a:avLst/>
          </a:prstGeom>
          <a:noFill/>
          <a:ln w="9525">
            <a:noFill/>
            <a:miter lim="800000"/>
            <a:headEnd/>
            <a:tailEnd/>
          </a:ln>
        </p:spPr>
      </p:pic>
      <p:sp>
        <p:nvSpPr>
          <p:cNvPr id="1032" name="Text Box 6"/>
          <p:cNvSpPr txBox="1">
            <a:spLocks noChangeArrowheads="1"/>
          </p:cNvSpPr>
          <p:nvPr userDrawn="1"/>
        </p:nvSpPr>
        <p:spPr bwMode="auto">
          <a:xfrm>
            <a:off x="539750" y="6381750"/>
            <a:ext cx="6480175" cy="244475"/>
          </a:xfrm>
          <a:prstGeom prst="rect">
            <a:avLst/>
          </a:prstGeom>
          <a:noFill/>
          <a:ln w="9525">
            <a:noFill/>
            <a:miter lim="800000"/>
            <a:headEnd/>
            <a:tailEnd/>
          </a:ln>
        </p:spPr>
        <p:txBody>
          <a:bodyPr>
            <a:spAutoFit/>
          </a:bodyPr>
          <a:lstStyle/>
          <a:p>
            <a:pPr eaLnBrk="0" hangingPunct="0">
              <a:defRPr/>
            </a:pPr>
            <a:r>
              <a:rPr lang="en-GB" sz="1000" b="1">
                <a:solidFill>
                  <a:schemeClr val="bg1"/>
                </a:solidFill>
              </a:rPr>
              <a:t>HERCA Harmonization E&amp;T in RP;  EUTERP  Workshop Rovinj , 6</a:t>
            </a:r>
            <a:r>
              <a:rPr lang="en-GB" sz="1000" b="1" baseline="30000">
                <a:solidFill>
                  <a:schemeClr val="bg1"/>
                </a:solidFill>
              </a:rPr>
              <a:t>th</a:t>
            </a:r>
            <a:r>
              <a:rPr lang="en-GB" sz="1000" b="1">
                <a:solidFill>
                  <a:schemeClr val="bg1"/>
                </a:solidFill>
              </a:rPr>
              <a:t> May 2014	       </a:t>
            </a:r>
            <a:fld id="{B503F748-A64D-4DDC-94DF-A6BC734FCC3B}" type="slidenum">
              <a:rPr lang="en-GB" sz="1000" b="1">
                <a:solidFill>
                  <a:schemeClr val="bg1"/>
                </a:solidFill>
              </a:rPr>
              <a:pPr eaLnBrk="0" hangingPunct="0">
                <a:defRPr/>
              </a:pPr>
              <a:t>‹nr.›</a:t>
            </a:fld>
            <a:endParaRPr lang="en-GB" sz="1000" b="1">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a:defRPr>
      </a:lvl1pPr>
      <a:lvl2pPr algn="ctr" rtl="0" eaLnBrk="0" fontAlgn="base" hangingPunct="0">
        <a:spcBef>
          <a:spcPct val="0"/>
        </a:spcBef>
        <a:spcAft>
          <a:spcPct val="0"/>
        </a:spcAft>
        <a:defRPr sz="4400">
          <a:solidFill>
            <a:schemeClr val="tx2"/>
          </a:solidFill>
          <a:latin typeface="Arial" charset="0"/>
          <a:ea typeface="ＭＳ Ｐゴシック" pitchFamily="28" charset="-128"/>
          <a:cs typeface="ＭＳ Ｐゴシック"/>
        </a:defRPr>
      </a:lvl2pPr>
      <a:lvl3pPr algn="ctr" rtl="0" eaLnBrk="0" fontAlgn="base" hangingPunct="0">
        <a:spcBef>
          <a:spcPct val="0"/>
        </a:spcBef>
        <a:spcAft>
          <a:spcPct val="0"/>
        </a:spcAft>
        <a:defRPr sz="4400">
          <a:solidFill>
            <a:schemeClr val="tx2"/>
          </a:solidFill>
          <a:latin typeface="Arial" charset="0"/>
          <a:ea typeface="ＭＳ Ｐゴシック" pitchFamily="28" charset="-128"/>
          <a:cs typeface="ＭＳ Ｐゴシック"/>
        </a:defRPr>
      </a:lvl3pPr>
      <a:lvl4pPr algn="ctr" rtl="0" eaLnBrk="0" fontAlgn="base" hangingPunct="0">
        <a:spcBef>
          <a:spcPct val="0"/>
        </a:spcBef>
        <a:spcAft>
          <a:spcPct val="0"/>
        </a:spcAft>
        <a:defRPr sz="4400">
          <a:solidFill>
            <a:schemeClr val="tx2"/>
          </a:solidFill>
          <a:latin typeface="Arial" charset="0"/>
          <a:ea typeface="ＭＳ Ｐゴシック" pitchFamily="28" charset="-128"/>
          <a:cs typeface="ＭＳ Ｐゴシック"/>
        </a:defRPr>
      </a:lvl4pPr>
      <a:lvl5pPr algn="ctr" rtl="0" eaLnBrk="0" fontAlgn="base" hangingPunct="0">
        <a:spcBef>
          <a:spcPct val="0"/>
        </a:spcBef>
        <a:spcAft>
          <a:spcPct val="0"/>
        </a:spcAft>
        <a:defRPr sz="4400">
          <a:solidFill>
            <a:schemeClr val="tx2"/>
          </a:solidFill>
          <a:latin typeface="Arial" charset="0"/>
          <a:ea typeface="ＭＳ Ｐゴシック" pitchFamily="28" charset="-128"/>
          <a:cs typeface="ＭＳ Ｐゴシック"/>
        </a:defRPr>
      </a:lvl5pPr>
      <a:lvl6pPr marL="457200" algn="ctr" rtl="0" fontAlgn="base">
        <a:spcBef>
          <a:spcPct val="0"/>
        </a:spcBef>
        <a:spcAft>
          <a:spcPct val="0"/>
        </a:spcAft>
        <a:defRPr sz="4400">
          <a:solidFill>
            <a:schemeClr val="tx2"/>
          </a:solidFill>
          <a:latin typeface="Arial" charset="0"/>
          <a:ea typeface="ＭＳ Ｐゴシック" pitchFamily="28" charset="-128"/>
        </a:defRPr>
      </a:lvl6pPr>
      <a:lvl7pPr marL="914400" algn="ctr" rtl="0" fontAlgn="base">
        <a:spcBef>
          <a:spcPct val="0"/>
        </a:spcBef>
        <a:spcAft>
          <a:spcPct val="0"/>
        </a:spcAft>
        <a:defRPr sz="4400">
          <a:solidFill>
            <a:schemeClr val="tx2"/>
          </a:solidFill>
          <a:latin typeface="Arial" charset="0"/>
          <a:ea typeface="ＭＳ Ｐゴシック" pitchFamily="28" charset="-128"/>
        </a:defRPr>
      </a:lvl7pPr>
      <a:lvl8pPr marL="1371600" algn="ctr" rtl="0" fontAlgn="base">
        <a:spcBef>
          <a:spcPct val="0"/>
        </a:spcBef>
        <a:spcAft>
          <a:spcPct val="0"/>
        </a:spcAft>
        <a:defRPr sz="4400">
          <a:solidFill>
            <a:schemeClr val="tx2"/>
          </a:solidFill>
          <a:latin typeface="Arial" charset="0"/>
          <a:ea typeface="ＭＳ Ｐゴシック" pitchFamily="28" charset="-128"/>
        </a:defRPr>
      </a:lvl8pPr>
      <a:lvl9pPr marL="1828800" algn="ctr" rtl="0" fontAlgn="base">
        <a:spcBef>
          <a:spcPct val="0"/>
        </a:spcBef>
        <a:spcAft>
          <a:spcPct val="0"/>
        </a:spcAft>
        <a:defRPr sz="4400">
          <a:solidFill>
            <a:schemeClr val="tx2"/>
          </a:solidFill>
          <a:latin typeface="Arial" charset="0"/>
          <a:ea typeface="ＭＳ Ｐゴシック" pitchFamily="28"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a:defRPr>
      </a:lvl1pPr>
      <a:lvl2pPr marL="742950" indent="-285750" algn="l" rtl="0" eaLnBrk="0" fontAlgn="base" hangingPunct="0">
        <a:spcBef>
          <a:spcPct val="20000"/>
        </a:spcBef>
        <a:spcAft>
          <a:spcPct val="0"/>
        </a:spcAft>
        <a:buChar char="–"/>
        <a:defRPr sz="2800">
          <a:solidFill>
            <a:schemeClr val="tx1"/>
          </a:solidFill>
          <a:latin typeface="+mn-lt"/>
          <a:ea typeface="+mn-ea"/>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mn-ea"/>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mn-ea"/>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mn-ea"/>
          <a:cs typeface="ＭＳ Ｐゴシック"/>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herca.org/herca_news.asp?newsID=30"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endParaRPr lang="en-GB" smtClean="0"/>
          </a:p>
        </p:txBody>
      </p:sp>
      <p:sp>
        <p:nvSpPr>
          <p:cNvPr id="16386" name="Rectangle 3"/>
          <p:cNvSpPr>
            <a:spLocks noGrp="1" noChangeArrowheads="1"/>
          </p:cNvSpPr>
          <p:nvPr>
            <p:ph type="body" idx="1"/>
          </p:nvPr>
        </p:nvSpPr>
        <p:spPr>
          <a:xfrm>
            <a:off x="0" y="0"/>
            <a:ext cx="9144000" cy="6858000"/>
          </a:xfrm>
          <a:solidFill>
            <a:schemeClr val="bg1"/>
          </a:solidFill>
        </p:spPr>
        <p:txBody>
          <a:bodyPr/>
          <a:lstStyle/>
          <a:p>
            <a:pPr>
              <a:buFontTx/>
              <a:buNone/>
            </a:pPr>
            <a:endParaRPr lang="en-GB" smtClean="0"/>
          </a:p>
          <a:p>
            <a:pPr>
              <a:buFontTx/>
              <a:buNone/>
            </a:pPr>
            <a:endParaRPr lang="en-GB" smtClean="0"/>
          </a:p>
        </p:txBody>
      </p:sp>
      <p:pic>
        <p:nvPicPr>
          <p:cNvPr id="16387" name="Picture 5" descr="HERCA FINAL"/>
          <p:cNvPicPr>
            <a:picLocks noChangeAspect="1" noChangeArrowheads="1"/>
          </p:cNvPicPr>
          <p:nvPr/>
        </p:nvPicPr>
        <p:blipFill>
          <a:blip r:embed="rId3"/>
          <a:srcRect/>
          <a:stretch>
            <a:fillRect/>
          </a:stretch>
        </p:blipFill>
        <p:spPr bwMode="auto">
          <a:xfrm>
            <a:off x="250825" y="188913"/>
            <a:ext cx="4440238" cy="1670050"/>
          </a:xfrm>
          <a:prstGeom prst="rect">
            <a:avLst/>
          </a:prstGeom>
          <a:noFill/>
          <a:ln w="9525">
            <a:noFill/>
            <a:miter lim="800000"/>
            <a:headEnd/>
            <a:tailEnd/>
          </a:ln>
        </p:spPr>
      </p:pic>
      <p:sp>
        <p:nvSpPr>
          <p:cNvPr id="16388" name="Text Box 5"/>
          <p:cNvSpPr txBox="1">
            <a:spLocks noChangeArrowheads="1"/>
          </p:cNvSpPr>
          <p:nvPr/>
        </p:nvSpPr>
        <p:spPr bwMode="auto">
          <a:xfrm>
            <a:off x="611188" y="2276475"/>
            <a:ext cx="7848600" cy="3108325"/>
          </a:xfrm>
          <a:prstGeom prst="rect">
            <a:avLst/>
          </a:prstGeom>
          <a:noFill/>
          <a:ln w="9525">
            <a:noFill/>
            <a:miter lim="800000"/>
            <a:headEnd/>
            <a:tailEnd/>
          </a:ln>
        </p:spPr>
        <p:txBody>
          <a:bodyPr>
            <a:spAutoFit/>
          </a:bodyPr>
          <a:lstStyle/>
          <a:p>
            <a:pPr marL="609600" indent="-609600" algn="ctr" eaLnBrk="0" hangingPunct="0"/>
            <a:r>
              <a:rPr lang="fr-FR" sz="3200" b="1">
                <a:solidFill>
                  <a:srgbClr val="004C93"/>
                </a:solidFill>
              </a:rPr>
              <a:t>Conclusions &amp; Recommendations </a:t>
            </a:r>
          </a:p>
          <a:p>
            <a:pPr marL="609600" indent="-609600" algn="ctr" eaLnBrk="0" hangingPunct="0"/>
            <a:r>
              <a:rPr lang="fr-FR" sz="3200" b="1">
                <a:solidFill>
                  <a:srgbClr val="004C93"/>
                </a:solidFill>
              </a:rPr>
              <a:t>by the HERCA Task force on </a:t>
            </a:r>
          </a:p>
          <a:p>
            <a:pPr marL="609600" indent="-609600" algn="ctr" eaLnBrk="0" hangingPunct="0"/>
            <a:r>
              <a:rPr lang="fr-FR" sz="3200" b="1">
                <a:solidFill>
                  <a:srgbClr val="004C93"/>
                </a:solidFill>
              </a:rPr>
              <a:t>Education &amp;Training in </a:t>
            </a:r>
          </a:p>
          <a:p>
            <a:pPr marL="609600" indent="-609600" algn="ctr" eaLnBrk="0" hangingPunct="0"/>
            <a:r>
              <a:rPr lang="fr-FR" sz="3200" b="1">
                <a:solidFill>
                  <a:srgbClr val="004C93"/>
                </a:solidFill>
              </a:rPr>
              <a:t>Radiation Protection </a:t>
            </a:r>
          </a:p>
          <a:p>
            <a:pPr marL="609600" indent="-609600" algn="ctr" eaLnBrk="0" hangingPunct="0"/>
            <a:r>
              <a:rPr lang="fr-FR" sz="3200" b="1">
                <a:solidFill>
                  <a:srgbClr val="004C93"/>
                </a:solidFill>
              </a:rPr>
              <a:t>(TF E&amp;T-RP)”</a:t>
            </a:r>
            <a:endParaRPr lang="en-US" sz="3200" b="1">
              <a:solidFill>
                <a:schemeClr val="accent2"/>
              </a:solidFill>
            </a:endParaRPr>
          </a:p>
          <a:p>
            <a:pPr marL="609600" indent="-609600" algn="ctr" eaLnBrk="0" hangingPunct="0">
              <a:lnSpc>
                <a:spcPct val="90000"/>
              </a:lnSpc>
              <a:buFont typeface="Courier New" pitchFamily="49" charset="0"/>
              <a:buNone/>
            </a:pPr>
            <a:endParaRPr lang="en-US" sz="2000" b="1">
              <a:solidFill>
                <a:schemeClr val="accent2"/>
              </a:solidFill>
            </a:endParaRPr>
          </a:p>
          <a:p>
            <a:pPr marL="609600" indent="-609600" algn="ctr" eaLnBrk="0" hangingPunct="0"/>
            <a:r>
              <a:rPr lang="en-US" sz="2000" b="1">
                <a:solidFill>
                  <a:srgbClr val="009534"/>
                </a:solidFill>
              </a:rPr>
              <a:t>Ton Vermeulen </a:t>
            </a:r>
            <a:endParaRPr lang="en-GB" sz="2000" b="1">
              <a:solidFill>
                <a:srgbClr val="00953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3"/>
          <p:cNvSpPr txBox="1">
            <a:spLocks noChangeArrowheads="1"/>
          </p:cNvSpPr>
          <p:nvPr/>
        </p:nvSpPr>
        <p:spPr bwMode="auto">
          <a:xfrm>
            <a:off x="1514475" y="333375"/>
            <a:ext cx="1844675" cy="584200"/>
          </a:xfrm>
          <a:prstGeom prst="rect">
            <a:avLst/>
          </a:prstGeom>
          <a:noFill/>
          <a:ln w="9525">
            <a:noFill/>
            <a:miter lim="800000"/>
            <a:headEnd/>
            <a:tailEnd/>
          </a:ln>
        </p:spPr>
        <p:txBody>
          <a:bodyPr wrap="none">
            <a:spAutoFit/>
          </a:bodyPr>
          <a:lstStyle/>
          <a:p>
            <a:pPr algn="ctr" eaLnBrk="0" hangingPunct="0"/>
            <a:r>
              <a:rPr lang="en-US" sz="3200" b="1">
                <a:solidFill>
                  <a:srgbClr val="009534"/>
                </a:solidFill>
              </a:rPr>
              <a:t>Mandate</a:t>
            </a:r>
            <a:endParaRPr lang="fr-FR" sz="3200" b="1">
              <a:solidFill>
                <a:srgbClr val="009534"/>
              </a:solidFill>
            </a:endParaRPr>
          </a:p>
        </p:txBody>
      </p:sp>
      <p:sp>
        <p:nvSpPr>
          <p:cNvPr id="25602" name="Text Box 4"/>
          <p:cNvSpPr txBox="1">
            <a:spLocks noChangeArrowheads="1"/>
          </p:cNvSpPr>
          <p:nvPr/>
        </p:nvSpPr>
        <p:spPr bwMode="auto">
          <a:xfrm>
            <a:off x="611188" y="981075"/>
            <a:ext cx="8208962" cy="4573588"/>
          </a:xfrm>
          <a:prstGeom prst="rect">
            <a:avLst/>
          </a:prstGeom>
          <a:noFill/>
          <a:ln w="9525">
            <a:noFill/>
            <a:miter lim="800000"/>
            <a:headEnd/>
            <a:tailEnd/>
          </a:ln>
        </p:spPr>
        <p:txBody>
          <a:bodyPr>
            <a:spAutoFit/>
          </a:bodyPr>
          <a:lstStyle/>
          <a:p>
            <a:pPr marL="193675" indent="-193675">
              <a:lnSpc>
                <a:spcPct val="90000"/>
              </a:lnSpc>
            </a:pPr>
            <a:r>
              <a:rPr lang="en-GB">
                <a:solidFill>
                  <a:srgbClr val="FF8200"/>
                </a:solidFill>
              </a:rPr>
              <a:t>Mandate on RPO</a:t>
            </a:r>
          </a:p>
          <a:p>
            <a:pPr marL="193675" indent="-193675"/>
            <a:r>
              <a:rPr lang="en-GB">
                <a:solidFill>
                  <a:srgbClr val="004C93"/>
                </a:solidFill>
              </a:rPr>
              <a:t>Come up with a </a:t>
            </a:r>
            <a:r>
              <a:rPr lang="en-GB" b="1">
                <a:solidFill>
                  <a:srgbClr val="004C93"/>
                </a:solidFill>
              </a:rPr>
              <a:t>general picture </a:t>
            </a:r>
            <a:r>
              <a:rPr lang="en-GB">
                <a:solidFill>
                  <a:srgbClr val="004C93"/>
                </a:solidFill>
              </a:rPr>
              <a:t>of the current status of existing equivalents to </a:t>
            </a:r>
            <a:r>
              <a:rPr lang="en-GB" b="1">
                <a:solidFill>
                  <a:srgbClr val="004C93"/>
                </a:solidFill>
              </a:rPr>
              <a:t>radiation protection officers</a:t>
            </a:r>
            <a:r>
              <a:rPr lang="en-GB">
                <a:solidFill>
                  <a:srgbClr val="004C93"/>
                </a:solidFill>
              </a:rPr>
              <a:t> and existing plans to </a:t>
            </a:r>
            <a:r>
              <a:rPr lang="en-GB" b="1">
                <a:solidFill>
                  <a:srgbClr val="004C93"/>
                </a:solidFill>
              </a:rPr>
              <a:t>implement</a:t>
            </a:r>
            <a:r>
              <a:rPr lang="en-GB">
                <a:solidFill>
                  <a:srgbClr val="004C93"/>
                </a:solidFill>
              </a:rPr>
              <a:t> the new Directive’s requirements</a:t>
            </a:r>
            <a:endParaRPr lang="nl-NL">
              <a:solidFill>
                <a:srgbClr val="004C93"/>
              </a:solidFill>
            </a:endParaRPr>
          </a:p>
          <a:p>
            <a:pPr marL="593725" lvl="1" indent="-193675"/>
            <a:r>
              <a:rPr lang="en-GB" sz="2000">
                <a:solidFill>
                  <a:srgbClr val="004C93"/>
                </a:solidFill>
              </a:rPr>
              <a:t>The TF E&amp;T-RP should  </a:t>
            </a:r>
            <a:r>
              <a:rPr lang="en-GB" sz="2000" b="1">
                <a:solidFill>
                  <a:srgbClr val="004C93"/>
                </a:solidFill>
              </a:rPr>
              <a:t>make a survey </a:t>
            </a:r>
            <a:r>
              <a:rPr lang="en-GB" sz="2000">
                <a:solidFill>
                  <a:srgbClr val="004C93"/>
                </a:solidFill>
              </a:rPr>
              <a:t>on the current RPO requirements or where appropriate the plans for RPO requirements in the different HERCA member countries</a:t>
            </a:r>
            <a:endParaRPr lang="en-GB" sz="2000"/>
          </a:p>
          <a:p>
            <a:pPr marL="193675" indent="-193675" eaLnBrk="0" hangingPunct="0"/>
            <a:endParaRPr lang="en-GB" sz="2000">
              <a:solidFill>
                <a:schemeClr val="accent2"/>
              </a:solidFill>
            </a:endParaRPr>
          </a:p>
          <a:p>
            <a:pPr marL="193675" indent="-193675">
              <a:lnSpc>
                <a:spcPct val="90000"/>
              </a:lnSpc>
            </a:pPr>
            <a:r>
              <a:rPr lang="en-GB">
                <a:solidFill>
                  <a:srgbClr val="FF8200"/>
                </a:solidFill>
              </a:rPr>
              <a:t>Mandate on workers</a:t>
            </a:r>
          </a:p>
          <a:p>
            <a:pPr marL="193675" indent="-193675" eaLnBrk="0" hangingPunct="0"/>
            <a:r>
              <a:rPr lang="en-GB">
                <a:solidFill>
                  <a:srgbClr val="004C93"/>
                </a:solidFill>
              </a:rPr>
              <a:t>Come up with practical and operational solutions leading to a uniform way for assessing the education and training schemes of </a:t>
            </a:r>
            <a:r>
              <a:rPr lang="en-GB" b="1">
                <a:solidFill>
                  <a:srgbClr val="004C93"/>
                </a:solidFill>
              </a:rPr>
              <a:t>workers</a:t>
            </a:r>
            <a:endParaRPr lang="en-GB">
              <a:solidFill>
                <a:schemeClr val="accent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179388" y="836613"/>
            <a:ext cx="8964612" cy="571500"/>
          </a:xfrm>
        </p:spPr>
        <p:txBody>
          <a:bodyPr/>
          <a:lstStyle/>
          <a:p>
            <a:pPr eaLnBrk="1" hangingPunct="1"/>
            <a:r>
              <a:rPr lang="en-GB" sz="3600" b="1" smtClean="0">
                <a:solidFill>
                  <a:srgbClr val="009534"/>
                </a:solidFill>
              </a:rPr>
              <a:t>Conclusions </a:t>
            </a:r>
            <a:br>
              <a:rPr lang="en-GB" sz="3600" b="1" smtClean="0">
                <a:solidFill>
                  <a:srgbClr val="009534"/>
                </a:solidFill>
              </a:rPr>
            </a:br>
            <a:r>
              <a:rPr lang="en-GB" sz="3600" b="1" smtClean="0">
                <a:solidFill>
                  <a:srgbClr val="009534"/>
                </a:solidFill>
              </a:rPr>
              <a:t>after first orientation: June 2013</a:t>
            </a:r>
          </a:p>
        </p:txBody>
      </p:sp>
      <p:sp>
        <p:nvSpPr>
          <p:cNvPr id="27650" name="Rectangle 3"/>
          <p:cNvSpPr>
            <a:spLocks noGrp="1" noChangeArrowheads="1"/>
          </p:cNvSpPr>
          <p:nvPr>
            <p:ph type="body" idx="4294967295"/>
          </p:nvPr>
        </p:nvSpPr>
        <p:spPr>
          <a:xfrm>
            <a:off x="468313" y="1916113"/>
            <a:ext cx="8380412" cy="4033837"/>
          </a:xfrm>
        </p:spPr>
        <p:txBody>
          <a:bodyPr/>
          <a:lstStyle/>
          <a:p>
            <a:pPr marL="193675" indent="-193675">
              <a:lnSpc>
                <a:spcPct val="90000"/>
              </a:lnSpc>
            </a:pPr>
            <a:r>
              <a:rPr lang="en-GB" sz="2400" b="1" dirty="0" smtClean="0">
                <a:solidFill>
                  <a:srgbClr val="004C93"/>
                </a:solidFill>
              </a:rPr>
              <a:t>General picture</a:t>
            </a:r>
            <a:r>
              <a:rPr lang="en-GB" sz="2400" dirty="0" smtClean="0">
                <a:solidFill>
                  <a:srgbClr val="004C93"/>
                </a:solidFill>
              </a:rPr>
              <a:t> (EC / ENETRAP 2005) indicated that, national systems for recognition QE's varied considerably </a:t>
            </a:r>
            <a:br>
              <a:rPr lang="en-GB" sz="2400" dirty="0" smtClean="0">
                <a:solidFill>
                  <a:srgbClr val="004C93"/>
                </a:solidFill>
              </a:rPr>
            </a:br>
            <a:r>
              <a:rPr lang="en-GB" sz="2400" dirty="0" smtClean="0">
                <a:solidFill>
                  <a:srgbClr val="004C93"/>
                </a:solidFill>
              </a:rPr>
              <a:t>( role, level of education and competency ) </a:t>
            </a:r>
            <a:r>
              <a:rPr lang="en-GB" sz="2400" b="1" dirty="0" smtClean="0">
                <a:solidFill>
                  <a:srgbClr val="004C93"/>
                </a:solidFill>
              </a:rPr>
              <a:t>could be enough to comply</a:t>
            </a:r>
            <a:r>
              <a:rPr lang="en-GB" sz="2400" dirty="0" smtClean="0">
                <a:solidFill>
                  <a:srgbClr val="004C93"/>
                </a:solidFill>
              </a:rPr>
              <a:t> with mandate to provide a general picture</a:t>
            </a:r>
            <a:r>
              <a:rPr lang="en-GB" sz="2400" dirty="0" smtClean="0"/>
              <a:t> </a:t>
            </a:r>
            <a:r>
              <a:rPr lang="en-GB" sz="2400" dirty="0" smtClean="0">
                <a:solidFill>
                  <a:srgbClr val="004C93"/>
                </a:solidFill>
              </a:rPr>
              <a:t>of the </a:t>
            </a:r>
            <a:r>
              <a:rPr lang="en-GB" sz="2400" b="1" dirty="0" smtClean="0">
                <a:solidFill>
                  <a:srgbClr val="004C93"/>
                </a:solidFill>
              </a:rPr>
              <a:t>situation on RPE</a:t>
            </a:r>
          </a:p>
          <a:p>
            <a:pPr marL="193675" indent="-193675" eaLnBrk="1" hangingPunct="1">
              <a:lnSpc>
                <a:spcPct val="90000"/>
              </a:lnSpc>
            </a:pPr>
            <a:r>
              <a:rPr lang="en-US" sz="2400" dirty="0" smtClean="0">
                <a:solidFill>
                  <a:srgbClr val="004C93"/>
                </a:solidFill>
              </a:rPr>
              <a:t>Acknowledging the importance of E&amp;T in RP and the mutual recognition of experts and workers, </a:t>
            </a:r>
            <a:r>
              <a:rPr lang="en-US" sz="2400" b="1" dirty="0" smtClean="0">
                <a:solidFill>
                  <a:srgbClr val="004C93"/>
                </a:solidFill>
              </a:rPr>
              <a:t>first priority should be to update national systems to the new BSS</a:t>
            </a:r>
            <a:endParaRPr lang="en-US" sz="2400" dirty="0" smtClean="0">
              <a:solidFill>
                <a:srgbClr val="004C93"/>
              </a:solidFill>
            </a:endParaRPr>
          </a:p>
          <a:p>
            <a:pPr marL="193675" indent="-193675" eaLnBrk="1" hangingPunct="1">
              <a:lnSpc>
                <a:spcPct val="90000"/>
              </a:lnSpc>
            </a:pPr>
            <a:r>
              <a:rPr lang="en-US" sz="2400" b="1" dirty="0" smtClean="0">
                <a:solidFill>
                  <a:srgbClr val="004C93"/>
                </a:solidFill>
              </a:rPr>
              <a:t>Guidance has to be developed urgently </a:t>
            </a:r>
            <a:r>
              <a:rPr lang="en-US" sz="2400" dirty="0" smtClean="0">
                <a:solidFill>
                  <a:srgbClr val="004C93"/>
                </a:solidFill>
              </a:rPr>
              <a:t>to support the implementation of RPE and RPO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nl-NL" smtClean="0">
                <a:solidFill>
                  <a:srgbClr val="009534"/>
                </a:solidFill>
              </a:rPr>
              <a:t>Results Task Force Dec. 2013</a:t>
            </a:r>
          </a:p>
        </p:txBody>
      </p:sp>
      <p:sp>
        <p:nvSpPr>
          <p:cNvPr id="29698" name="Rectangle 3"/>
          <p:cNvSpPr>
            <a:spLocks noGrp="1" noChangeArrowheads="1"/>
          </p:cNvSpPr>
          <p:nvPr>
            <p:ph type="body" idx="1"/>
          </p:nvPr>
        </p:nvSpPr>
        <p:spPr/>
        <p:txBody>
          <a:bodyPr/>
          <a:lstStyle/>
          <a:p>
            <a:r>
              <a:rPr lang="en-US" sz="2400" smtClean="0">
                <a:solidFill>
                  <a:srgbClr val="004C93"/>
                </a:solidFill>
              </a:rPr>
              <a:t>Report with findings, conclusions and recommendations</a:t>
            </a:r>
          </a:p>
          <a:p>
            <a:r>
              <a:rPr lang="en-US" sz="2400" smtClean="0">
                <a:solidFill>
                  <a:srgbClr val="004C93"/>
                </a:solidFill>
              </a:rPr>
              <a:t>Appendix with picture RPO in HERCA MS</a:t>
            </a:r>
          </a:p>
          <a:p>
            <a:r>
              <a:rPr lang="en-US" sz="2400" smtClean="0">
                <a:solidFill>
                  <a:srgbClr val="004C93"/>
                </a:solidFill>
                <a:hlinkClick r:id="rId2"/>
              </a:rPr>
              <a:t>http://www.herca.org/herca_news.asp?newsID=30</a:t>
            </a:r>
            <a:endParaRPr lang="en-US" sz="2000" b="1" smtClean="0">
              <a:solidFill>
                <a:srgbClr val="009534"/>
              </a:solidFill>
            </a:endParaRPr>
          </a:p>
          <a:p>
            <a:r>
              <a:rPr lang="en-US" sz="2400" smtClean="0">
                <a:solidFill>
                  <a:srgbClr val="009534"/>
                </a:solidFill>
              </a:rPr>
              <a:t>Members Task Force: </a:t>
            </a:r>
            <a:br>
              <a:rPr lang="en-US" sz="2400" smtClean="0">
                <a:solidFill>
                  <a:srgbClr val="009534"/>
                </a:solidFill>
              </a:rPr>
            </a:br>
            <a:r>
              <a:rPr lang="en-US" sz="2000" smtClean="0">
                <a:solidFill>
                  <a:srgbClr val="009534"/>
                </a:solidFill>
              </a:rPr>
              <a:t>Ton Vermeulen (Chair, NL), </a:t>
            </a:r>
            <a:br>
              <a:rPr lang="en-US" sz="2000" smtClean="0">
                <a:solidFill>
                  <a:srgbClr val="009534"/>
                </a:solidFill>
              </a:rPr>
            </a:br>
            <a:r>
              <a:rPr lang="es-ES_tradnl" sz="2000" smtClean="0">
                <a:solidFill>
                  <a:srgbClr val="009534"/>
                </a:solidFill>
              </a:rPr>
              <a:t>Olvido Guzmán (ASN &amp; </a:t>
            </a:r>
            <a:r>
              <a:rPr lang="es-ES_tradnl" sz="2000" smtClean="0">
                <a:solidFill>
                  <a:srgbClr val="FF8200"/>
                </a:solidFill>
              </a:rPr>
              <a:t>HERCA Secretariat</a:t>
            </a:r>
            <a:r>
              <a:rPr lang="es-ES_tradnl" sz="2000" smtClean="0">
                <a:solidFill>
                  <a:srgbClr val="009534"/>
                </a:solidFill>
              </a:rPr>
              <a:t>), </a:t>
            </a:r>
            <a:br>
              <a:rPr lang="es-ES_tradnl" sz="2000" smtClean="0">
                <a:solidFill>
                  <a:srgbClr val="009534"/>
                </a:solidFill>
              </a:rPr>
            </a:br>
            <a:r>
              <a:rPr lang="nl-NL" sz="2000" smtClean="0">
                <a:solidFill>
                  <a:srgbClr val="009534"/>
                </a:solidFill>
              </a:rPr>
              <a:t>Konstantinos Karfopoulos (Gr), Katalin Lumniczky (Hu), </a:t>
            </a:r>
            <a:br>
              <a:rPr lang="nl-NL" sz="2000" smtClean="0">
                <a:solidFill>
                  <a:srgbClr val="009534"/>
                </a:solidFill>
              </a:rPr>
            </a:br>
            <a:r>
              <a:rPr lang="nl-NL" sz="2000" smtClean="0">
                <a:solidFill>
                  <a:srgbClr val="009534"/>
                </a:solidFill>
              </a:rPr>
              <a:t>Richard Painter (UK), Marie-Line Perrin (FR), </a:t>
            </a:r>
            <a:br>
              <a:rPr lang="nl-NL" sz="2000" smtClean="0">
                <a:solidFill>
                  <a:srgbClr val="009534"/>
                </a:solidFill>
              </a:rPr>
            </a:br>
            <a:r>
              <a:rPr lang="nl-NL" sz="2000" smtClean="0">
                <a:solidFill>
                  <a:srgbClr val="009534"/>
                </a:solidFill>
              </a:rPr>
              <a:t>Dolores Rueda (Es), Annemarie Schmitt-Hannig (Ge), </a:t>
            </a:r>
            <a:br>
              <a:rPr lang="nl-NL" sz="2000" smtClean="0">
                <a:solidFill>
                  <a:srgbClr val="009534"/>
                </a:solidFill>
              </a:rPr>
            </a:br>
            <a:r>
              <a:rPr lang="nl-NL" sz="2000" smtClean="0">
                <a:solidFill>
                  <a:srgbClr val="009534"/>
                </a:solidFill>
              </a:rPr>
              <a:t>Carel Thijssen (NL)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468313" y="476250"/>
            <a:ext cx="8229600" cy="568325"/>
          </a:xfrm>
        </p:spPr>
        <p:txBody>
          <a:bodyPr/>
          <a:lstStyle/>
          <a:p>
            <a:pPr eaLnBrk="1" hangingPunct="1"/>
            <a:r>
              <a:rPr lang="en-GB" sz="3600" b="1" smtClean="0">
                <a:solidFill>
                  <a:srgbClr val="009534"/>
                </a:solidFill>
              </a:rPr>
              <a:t>Results Questionnaire RPO</a:t>
            </a:r>
          </a:p>
        </p:txBody>
      </p:sp>
      <p:sp>
        <p:nvSpPr>
          <p:cNvPr id="30722" name="Rectangle 3"/>
          <p:cNvSpPr>
            <a:spLocks noGrp="1" noChangeArrowheads="1"/>
          </p:cNvSpPr>
          <p:nvPr>
            <p:ph type="body" idx="1"/>
          </p:nvPr>
        </p:nvSpPr>
        <p:spPr/>
        <p:txBody>
          <a:bodyPr/>
          <a:lstStyle/>
          <a:p>
            <a:pPr marL="193675" indent="-193675" eaLnBrk="1" hangingPunct="1">
              <a:lnSpc>
                <a:spcPct val="90000"/>
              </a:lnSpc>
            </a:pPr>
            <a:endParaRPr lang="en-US" sz="2000" smtClean="0">
              <a:solidFill>
                <a:srgbClr val="004C93"/>
              </a:solidFill>
            </a:endParaRPr>
          </a:p>
          <a:p>
            <a:pPr marL="193675" indent="-193675" eaLnBrk="1" hangingPunct="1">
              <a:lnSpc>
                <a:spcPct val="90000"/>
              </a:lnSpc>
            </a:pPr>
            <a:endParaRPr lang="en-US" sz="2000" smtClean="0">
              <a:solidFill>
                <a:srgbClr val="004C93"/>
              </a:solidFill>
            </a:endParaRPr>
          </a:p>
          <a:p>
            <a:pPr marL="193675" indent="-193675" eaLnBrk="1" hangingPunct="1">
              <a:lnSpc>
                <a:spcPct val="90000"/>
              </a:lnSpc>
            </a:pPr>
            <a:endParaRPr lang="en-US" sz="2000" smtClean="0">
              <a:solidFill>
                <a:srgbClr val="004C93"/>
              </a:solidFill>
            </a:endParaRPr>
          </a:p>
          <a:p>
            <a:pPr marL="193675" indent="-193675" eaLnBrk="1" hangingPunct="1">
              <a:lnSpc>
                <a:spcPct val="90000"/>
              </a:lnSpc>
            </a:pPr>
            <a:endParaRPr lang="en-GB" sz="2000" smtClean="0">
              <a:solidFill>
                <a:srgbClr val="004C93"/>
              </a:solidFill>
            </a:endParaRPr>
          </a:p>
          <a:p>
            <a:pPr marL="193675" indent="-193675" eaLnBrk="1" hangingPunct="1">
              <a:lnSpc>
                <a:spcPct val="90000"/>
              </a:lnSpc>
            </a:pPr>
            <a:endParaRPr lang="en-GB" sz="2000" smtClean="0">
              <a:solidFill>
                <a:srgbClr val="004C93"/>
              </a:solidFill>
            </a:endParaRPr>
          </a:p>
          <a:p>
            <a:pPr marL="193675" indent="-193675" eaLnBrk="1" hangingPunct="1">
              <a:lnSpc>
                <a:spcPct val="90000"/>
              </a:lnSpc>
            </a:pPr>
            <a:endParaRPr lang="en-GB" sz="2000" smtClean="0">
              <a:solidFill>
                <a:srgbClr val="004C93"/>
              </a:solidFill>
            </a:endParaRPr>
          </a:p>
          <a:p>
            <a:pPr marL="193675" indent="-193675" eaLnBrk="1" hangingPunct="1">
              <a:lnSpc>
                <a:spcPct val="90000"/>
              </a:lnSpc>
            </a:pPr>
            <a:endParaRPr lang="en-GB" sz="2000" smtClean="0">
              <a:solidFill>
                <a:srgbClr val="004C93"/>
              </a:solidFill>
            </a:endParaRPr>
          </a:p>
        </p:txBody>
      </p:sp>
      <p:sp>
        <p:nvSpPr>
          <p:cNvPr id="30723" name="Tijdelijke aanduiding voor inhoud 3"/>
          <p:cNvSpPr>
            <a:spLocks noGrp="1"/>
          </p:cNvSpPr>
          <p:nvPr>
            <p:ph sz="half" idx="2"/>
          </p:nvPr>
        </p:nvSpPr>
        <p:spPr>
          <a:xfrm>
            <a:off x="457200" y="2714625"/>
            <a:ext cx="4330700" cy="1500188"/>
          </a:xfrm>
        </p:spPr>
        <p:txBody>
          <a:bodyPr/>
          <a:lstStyle/>
          <a:p>
            <a:pPr>
              <a:buFontTx/>
              <a:buNone/>
            </a:pPr>
            <a:r>
              <a:rPr lang="en-GB" sz="2800" smtClean="0"/>
              <a:t>Impressively high response</a:t>
            </a:r>
          </a:p>
        </p:txBody>
      </p:sp>
      <p:sp>
        <p:nvSpPr>
          <p:cNvPr id="8" name="Title 1"/>
          <p:cNvSpPr txBox="1">
            <a:spLocks/>
          </p:cNvSpPr>
          <p:nvPr/>
        </p:nvSpPr>
        <p:spPr bwMode="auto">
          <a:xfrm>
            <a:off x="468313" y="1125538"/>
            <a:ext cx="8229600" cy="998537"/>
          </a:xfrm>
          <a:prstGeom prst="rect">
            <a:avLst/>
          </a:prstGeom>
          <a:ln w="25400" cap="flat" cmpd="sng" algn="ctr">
            <a:solidFill>
              <a:schemeClr val="accent1"/>
            </a:solidFill>
            <a:prstDash val="solid"/>
            <a:miter lim="800000"/>
            <a:headEnd/>
            <a:tailEnd/>
          </a:ln>
        </p:spPr>
        <p:style>
          <a:lnRef idx="2">
            <a:schemeClr val="accent1"/>
          </a:lnRef>
          <a:fillRef idx="1">
            <a:schemeClr val="lt1"/>
          </a:fillRef>
          <a:effectRef idx="0">
            <a:schemeClr val="accent1"/>
          </a:effectRef>
          <a:fontRef idx="minor">
            <a:schemeClr val="dk1"/>
          </a:fontRef>
        </p:style>
        <p:txBody>
          <a:bodyPr anchor="ctr">
            <a:normAutofit/>
          </a:bodyPr>
          <a:lstStyle/>
          <a:p>
            <a:pPr algn="ctr" eaLnBrk="0" hangingPunct="0">
              <a:lnSpc>
                <a:spcPct val="90000"/>
              </a:lnSpc>
              <a:defRPr/>
            </a:pPr>
            <a:r>
              <a:rPr lang="en-US" sz="2000" b="1" u="sng" dirty="0">
                <a:solidFill>
                  <a:schemeClr val="accent2"/>
                </a:solidFill>
                <a:cs typeface="ＭＳ Ｐゴシック"/>
              </a:rPr>
              <a:t>Question 1</a:t>
            </a:r>
            <a:r>
              <a:rPr lang="en-US" sz="3600" b="1" dirty="0">
                <a:solidFill>
                  <a:srgbClr val="000000"/>
                </a:solidFill>
                <a:cs typeface="ＭＳ Ｐゴシック"/>
              </a:rPr>
              <a:t/>
            </a:r>
            <a:br>
              <a:rPr lang="en-US" sz="3600" b="1" dirty="0">
                <a:solidFill>
                  <a:srgbClr val="000000"/>
                </a:solidFill>
                <a:cs typeface="ＭＳ Ｐゴシック"/>
              </a:rPr>
            </a:br>
            <a:r>
              <a:rPr lang="en-US" sz="2000" b="1" dirty="0">
                <a:solidFill>
                  <a:srgbClr val="0070C0"/>
                </a:solidFill>
                <a:cs typeface="ＭＳ Ｐゴシック"/>
              </a:rPr>
              <a:t>Does the definition of the RPO in the revised BSS reflect a similar role in your national legislation?</a:t>
            </a:r>
            <a:endParaRPr lang="el-GR" sz="3600" b="1">
              <a:solidFill>
                <a:srgbClr val="0070C0"/>
              </a:solidFill>
              <a:cs typeface="ＭＳ Ｐゴシック"/>
            </a:endParaRPr>
          </a:p>
        </p:txBody>
      </p:sp>
      <p:sp>
        <p:nvSpPr>
          <p:cNvPr id="10" name="TextBox 4"/>
          <p:cNvSpPr txBox="1"/>
          <p:nvPr/>
        </p:nvSpPr>
        <p:spPr>
          <a:xfrm>
            <a:off x="5357813" y="5357813"/>
            <a:ext cx="3095625" cy="835025"/>
          </a:xfrm>
          <a:prstGeom prst="rect">
            <a:avLst/>
          </a:prstGeom>
          <a:solidFill>
            <a:schemeClr val="accent1">
              <a:lumMod val="20000"/>
              <a:lumOff val="80000"/>
            </a:schemeClr>
          </a:solidFill>
          <a:ln>
            <a:solidFill>
              <a:schemeClr val="tx2"/>
            </a:solidFill>
          </a:ln>
        </p:spPr>
        <p:txBody>
          <a:bodyPr>
            <a:spAutoFit/>
          </a:bodyPr>
          <a:lstStyle/>
          <a:p>
            <a:pPr eaLnBrk="0" hangingPunct="0">
              <a:defRPr/>
            </a:pPr>
            <a:r>
              <a:rPr lang="en-US" sz="1600"/>
              <a:t>Questionnaires sent: 31</a:t>
            </a:r>
          </a:p>
          <a:p>
            <a:pPr eaLnBrk="0" hangingPunct="0">
              <a:defRPr/>
            </a:pPr>
            <a:r>
              <a:rPr lang="en-US" sz="1600"/>
              <a:t>Questionnaires received: 26</a:t>
            </a:r>
          </a:p>
          <a:p>
            <a:pPr eaLnBrk="0" hangingPunct="0">
              <a:defRPr/>
            </a:pPr>
            <a:r>
              <a:rPr lang="en-US" sz="1600"/>
              <a:t>Answers: 26</a:t>
            </a:r>
            <a:endParaRPr lang="el-GR" sz="1600"/>
          </a:p>
        </p:txBody>
      </p:sp>
      <p:sp>
        <p:nvSpPr>
          <p:cNvPr id="30726" name="PIJL-OMLAAG 10"/>
          <p:cNvSpPr>
            <a:spLocks noChangeArrowheads="1"/>
          </p:cNvSpPr>
          <p:nvPr/>
        </p:nvSpPr>
        <p:spPr bwMode="auto">
          <a:xfrm>
            <a:off x="6659563" y="2133600"/>
            <a:ext cx="288925" cy="358775"/>
          </a:xfrm>
          <a:prstGeom prst="downArrow">
            <a:avLst>
              <a:gd name="adj1" fmla="val 50000"/>
              <a:gd name="adj2" fmla="val 49670"/>
            </a:avLst>
          </a:prstGeom>
          <a:solidFill>
            <a:schemeClr val="accent1"/>
          </a:solidFill>
          <a:ln w="9525" algn="ctr">
            <a:solidFill>
              <a:schemeClr val="tx1"/>
            </a:solidFill>
            <a:round/>
            <a:headEnd/>
            <a:tailEnd/>
          </a:ln>
        </p:spPr>
        <p:txBody>
          <a:bodyPr/>
          <a:lstStyle/>
          <a:p>
            <a:pPr eaLnBrk="0" hangingPunct="0"/>
            <a:endParaRPr lang="en-GB"/>
          </a:p>
        </p:txBody>
      </p:sp>
      <p:pic>
        <p:nvPicPr>
          <p:cNvPr id="30727" name="Picture 6"/>
          <p:cNvPicPr>
            <a:picLocks noChangeAspect="1" noChangeArrowheads="1"/>
          </p:cNvPicPr>
          <p:nvPr/>
        </p:nvPicPr>
        <p:blipFill>
          <a:blip r:embed="rId3"/>
          <a:srcRect/>
          <a:stretch>
            <a:fillRect/>
          </a:stretch>
        </p:blipFill>
        <p:spPr bwMode="auto">
          <a:xfrm>
            <a:off x="3924300" y="2420938"/>
            <a:ext cx="4583113"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28625" y="142875"/>
            <a:ext cx="8229600" cy="568325"/>
          </a:xfrm>
        </p:spPr>
        <p:txBody>
          <a:bodyPr/>
          <a:lstStyle/>
          <a:p>
            <a:pPr eaLnBrk="1" hangingPunct="1"/>
            <a:r>
              <a:rPr lang="en-GB" sz="3600" b="1" smtClean="0">
                <a:solidFill>
                  <a:srgbClr val="009534"/>
                </a:solidFill>
              </a:rPr>
              <a:t>Results Questionnaire RPO (2)</a:t>
            </a:r>
          </a:p>
        </p:txBody>
      </p:sp>
      <p:sp>
        <p:nvSpPr>
          <p:cNvPr id="8" name="Title 1"/>
          <p:cNvSpPr txBox="1">
            <a:spLocks/>
          </p:cNvSpPr>
          <p:nvPr/>
        </p:nvSpPr>
        <p:spPr bwMode="auto">
          <a:xfrm>
            <a:off x="468313" y="692150"/>
            <a:ext cx="8229600" cy="998538"/>
          </a:xfrm>
          <a:prstGeom prst="rect">
            <a:avLst/>
          </a:prstGeom>
          <a:ln w="25400" cap="flat" cmpd="sng" algn="ctr">
            <a:solidFill>
              <a:schemeClr val="accent1"/>
            </a:solidFill>
            <a:prstDash val="solid"/>
            <a:miter lim="800000"/>
            <a:headEnd/>
            <a:tailEnd/>
          </a:ln>
        </p:spPr>
        <p:style>
          <a:lnRef idx="2">
            <a:schemeClr val="accent1"/>
          </a:lnRef>
          <a:fillRef idx="1">
            <a:schemeClr val="lt1"/>
          </a:fillRef>
          <a:effectRef idx="0">
            <a:schemeClr val="accent1"/>
          </a:effectRef>
          <a:fontRef idx="minor">
            <a:schemeClr val="dk1"/>
          </a:fontRef>
        </p:style>
        <p:txBody>
          <a:bodyPr anchor="ctr">
            <a:normAutofit/>
          </a:bodyPr>
          <a:lstStyle/>
          <a:p>
            <a:pPr algn="ctr" eaLnBrk="0" hangingPunct="0">
              <a:lnSpc>
                <a:spcPct val="90000"/>
              </a:lnSpc>
              <a:defRPr/>
            </a:pPr>
            <a:r>
              <a:rPr lang="en-US" sz="2000" b="1" u="sng" dirty="0">
                <a:solidFill>
                  <a:schemeClr val="accent2"/>
                </a:solidFill>
                <a:cs typeface="ＭＳ Ｐゴシック"/>
              </a:rPr>
              <a:t>Question 2</a:t>
            </a:r>
            <a:r>
              <a:rPr lang="en-US" sz="3600" b="1" dirty="0">
                <a:solidFill>
                  <a:srgbClr val="000000"/>
                </a:solidFill>
                <a:cs typeface="ＭＳ Ｐゴシック"/>
              </a:rPr>
              <a:t/>
            </a:r>
            <a:br>
              <a:rPr lang="en-US" sz="3600" b="1" dirty="0">
                <a:solidFill>
                  <a:srgbClr val="000000"/>
                </a:solidFill>
                <a:cs typeface="ＭＳ Ｐゴシック"/>
              </a:rPr>
            </a:br>
            <a:r>
              <a:rPr lang="en-US" sz="2000" b="1" dirty="0">
                <a:solidFill>
                  <a:srgbClr val="0070C0"/>
                </a:solidFill>
                <a:cs typeface="ＭＳ Ｐゴシック"/>
              </a:rPr>
              <a:t> Primary tasks and responsibilities associated with the role of the RPO</a:t>
            </a:r>
            <a:endParaRPr lang="el-GR" sz="3600" b="1" dirty="0">
              <a:solidFill>
                <a:srgbClr val="0070C0"/>
              </a:solidFill>
              <a:cs typeface="ＭＳ Ｐゴシック"/>
            </a:endParaRPr>
          </a:p>
        </p:txBody>
      </p:sp>
      <p:graphicFrame>
        <p:nvGraphicFramePr>
          <p:cNvPr id="14" name="Table 8"/>
          <p:cNvGraphicFramePr>
            <a:graphicFrameLocks noGrp="1"/>
          </p:cNvGraphicFramePr>
          <p:nvPr/>
        </p:nvGraphicFramePr>
        <p:xfrm>
          <a:off x="285750" y="1714500"/>
          <a:ext cx="8501122" cy="4546600"/>
        </p:xfrm>
        <a:graphic>
          <a:graphicData uri="http://schemas.openxmlformats.org/drawingml/2006/table">
            <a:tbl>
              <a:tblPr firstRow="1" bandRow="1">
                <a:tableStyleId>{5C22544A-7EE6-4342-B048-85BDC9FD1C3A}</a:tableStyleId>
              </a:tblPr>
              <a:tblGrid>
                <a:gridCol w="6143668"/>
                <a:gridCol w="2357454"/>
              </a:tblGrid>
              <a:tr h="370840">
                <a:tc>
                  <a:txBody>
                    <a:bodyPr/>
                    <a:lstStyle/>
                    <a:p>
                      <a:pPr algn="ctr"/>
                      <a:r>
                        <a:rPr lang="en-US" sz="2800" dirty="0" smtClean="0"/>
                        <a:t>Primary</a:t>
                      </a:r>
                      <a:r>
                        <a:rPr lang="en-US" sz="2800" baseline="0" dirty="0" smtClean="0"/>
                        <a:t> tasks described in BSS</a:t>
                      </a:r>
                      <a:endParaRPr lang="el-GR" sz="2800" dirty="0"/>
                    </a:p>
                  </a:txBody>
                  <a:tcPr/>
                </a:tc>
                <a:tc>
                  <a:txBody>
                    <a:bodyPr/>
                    <a:lstStyle/>
                    <a:p>
                      <a:pPr algn="ctr"/>
                      <a:r>
                        <a:rPr lang="en-US" sz="2400" dirty="0" smtClean="0"/>
                        <a:t>Harmonization &gt;50%</a:t>
                      </a:r>
                      <a:endParaRPr lang="el-GR" sz="2400" dirty="0"/>
                    </a:p>
                  </a:txBody>
                  <a:tcPr/>
                </a:tc>
              </a:tr>
              <a:tr h="370840">
                <a:tc>
                  <a:txBody>
                    <a:bodyPr/>
                    <a:lstStyle/>
                    <a:p>
                      <a:pPr algn="l" fontAlgn="b"/>
                      <a:r>
                        <a:rPr lang="en-US" sz="2000" b="0" i="0" u="none" strike="noStrike" dirty="0" smtClean="0">
                          <a:solidFill>
                            <a:srgbClr val="000000"/>
                          </a:solidFill>
                          <a:latin typeface="+mn-lt"/>
                        </a:rPr>
                        <a:t>Ensuring accordance </a:t>
                      </a:r>
                      <a:r>
                        <a:rPr lang="en-US" sz="2000" b="0" i="0" u="none" strike="noStrike" dirty="0">
                          <a:solidFill>
                            <a:srgbClr val="000000"/>
                          </a:solidFill>
                          <a:latin typeface="+mn-lt"/>
                        </a:rPr>
                        <a:t>with the requirements of any specified procedures or local </a:t>
                      </a:r>
                      <a:r>
                        <a:rPr lang="en-US" sz="2000" b="0" i="0" u="none" strike="noStrike" dirty="0" smtClean="0">
                          <a:solidFill>
                            <a:srgbClr val="000000"/>
                          </a:solidFill>
                          <a:latin typeface="+mn-lt"/>
                        </a:rPr>
                        <a:t>rules</a:t>
                      </a:r>
                      <a:endParaRPr lang="en-US" sz="2000" b="0" i="0" u="none" strike="noStrike" dirty="0">
                        <a:solidFill>
                          <a:srgbClr val="000000"/>
                        </a:solidFill>
                        <a:latin typeface="+mn-lt"/>
                      </a:endParaRPr>
                    </a:p>
                  </a:txBody>
                  <a:tcPr marL="0" marR="0" marT="0" marB="0" anchor="ctr"/>
                </a:tc>
                <a:tc>
                  <a:txBody>
                    <a:bodyPr/>
                    <a:lstStyle/>
                    <a:p>
                      <a:pPr algn="ctr" fontAlgn="b"/>
                      <a:r>
                        <a:rPr lang="el-GR" sz="2000" b="1" i="0" u="none" strike="noStrike" dirty="0">
                          <a:solidFill>
                            <a:srgbClr val="000000"/>
                          </a:solidFill>
                          <a:latin typeface="Calibri"/>
                        </a:rPr>
                        <a:t>100%</a:t>
                      </a:r>
                    </a:p>
                  </a:txBody>
                  <a:tcPr marL="0" marR="0" marT="0" marB="0" anchor="ctr"/>
                </a:tc>
              </a:tr>
              <a:tr h="370840">
                <a:tc>
                  <a:txBody>
                    <a:bodyPr/>
                    <a:lstStyle/>
                    <a:p>
                      <a:pPr algn="l" fontAlgn="b"/>
                      <a:r>
                        <a:rPr lang="en-US" sz="2000" b="0" i="0" u="none" strike="noStrike" dirty="0" smtClean="0">
                          <a:solidFill>
                            <a:srgbClr val="000000"/>
                          </a:solidFill>
                          <a:latin typeface="+mn-lt"/>
                        </a:rPr>
                        <a:t>Supervise </a:t>
                      </a:r>
                      <a:r>
                        <a:rPr lang="en-US" sz="2000" b="0" i="0" u="none" strike="noStrike" dirty="0">
                          <a:solidFill>
                            <a:srgbClr val="000000"/>
                          </a:solidFill>
                          <a:latin typeface="+mn-lt"/>
                        </a:rPr>
                        <a:t>implementation of the </a:t>
                      </a:r>
                      <a:r>
                        <a:rPr lang="en-US" sz="2000" b="0" i="0" u="none" strike="noStrike" dirty="0" smtClean="0">
                          <a:solidFill>
                            <a:srgbClr val="000000"/>
                          </a:solidFill>
                          <a:latin typeface="+mn-lt"/>
                        </a:rPr>
                        <a:t>program </a:t>
                      </a:r>
                      <a:r>
                        <a:rPr lang="en-US" sz="2000" b="0" i="0" u="none" strike="noStrike" dirty="0">
                          <a:solidFill>
                            <a:srgbClr val="000000"/>
                          </a:solidFill>
                          <a:latin typeface="+mn-lt"/>
                        </a:rPr>
                        <a:t>for workplace </a:t>
                      </a:r>
                      <a:r>
                        <a:rPr lang="en-US" sz="2000" b="0" i="0" u="none" strike="noStrike" dirty="0" smtClean="0">
                          <a:solidFill>
                            <a:srgbClr val="000000"/>
                          </a:solidFill>
                          <a:latin typeface="+mn-lt"/>
                        </a:rPr>
                        <a:t>monitoring</a:t>
                      </a:r>
                      <a:endParaRPr lang="en-US" sz="2000" b="0" i="0" u="none" strike="noStrike" dirty="0">
                        <a:solidFill>
                          <a:srgbClr val="000000"/>
                        </a:solidFill>
                        <a:latin typeface="+mn-lt"/>
                      </a:endParaRPr>
                    </a:p>
                  </a:txBody>
                  <a:tcPr marL="0" marR="0" marT="0" marB="0" anchor="ctr"/>
                </a:tc>
                <a:tc>
                  <a:txBody>
                    <a:bodyPr/>
                    <a:lstStyle/>
                    <a:p>
                      <a:pPr algn="ctr" fontAlgn="b"/>
                      <a:r>
                        <a:rPr lang="el-GR" sz="2000" b="0" i="0" u="none" strike="noStrike" dirty="0" smtClean="0">
                          <a:solidFill>
                            <a:srgbClr val="000000"/>
                          </a:solidFill>
                          <a:latin typeface="Calibri"/>
                        </a:rPr>
                        <a:t>5</a:t>
                      </a:r>
                      <a:r>
                        <a:rPr lang="en-US" sz="2000" b="0" i="0" u="none" strike="noStrike" dirty="0" smtClean="0">
                          <a:solidFill>
                            <a:srgbClr val="000000"/>
                          </a:solidFill>
                          <a:latin typeface="Calibri"/>
                        </a:rPr>
                        <a:t>5</a:t>
                      </a:r>
                      <a:r>
                        <a:rPr lang="el-GR" sz="2000" b="0" i="0" u="none" strike="noStrike" dirty="0" smtClean="0">
                          <a:solidFill>
                            <a:srgbClr val="000000"/>
                          </a:solidFill>
                          <a:latin typeface="Calibri"/>
                        </a:rPr>
                        <a:t>%</a:t>
                      </a:r>
                      <a:endParaRPr lang="el-GR" sz="2000" b="0" i="0" u="none" strike="noStrike" dirty="0">
                        <a:solidFill>
                          <a:srgbClr val="000000"/>
                        </a:solidFill>
                        <a:latin typeface="Calibri"/>
                      </a:endParaRPr>
                    </a:p>
                  </a:txBody>
                  <a:tcPr marL="0" marR="0" marT="0" marB="0" anchor="ctr"/>
                </a:tc>
              </a:tr>
              <a:tr h="370840">
                <a:tc>
                  <a:txBody>
                    <a:bodyPr/>
                    <a:lstStyle/>
                    <a:p>
                      <a:pPr algn="l" fontAlgn="b"/>
                      <a:r>
                        <a:rPr lang="en-US" sz="2000" b="0" i="0" u="none" strike="noStrike" dirty="0" smtClean="0">
                          <a:solidFill>
                            <a:srgbClr val="000000"/>
                          </a:solidFill>
                          <a:latin typeface="+mn-lt"/>
                        </a:rPr>
                        <a:t>Carrying </a:t>
                      </a:r>
                      <a:r>
                        <a:rPr lang="en-US" sz="2000" b="0" i="0" u="none" strike="noStrike" dirty="0">
                          <a:solidFill>
                            <a:srgbClr val="000000"/>
                          </a:solidFill>
                          <a:latin typeface="+mn-lt"/>
                        </a:rPr>
                        <a:t>out periodic assessments of the condition of the relevant safety and warning </a:t>
                      </a:r>
                      <a:r>
                        <a:rPr lang="en-US" sz="2000" b="0" i="0" u="none" strike="noStrike" dirty="0" smtClean="0">
                          <a:solidFill>
                            <a:srgbClr val="000000"/>
                          </a:solidFill>
                          <a:latin typeface="+mn-lt"/>
                        </a:rPr>
                        <a:t>systems</a:t>
                      </a:r>
                      <a:endParaRPr lang="en-US" sz="2000" b="0" i="0" u="none" strike="noStrike" dirty="0">
                        <a:solidFill>
                          <a:srgbClr val="000000"/>
                        </a:solidFill>
                        <a:latin typeface="+mn-lt"/>
                      </a:endParaRPr>
                    </a:p>
                  </a:txBody>
                  <a:tcPr marL="0" marR="0" marT="0" marB="0" anchor="ctr"/>
                </a:tc>
                <a:tc>
                  <a:txBody>
                    <a:bodyPr/>
                    <a:lstStyle/>
                    <a:p>
                      <a:pPr algn="ctr" fontAlgn="b"/>
                      <a:r>
                        <a:rPr lang="nl-NL" sz="2000" b="0" i="0" u="none" strike="noStrike" dirty="0" smtClean="0">
                          <a:solidFill>
                            <a:srgbClr val="000000"/>
                          </a:solidFill>
                          <a:latin typeface="Calibri"/>
                        </a:rPr>
                        <a:t>60</a:t>
                      </a:r>
                      <a:r>
                        <a:rPr lang="el-GR" sz="2000" b="0" i="0" u="none" strike="noStrike" dirty="0" smtClean="0">
                          <a:solidFill>
                            <a:srgbClr val="000000"/>
                          </a:solidFill>
                          <a:latin typeface="Calibri"/>
                        </a:rPr>
                        <a:t>%</a:t>
                      </a:r>
                      <a:endParaRPr lang="el-GR" sz="2000" b="0" i="0" u="none" strike="noStrike" dirty="0">
                        <a:solidFill>
                          <a:srgbClr val="000000"/>
                        </a:solidFill>
                        <a:latin typeface="Calibri"/>
                      </a:endParaRPr>
                    </a:p>
                  </a:txBody>
                  <a:tcPr marL="0" marR="0" marT="0" marB="0" anchor="ctr"/>
                </a:tc>
              </a:tr>
              <a:tr h="370840">
                <a:tc>
                  <a:txBody>
                    <a:bodyPr/>
                    <a:lstStyle/>
                    <a:p>
                      <a:pPr algn="l" fontAlgn="b"/>
                      <a:r>
                        <a:rPr lang="en-US" sz="2000" b="0" i="0" u="none" strike="noStrike" dirty="0" smtClean="0">
                          <a:solidFill>
                            <a:srgbClr val="000000"/>
                          </a:solidFill>
                          <a:latin typeface="+mn-lt"/>
                        </a:rPr>
                        <a:t>Supervise </a:t>
                      </a:r>
                      <a:r>
                        <a:rPr lang="en-US" sz="2000" b="0" i="0" u="none" strike="noStrike" dirty="0">
                          <a:solidFill>
                            <a:srgbClr val="000000"/>
                          </a:solidFill>
                          <a:latin typeface="+mn-lt"/>
                        </a:rPr>
                        <a:t>implementation of </a:t>
                      </a:r>
                      <a:r>
                        <a:rPr lang="en-US" sz="2000" b="0" i="0" u="none" strike="noStrike" dirty="0" smtClean="0">
                          <a:solidFill>
                            <a:srgbClr val="000000"/>
                          </a:solidFill>
                          <a:latin typeface="+mn-lt"/>
                        </a:rPr>
                        <a:t>personal </a:t>
                      </a:r>
                      <a:r>
                        <a:rPr lang="en-US" sz="2000" b="0" i="0" u="none" strike="noStrike" dirty="0">
                          <a:solidFill>
                            <a:srgbClr val="000000"/>
                          </a:solidFill>
                          <a:latin typeface="+mn-lt"/>
                        </a:rPr>
                        <a:t>monitoring </a:t>
                      </a:r>
                      <a:r>
                        <a:rPr lang="en-US" sz="2000" b="0" i="0" u="none" strike="noStrike" dirty="0" smtClean="0">
                          <a:solidFill>
                            <a:srgbClr val="000000"/>
                          </a:solidFill>
                          <a:latin typeface="+mn-lt"/>
                        </a:rPr>
                        <a:t>program</a:t>
                      </a:r>
                      <a:endParaRPr lang="en-US" sz="2000" b="0" i="0" u="none" strike="noStrike" dirty="0">
                        <a:solidFill>
                          <a:srgbClr val="000000"/>
                        </a:solidFill>
                        <a:latin typeface="+mn-lt"/>
                      </a:endParaRPr>
                    </a:p>
                  </a:txBody>
                  <a:tcPr marL="0" marR="0" marT="0" marB="0" anchor="ctr"/>
                </a:tc>
                <a:tc>
                  <a:txBody>
                    <a:bodyPr/>
                    <a:lstStyle/>
                    <a:p>
                      <a:pPr algn="ctr" fontAlgn="b"/>
                      <a:r>
                        <a:rPr lang="en-US" sz="2000" b="0" i="0" u="none" strike="noStrike" dirty="0" smtClean="0">
                          <a:solidFill>
                            <a:srgbClr val="000000"/>
                          </a:solidFill>
                          <a:latin typeface="Calibri"/>
                        </a:rPr>
                        <a:t>60</a:t>
                      </a:r>
                      <a:r>
                        <a:rPr lang="el-GR" sz="2000" b="0" i="0" u="none" strike="noStrike" dirty="0" smtClean="0">
                          <a:solidFill>
                            <a:srgbClr val="000000"/>
                          </a:solidFill>
                          <a:latin typeface="Calibri"/>
                        </a:rPr>
                        <a:t>%</a:t>
                      </a:r>
                      <a:endParaRPr lang="el-GR" sz="2000" b="0" i="0" u="none" strike="noStrike" dirty="0">
                        <a:solidFill>
                          <a:srgbClr val="000000"/>
                        </a:solidFill>
                        <a:latin typeface="Calibri"/>
                      </a:endParaRPr>
                    </a:p>
                  </a:txBody>
                  <a:tcPr marL="0" marR="0" marT="0" marB="0" anchor="ctr"/>
                </a:tc>
              </a:tr>
              <a:tr h="370840">
                <a:tc>
                  <a:txBody>
                    <a:bodyPr/>
                    <a:lstStyle/>
                    <a:p>
                      <a:pPr algn="l" fontAlgn="b"/>
                      <a:r>
                        <a:rPr lang="en-US" sz="2000" b="0" i="0" u="none" strike="noStrike" dirty="0" smtClean="0">
                          <a:solidFill>
                            <a:srgbClr val="000000"/>
                          </a:solidFill>
                          <a:latin typeface="+mn-lt"/>
                        </a:rPr>
                        <a:t>Participating </a:t>
                      </a:r>
                      <a:r>
                        <a:rPr lang="en-US" sz="2000" b="0" i="0" u="none" strike="noStrike" dirty="0">
                          <a:solidFill>
                            <a:srgbClr val="000000"/>
                          </a:solidFill>
                          <a:latin typeface="+mn-lt"/>
                        </a:rPr>
                        <a:t>in </a:t>
                      </a:r>
                      <a:r>
                        <a:rPr lang="en-US" sz="2000" b="0" i="0" u="none" strike="noStrike" dirty="0" smtClean="0">
                          <a:solidFill>
                            <a:srgbClr val="000000"/>
                          </a:solidFill>
                          <a:latin typeface="+mn-lt"/>
                        </a:rPr>
                        <a:t>arrangements </a:t>
                      </a:r>
                      <a:r>
                        <a:rPr lang="en-US" sz="2000" b="0" i="0" u="none" strike="noStrike" dirty="0">
                          <a:solidFill>
                            <a:srgbClr val="000000"/>
                          </a:solidFill>
                          <a:latin typeface="+mn-lt"/>
                        </a:rPr>
                        <a:t>for prevention, preparedness and response for emergency exposure </a:t>
                      </a:r>
                      <a:r>
                        <a:rPr lang="en-US" sz="2000" b="0" i="0" u="none" strike="noStrike" dirty="0" smtClean="0">
                          <a:solidFill>
                            <a:srgbClr val="000000"/>
                          </a:solidFill>
                          <a:latin typeface="+mn-lt"/>
                        </a:rPr>
                        <a:t>situations</a:t>
                      </a:r>
                      <a:endParaRPr lang="en-US" sz="2000" b="0" i="0" u="none" strike="noStrike" dirty="0">
                        <a:solidFill>
                          <a:srgbClr val="000000"/>
                        </a:solidFill>
                        <a:latin typeface="+mn-lt"/>
                      </a:endParaRPr>
                    </a:p>
                  </a:txBody>
                  <a:tcPr marL="0" marR="0" marT="0" marB="0" anchor="ctr"/>
                </a:tc>
                <a:tc>
                  <a:txBody>
                    <a:bodyPr/>
                    <a:lstStyle/>
                    <a:p>
                      <a:pPr algn="ctr" fontAlgn="b"/>
                      <a:r>
                        <a:rPr lang="el-GR" sz="2000" b="0" i="0" u="none" strike="noStrike" dirty="0" smtClean="0">
                          <a:solidFill>
                            <a:srgbClr val="000000"/>
                          </a:solidFill>
                          <a:latin typeface="Calibri"/>
                        </a:rPr>
                        <a:t>6</a:t>
                      </a:r>
                      <a:r>
                        <a:rPr lang="nl-NL" sz="2000" b="0" i="0" u="none" strike="noStrike" dirty="0" smtClean="0">
                          <a:solidFill>
                            <a:srgbClr val="000000"/>
                          </a:solidFill>
                          <a:latin typeface="Calibri"/>
                        </a:rPr>
                        <a:t>0</a:t>
                      </a:r>
                      <a:r>
                        <a:rPr lang="el-GR" sz="2000" b="0" i="0" u="none" strike="noStrike" dirty="0" smtClean="0">
                          <a:solidFill>
                            <a:srgbClr val="000000"/>
                          </a:solidFill>
                          <a:latin typeface="Calibri"/>
                        </a:rPr>
                        <a:t>%</a:t>
                      </a:r>
                      <a:endParaRPr lang="el-GR" sz="2000" b="0" i="0" u="none" strike="noStrike" dirty="0">
                        <a:solidFill>
                          <a:srgbClr val="000000"/>
                        </a:solidFill>
                        <a:latin typeface="Calibri"/>
                      </a:endParaRPr>
                    </a:p>
                  </a:txBody>
                  <a:tcPr marL="0" marR="0" marT="0" marB="0" anchor="ctr"/>
                </a:tc>
              </a:tr>
              <a:tr h="370840">
                <a:tc>
                  <a:txBody>
                    <a:bodyPr/>
                    <a:lstStyle/>
                    <a:p>
                      <a:pPr algn="l" fontAlgn="b"/>
                      <a:r>
                        <a:rPr lang="en-US" sz="2000" b="0" i="0" u="none" strike="noStrike" dirty="0" smtClean="0">
                          <a:solidFill>
                            <a:srgbClr val="000000"/>
                          </a:solidFill>
                          <a:latin typeface="+mn-lt"/>
                        </a:rPr>
                        <a:t>Information </a:t>
                      </a:r>
                      <a:r>
                        <a:rPr lang="en-US" sz="2000" b="0" i="0" u="none" strike="noStrike" dirty="0">
                          <a:solidFill>
                            <a:srgbClr val="000000"/>
                          </a:solidFill>
                          <a:latin typeface="+mn-lt"/>
                        </a:rPr>
                        <a:t>and training of exposed </a:t>
                      </a:r>
                      <a:r>
                        <a:rPr lang="en-US" sz="2000" b="0" i="0" u="none" strike="noStrike" dirty="0" smtClean="0">
                          <a:solidFill>
                            <a:srgbClr val="000000"/>
                          </a:solidFill>
                          <a:latin typeface="+mn-lt"/>
                        </a:rPr>
                        <a:t>workers</a:t>
                      </a:r>
                      <a:endParaRPr lang="en-US" sz="2000" b="0" i="0" u="none" strike="noStrike" dirty="0">
                        <a:solidFill>
                          <a:srgbClr val="000000"/>
                        </a:solidFill>
                        <a:latin typeface="+mn-lt"/>
                      </a:endParaRPr>
                    </a:p>
                  </a:txBody>
                  <a:tcPr marL="0" marR="0" marT="0" marB="0" anchor="ctr"/>
                </a:tc>
                <a:tc>
                  <a:txBody>
                    <a:bodyPr/>
                    <a:lstStyle/>
                    <a:p>
                      <a:pPr algn="ctr" fontAlgn="b"/>
                      <a:r>
                        <a:rPr lang="el-GR" sz="2000" b="0" i="0" u="none" strike="noStrike" dirty="0" smtClean="0">
                          <a:solidFill>
                            <a:srgbClr val="000000"/>
                          </a:solidFill>
                          <a:latin typeface="Calibri"/>
                        </a:rPr>
                        <a:t>6</a:t>
                      </a:r>
                      <a:r>
                        <a:rPr lang="nl-NL" sz="2000" b="0" i="0" u="none" strike="noStrike" dirty="0" smtClean="0">
                          <a:solidFill>
                            <a:srgbClr val="000000"/>
                          </a:solidFill>
                          <a:latin typeface="Calibri"/>
                        </a:rPr>
                        <a:t>0</a:t>
                      </a:r>
                      <a:r>
                        <a:rPr lang="el-GR" sz="2000" b="0" i="0" u="none" strike="noStrike" dirty="0" smtClean="0">
                          <a:solidFill>
                            <a:srgbClr val="000000"/>
                          </a:solidFill>
                          <a:latin typeface="Calibri"/>
                        </a:rPr>
                        <a:t>%</a:t>
                      </a:r>
                      <a:endParaRPr lang="el-GR" sz="2000" b="0" i="0" u="none" strike="noStrike" dirty="0">
                        <a:solidFill>
                          <a:srgbClr val="000000"/>
                        </a:solidFill>
                        <a:latin typeface="Calibri"/>
                      </a:endParaRP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428625" y="214313"/>
            <a:ext cx="8229600" cy="568325"/>
          </a:xfrm>
        </p:spPr>
        <p:txBody>
          <a:bodyPr/>
          <a:lstStyle/>
          <a:p>
            <a:pPr eaLnBrk="1" hangingPunct="1"/>
            <a:r>
              <a:rPr lang="en-GB" sz="3600" b="1" smtClean="0">
                <a:solidFill>
                  <a:srgbClr val="009534"/>
                </a:solidFill>
              </a:rPr>
              <a:t>Results Questionnaire RPO (3)</a:t>
            </a:r>
          </a:p>
        </p:txBody>
      </p:sp>
      <p:sp>
        <p:nvSpPr>
          <p:cNvPr id="8" name="Title 1"/>
          <p:cNvSpPr txBox="1">
            <a:spLocks/>
          </p:cNvSpPr>
          <p:nvPr/>
        </p:nvSpPr>
        <p:spPr bwMode="auto">
          <a:xfrm>
            <a:off x="428625" y="785813"/>
            <a:ext cx="8229600" cy="1214437"/>
          </a:xfrm>
          <a:prstGeom prst="rect">
            <a:avLst/>
          </a:prstGeom>
          <a:ln w="25400" cap="flat" cmpd="sng" algn="ctr">
            <a:solidFill>
              <a:schemeClr val="accent1"/>
            </a:solidFill>
            <a:prstDash val="solid"/>
            <a:miter lim="800000"/>
            <a:headEnd/>
            <a:tailEnd/>
          </a:ln>
        </p:spPr>
        <p:style>
          <a:lnRef idx="2">
            <a:schemeClr val="accent1"/>
          </a:lnRef>
          <a:fillRef idx="1">
            <a:schemeClr val="lt1"/>
          </a:fillRef>
          <a:effectRef idx="0">
            <a:schemeClr val="accent1"/>
          </a:effectRef>
          <a:fontRef idx="minor">
            <a:schemeClr val="dk1"/>
          </a:fontRef>
        </p:style>
        <p:txBody>
          <a:bodyPr anchor="ctr">
            <a:normAutofit fontScale="77500" lnSpcReduction="20000"/>
          </a:bodyPr>
          <a:lstStyle/>
          <a:p>
            <a:pPr algn="ctr" eaLnBrk="0" hangingPunct="0">
              <a:lnSpc>
                <a:spcPct val="90000"/>
              </a:lnSpc>
              <a:defRPr/>
            </a:pPr>
            <a:r>
              <a:rPr lang="en-US" sz="3100" b="1" u="sng" dirty="0">
                <a:solidFill>
                  <a:schemeClr val="accent2"/>
                </a:solidFill>
                <a:cs typeface="ＭＳ Ｐゴシック"/>
              </a:rPr>
              <a:t>Question 3</a:t>
            </a:r>
            <a:r>
              <a:rPr lang="en-US" sz="5200" b="1" dirty="0">
                <a:solidFill>
                  <a:srgbClr val="000000"/>
                </a:solidFill>
                <a:cs typeface="ＭＳ Ｐゴシック"/>
              </a:rPr>
              <a:t/>
            </a:r>
            <a:br>
              <a:rPr lang="en-US" sz="5200" b="1" dirty="0">
                <a:solidFill>
                  <a:srgbClr val="000000"/>
                </a:solidFill>
                <a:cs typeface="ＭＳ Ｐゴシック"/>
              </a:rPr>
            </a:br>
            <a:r>
              <a:rPr lang="en-US" sz="2000" b="1" dirty="0">
                <a:solidFill>
                  <a:srgbClr val="0070C0"/>
                </a:solidFill>
                <a:cs typeface="ＭＳ Ｐゴシック"/>
              </a:rPr>
              <a:t> </a:t>
            </a:r>
            <a:r>
              <a:rPr lang="en-US" sz="2800" dirty="0">
                <a:solidFill>
                  <a:srgbClr val="0070C0"/>
                </a:solidFill>
                <a:cs typeface="ＭＳ Ｐゴシック"/>
              </a:rPr>
              <a:t>Are regulatory guidance/requirements available that specifies the minimum educational level, training, work experience and personal attributes that are required for RPOs?</a:t>
            </a:r>
            <a:endParaRPr lang="el-GR" sz="3600" dirty="0">
              <a:solidFill>
                <a:srgbClr val="0070C0"/>
              </a:solidFill>
              <a:cs typeface="ＭＳ Ｐゴシック"/>
            </a:endParaRPr>
          </a:p>
        </p:txBody>
      </p:sp>
      <p:sp>
        <p:nvSpPr>
          <p:cNvPr id="34819" name="AutoShape 3"/>
          <p:cNvSpPr>
            <a:spLocks/>
          </p:cNvSpPr>
          <p:nvPr/>
        </p:nvSpPr>
        <p:spPr bwMode="auto">
          <a:xfrm rot="5400000">
            <a:off x="6614319" y="3886994"/>
            <a:ext cx="153987" cy="1666875"/>
          </a:xfrm>
          <a:prstGeom prst="rightBrace">
            <a:avLst>
              <a:gd name="adj1" fmla="val 174850"/>
              <a:gd name="adj2" fmla="val 50000"/>
            </a:avLst>
          </a:prstGeom>
          <a:noFill/>
          <a:ln w="9525">
            <a:solidFill>
              <a:srgbClr val="4F81BD"/>
            </a:solidFill>
            <a:round/>
            <a:headEnd/>
            <a:tailEnd/>
          </a:ln>
        </p:spPr>
        <p:txBody>
          <a:bodyPr/>
          <a:lstStyle/>
          <a:p>
            <a:endParaRPr lang="en-US"/>
          </a:p>
        </p:txBody>
      </p:sp>
      <p:graphicFrame>
        <p:nvGraphicFramePr>
          <p:cNvPr id="18" name="Table 6"/>
          <p:cNvGraphicFramePr>
            <a:graphicFrameLocks noGrp="1"/>
          </p:cNvGraphicFramePr>
          <p:nvPr/>
        </p:nvGraphicFramePr>
        <p:xfrm>
          <a:off x="142875" y="4643438"/>
          <a:ext cx="5743790" cy="1684428"/>
        </p:xfrm>
        <a:graphic>
          <a:graphicData uri="http://schemas.openxmlformats.org/drawingml/2006/table">
            <a:tbl>
              <a:tblPr firstRow="1" bandRow="1">
                <a:tableStyleId>{5C22544A-7EE6-4342-B048-85BDC9FD1C3A}</a:tableStyleId>
              </a:tblPr>
              <a:tblGrid>
                <a:gridCol w="2935478"/>
                <a:gridCol w="2808312"/>
              </a:tblGrid>
              <a:tr h="238227">
                <a:tc>
                  <a:txBody>
                    <a:bodyPr/>
                    <a:lstStyle/>
                    <a:p>
                      <a:pPr algn="ctr"/>
                      <a:r>
                        <a:rPr lang="en-US" baseline="0" dirty="0" smtClean="0"/>
                        <a:t>Guidance/Requirements</a:t>
                      </a:r>
                      <a:endParaRPr lang="el-GR" dirty="0"/>
                    </a:p>
                  </a:txBody>
                  <a:tcPr/>
                </a:tc>
                <a:tc>
                  <a:txBody>
                    <a:bodyPr/>
                    <a:lstStyle/>
                    <a:p>
                      <a:pPr algn="ctr"/>
                      <a:r>
                        <a:rPr lang="en-US" dirty="0" smtClean="0"/>
                        <a:t>% of yes</a:t>
                      </a:r>
                      <a:endParaRPr lang="el-GR" dirty="0"/>
                    </a:p>
                  </a:txBody>
                  <a:tcPr/>
                </a:tc>
              </a:tr>
              <a:tr h="238227">
                <a:tc>
                  <a:txBody>
                    <a:bodyPr/>
                    <a:lstStyle/>
                    <a:p>
                      <a:pPr marL="0" algn="l" defTabSz="914400" rtl="0" eaLnBrk="1" fontAlgn="b" latinLnBrk="0" hangingPunct="1"/>
                      <a:r>
                        <a:rPr lang="en-US" sz="1200" b="0" i="0" u="none" strike="noStrike" kern="1200" dirty="0" smtClean="0">
                          <a:solidFill>
                            <a:srgbClr val="000000"/>
                          </a:solidFill>
                          <a:latin typeface="+mn-lt"/>
                          <a:ea typeface="+mn-ea"/>
                          <a:cs typeface="+mn-cs"/>
                        </a:rPr>
                        <a:t>Education</a:t>
                      </a:r>
                    </a:p>
                  </a:txBody>
                  <a:tcPr marL="0" marR="0" marT="0" marB="0" anchor="b"/>
                </a:tc>
                <a:tc>
                  <a:txBody>
                    <a:bodyPr/>
                    <a:lstStyle/>
                    <a:p>
                      <a:pPr marL="0" algn="ctr" defTabSz="914400" rtl="0" eaLnBrk="1" fontAlgn="b" latinLnBrk="0" hangingPunct="1"/>
                      <a:r>
                        <a:rPr lang="en-US" sz="1400" b="0" i="0" u="none" strike="noStrike" kern="1200" dirty="0" smtClean="0">
                          <a:solidFill>
                            <a:srgbClr val="000000"/>
                          </a:solidFill>
                          <a:latin typeface="Calibri"/>
                          <a:ea typeface="+mn-ea"/>
                          <a:cs typeface="+mn-cs"/>
                        </a:rPr>
                        <a:t>60</a:t>
                      </a:r>
                      <a:r>
                        <a:rPr lang="el-GR" sz="1400" b="0" i="0" u="none" strike="noStrike" kern="1200" dirty="0" smtClean="0">
                          <a:solidFill>
                            <a:srgbClr val="000000"/>
                          </a:solidFill>
                          <a:latin typeface="Calibri"/>
                          <a:ea typeface="+mn-ea"/>
                          <a:cs typeface="+mn-cs"/>
                        </a:rPr>
                        <a:t>%</a:t>
                      </a:r>
                      <a:endParaRPr lang="el-GR" sz="1400" b="0" i="0" u="none" strike="noStrike" kern="1200" dirty="0">
                        <a:solidFill>
                          <a:srgbClr val="000000"/>
                        </a:solidFill>
                        <a:latin typeface="Calibri"/>
                        <a:ea typeface="+mn-ea"/>
                        <a:cs typeface="+mn-cs"/>
                      </a:endParaRPr>
                    </a:p>
                  </a:txBody>
                  <a:tcPr marL="0" marR="0" marT="0" marB="0" anchor="ctr"/>
                </a:tc>
              </a:tr>
              <a:tr h="238227">
                <a:tc>
                  <a:txBody>
                    <a:bodyPr/>
                    <a:lstStyle/>
                    <a:p>
                      <a:pPr marL="0" algn="l" defTabSz="914400" rtl="0" eaLnBrk="1" fontAlgn="b" latinLnBrk="0" hangingPunct="1"/>
                      <a:r>
                        <a:rPr lang="en-US" sz="1200" b="0" i="0" u="none" strike="noStrike" kern="1200" dirty="0" smtClean="0">
                          <a:solidFill>
                            <a:srgbClr val="000000"/>
                          </a:solidFill>
                          <a:latin typeface="+mn-lt"/>
                          <a:ea typeface="+mn-ea"/>
                          <a:cs typeface="+mn-cs"/>
                        </a:rPr>
                        <a:t>Training</a:t>
                      </a:r>
                    </a:p>
                  </a:txBody>
                  <a:tcPr marL="0" marR="0" marT="0" marB="0" anchor="b"/>
                </a:tc>
                <a:tc>
                  <a:txBody>
                    <a:bodyPr/>
                    <a:lstStyle/>
                    <a:p>
                      <a:pPr marL="0" algn="ctr" defTabSz="914400" rtl="0" eaLnBrk="1" fontAlgn="b" latinLnBrk="0" hangingPunct="1"/>
                      <a:r>
                        <a:rPr lang="en-US" sz="1400" b="0" i="0" u="none" strike="noStrike" kern="1200" dirty="0" smtClean="0">
                          <a:solidFill>
                            <a:srgbClr val="000000"/>
                          </a:solidFill>
                          <a:latin typeface="Calibri"/>
                          <a:ea typeface="+mn-ea"/>
                          <a:cs typeface="+mn-cs"/>
                        </a:rPr>
                        <a:t>70</a:t>
                      </a:r>
                      <a:r>
                        <a:rPr lang="el-GR" sz="1400" b="0" i="0" u="none" strike="noStrike" kern="1200" dirty="0" smtClean="0">
                          <a:solidFill>
                            <a:srgbClr val="000000"/>
                          </a:solidFill>
                          <a:latin typeface="Calibri"/>
                          <a:ea typeface="+mn-ea"/>
                          <a:cs typeface="+mn-cs"/>
                        </a:rPr>
                        <a:t>%</a:t>
                      </a:r>
                      <a:endParaRPr lang="el-GR" sz="1400" b="0" i="0" u="none" strike="noStrike" kern="1200" dirty="0">
                        <a:solidFill>
                          <a:srgbClr val="000000"/>
                        </a:solidFill>
                        <a:latin typeface="Calibri"/>
                        <a:ea typeface="+mn-ea"/>
                        <a:cs typeface="+mn-cs"/>
                      </a:endParaRPr>
                    </a:p>
                  </a:txBody>
                  <a:tcPr marL="0" marR="0" marT="0" marB="0" anchor="ctr"/>
                </a:tc>
              </a:tr>
              <a:tr h="238227">
                <a:tc>
                  <a:txBody>
                    <a:bodyPr/>
                    <a:lstStyle/>
                    <a:p>
                      <a:pPr marL="0" algn="l" defTabSz="914400" rtl="0" eaLnBrk="1" fontAlgn="b" latinLnBrk="0" hangingPunct="1"/>
                      <a:r>
                        <a:rPr lang="en-US" sz="1200" b="0" i="0" u="none" strike="noStrike" kern="1200" dirty="0" smtClean="0">
                          <a:solidFill>
                            <a:srgbClr val="000000"/>
                          </a:solidFill>
                          <a:latin typeface="+mn-lt"/>
                          <a:ea typeface="+mn-ea"/>
                          <a:cs typeface="+mn-cs"/>
                        </a:rPr>
                        <a:t>Personal attributes (qualification,</a:t>
                      </a:r>
                      <a:r>
                        <a:rPr lang="en-US" sz="1200" b="0" i="0" u="none" strike="noStrike" kern="1200" baseline="0" dirty="0" smtClean="0">
                          <a:solidFill>
                            <a:srgbClr val="000000"/>
                          </a:solidFill>
                          <a:latin typeface="+mn-lt"/>
                          <a:ea typeface="+mn-ea"/>
                          <a:cs typeface="+mn-cs"/>
                        </a:rPr>
                        <a:t> competence)</a:t>
                      </a:r>
                      <a:endParaRPr lang="en-US" sz="1200" b="0" i="0" u="none" strike="noStrike" kern="1200" dirty="0" smtClean="0">
                        <a:solidFill>
                          <a:srgbClr val="000000"/>
                        </a:solidFill>
                        <a:latin typeface="+mn-lt"/>
                        <a:ea typeface="+mn-ea"/>
                        <a:cs typeface="+mn-cs"/>
                      </a:endParaRPr>
                    </a:p>
                  </a:txBody>
                  <a:tcPr marL="0" marR="0" marT="0" marB="0" anchor="b"/>
                </a:tc>
                <a:tc>
                  <a:txBody>
                    <a:bodyPr/>
                    <a:lstStyle/>
                    <a:p>
                      <a:pPr marL="0" algn="ctr" defTabSz="914400" rtl="0" eaLnBrk="1" fontAlgn="b" latinLnBrk="0" hangingPunct="1"/>
                      <a:r>
                        <a:rPr lang="en-US" sz="1400" b="0" i="0" u="none" strike="noStrike" kern="1200" dirty="0" smtClean="0">
                          <a:solidFill>
                            <a:srgbClr val="000000"/>
                          </a:solidFill>
                          <a:latin typeface="Calibri"/>
                          <a:ea typeface="+mn-ea"/>
                          <a:cs typeface="+mn-cs"/>
                        </a:rPr>
                        <a:t>48</a:t>
                      </a:r>
                      <a:r>
                        <a:rPr lang="el-GR" sz="1400" b="0" i="0" u="none" strike="noStrike" kern="1200" dirty="0" smtClean="0">
                          <a:solidFill>
                            <a:srgbClr val="000000"/>
                          </a:solidFill>
                          <a:latin typeface="Calibri"/>
                          <a:ea typeface="+mn-ea"/>
                          <a:cs typeface="+mn-cs"/>
                        </a:rPr>
                        <a:t>%</a:t>
                      </a:r>
                      <a:endParaRPr lang="el-GR" sz="1400" b="0" i="0" u="none" strike="noStrike" kern="1200" dirty="0">
                        <a:solidFill>
                          <a:srgbClr val="000000"/>
                        </a:solidFill>
                        <a:latin typeface="Calibri"/>
                        <a:ea typeface="+mn-ea"/>
                        <a:cs typeface="+mn-cs"/>
                      </a:endParaRPr>
                    </a:p>
                  </a:txBody>
                  <a:tcPr marL="0" marR="0" marT="0" marB="0" anchor="ctr"/>
                </a:tc>
              </a:tr>
              <a:tr h="238227">
                <a:tc>
                  <a:txBody>
                    <a:bodyPr/>
                    <a:lstStyle/>
                    <a:p>
                      <a:pPr marL="0" algn="l" defTabSz="914400" rtl="0" eaLnBrk="1" fontAlgn="b" latinLnBrk="0" hangingPunct="1"/>
                      <a:r>
                        <a:rPr lang="en-US" sz="1200" b="0" i="0" u="none" strike="noStrike" kern="1200" dirty="0" smtClean="0">
                          <a:solidFill>
                            <a:srgbClr val="000000"/>
                          </a:solidFill>
                          <a:latin typeface="+mn-lt"/>
                          <a:ea typeface="+mn-ea"/>
                          <a:cs typeface="+mn-cs"/>
                        </a:rPr>
                        <a:t>Renew</a:t>
                      </a:r>
                      <a:r>
                        <a:rPr lang="en-US" sz="1200" b="0" i="0" u="none" strike="noStrike" kern="1200" baseline="0" dirty="0" smtClean="0">
                          <a:solidFill>
                            <a:srgbClr val="000000"/>
                          </a:solidFill>
                          <a:latin typeface="+mn-lt"/>
                          <a:ea typeface="+mn-ea"/>
                          <a:cs typeface="+mn-cs"/>
                        </a:rPr>
                        <a:t> personal attributes</a:t>
                      </a:r>
                      <a:endParaRPr lang="en-US" sz="1200" b="0" i="0" u="none" strike="noStrike" kern="1200" dirty="0" smtClean="0">
                        <a:solidFill>
                          <a:srgbClr val="000000"/>
                        </a:solidFill>
                        <a:latin typeface="+mn-lt"/>
                        <a:ea typeface="+mn-ea"/>
                        <a:cs typeface="+mn-cs"/>
                      </a:endParaRPr>
                    </a:p>
                  </a:txBody>
                  <a:tcPr marL="0" marR="0" marT="0" marB="0" anchor="b"/>
                </a:tc>
                <a:tc>
                  <a:txBody>
                    <a:bodyPr/>
                    <a:lstStyle/>
                    <a:p>
                      <a:pPr marL="0" algn="ctr" defTabSz="914400" rtl="0" eaLnBrk="1" fontAlgn="b" latinLnBrk="0" hangingPunct="1"/>
                      <a:r>
                        <a:rPr lang="en-US" sz="1400" b="0" i="0" u="none" strike="noStrike" kern="1200" dirty="0" smtClean="0">
                          <a:solidFill>
                            <a:srgbClr val="000000"/>
                          </a:solidFill>
                          <a:latin typeface="Calibri"/>
                          <a:ea typeface="+mn-ea"/>
                          <a:cs typeface="+mn-cs"/>
                        </a:rPr>
                        <a:t>30%</a:t>
                      </a:r>
                      <a:endParaRPr lang="el-GR" sz="1400" b="0" i="0" u="none" strike="noStrike" kern="1200" dirty="0">
                        <a:solidFill>
                          <a:srgbClr val="000000"/>
                        </a:solidFill>
                        <a:latin typeface="Calibri"/>
                        <a:ea typeface="+mn-ea"/>
                        <a:cs typeface="+mn-cs"/>
                      </a:endParaRPr>
                    </a:p>
                  </a:txBody>
                  <a:tcPr marL="0" marR="0" marT="0" marB="0" anchor="ctr"/>
                </a:tc>
              </a:tr>
              <a:tr h="238227">
                <a:tc>
                  <a:txBody>
                    <a:bodyPr/>
                    <a:lstStyle/>
                    <a:p>
                      <a:pPr marL="0" algn="l" defTabSz="914400" rtl="0" eaLnBrk="1" fontAlgn="b" latinLnBrk="0" hangingPunct="1"/>
                      <a:r>
                        <a:rPr lang="en-US" sz="1200" b="0" i="0" u="none" strike="noStrike" kern="1200" dirty="0" smtClean="0">
                          <a:solidFill>
                            <a:srgbClr val="000000"/>
                          </a:solidFill>
                          <a:latin typeface="+mn-lt"/>
                          <a:ea typeface="+mn-ea"/>
                          <a:cs typeface="+mn-cs"/>
                        </a:rPr>
                        <a:t>Work experience</a:t>
                      </a:r>
                    </a:p>
                  </a:txBody>
                  <a:tcPr marL="0" marR="0" marT="0" marB="0" anchor="b"/>
                </a:tc>
                <a:tc>
                  <a:txBody>
                    <a:bodyPr/>
                    <a:lstStyle/>
                    <a:p>
                      <a:pPr marL="0" algn="ctr" defTabSz="914400" rtl="0" eaLnBrk="1" fontAlgn="b" latinLnBrk="0" hangingPunct="1"/>
                      <a:r>
                        <a:rPr lang="en-US" sz="1400" b="0" i="0" u="none" strike="noStrike" kern="1200" dirty="0" smtClean="0">
                          <a:solidFill>
                            <a:srgbClr val="000000"/>
                          </a:solidFill>
                          <a:latin typeface="Calibri"/>
                          <a:ea typeface="+mn-ea"/>
                          <a:cs typeface="+mn-cs"/>
                        </a:rPr>
                        <a:t>30%</a:t>
                      </a:r>
                      <a:endParaRPr lang="el-GR" sz="1400" b="0" i="0" u="none" strike="noStrike" kern="1200" dirty="0">
                        <a:solidFill>
                          <a:srgbClr val="000000"/>
                        </a:solidFill>
                        <a:latin typeface="Calibri"/>
                        <a:ea typeface="+mn-ea"/>
                        <a:cs typeface="+mn-cs"/>
                      </a:endParaRPr>
                    </a:p>
                  </a:txBody>
                  <a:tcPr marL="0" marR="0" marT="0" marB="0" anchor="ctr"/>
                </a:tc>
              </a:tr>
            </a:tbl>
          </a:graphicData>
        </a:graphic>
      </p:graphicFrame>
      <p:sp>
        <p:nvSpPr>
          <p:cNvPr id="19" name="TextBox 7"/>
          <p:cNvSpPr txBox="1"/>
          <p:nvPr/>
        </p:nvSpPr>
        <p:spPr>
          <a:xfrm>
            <a:off x="6429375" y="4857750"/>
            <a:ext cx="1214438" cy="466725"/>
          </a:xfrm>
          <a:prstGeom prst="rect">
            <a:avLst/>
          </a:prstGeom>
          <a:solidFill>
            <a:schemeClr val="accent1">
              <a:lumMod val="60000"/>
              <a:lumOff val="40000"/>
            </a:schemeClr>
          </a:solidFill>
          <a:ln>
            <a:solidFill>
              <a:schemeClr val="tx2"/>
            </a:solidFill>
          </a:ln>
        </p:spPr>
        <p:txBody>
          <a:bodyPr>
            <a:spAutoFit/>
          </a:bodyPr>
          <a:lstStyle/>
          <a:p>
            <a:pPr algn="ctr">
              <a:defRPr/>
            </a:pPr>
            <a:r>
              <a:rPr lang="en-US" sz="1200" b="1" i="1"/>
              <a:t>Yes: </a:t>
            </a:r>
            <a:r>
              <a:rPr lang="en-US" sz="1200"/>
              <a:t>85%</a:t>
            </a:r>
          </a:p>
          <a:p>
            <a:pPr algn="ctr">
              <a:defRPr/>
            </a:pPr>
            <a:r>
              <a:rPr lang="en-US" sz="1200" b="1" i="1"/>
              <a:t>No: </a:t>
            </a:r>
            <a:r>
              <a:rPr lang="en-US" sz="1200"/>
              <a:t>15%</a:t>
            </a:r>
            <a:endParaRPr lang="el-GR" sz="1200"/>
          </a:p>
        </p:txBody>
      </p:sp>
      <p:cxnSp>
        <p:nvCxnSpPr>
          <p:cNvPr id="34844" name="Rechte verbindingslijn met pijl 20"/>
          <p:cNvCxnSpPr>
            <a:cxnSpLocks noChangeShapeType="1"/>
          </p:cNvCxnSpPr>
          <p:nvPr/>
        </p:nvCxnSpPr>
        <p:spPr bwMode="auto">
          <a:xfrm rot="10800000">
            <a:off x="5857875" y="4857750"/>
            <a:ext cx="785813" cy="71438"/>
          </a:xfrm>
          <a:prstGeom prst="straightConnector1">
            <a:avLst/>
          </a:prstGeom>
          <a:noFill/>
          <a:ln w="9525" algn="ctr">
            <a:solidFill>
              <a:schemeClr val="tx1"/>
            </a:solidFill>
            <a:round/>
            <a:headEnd/>
            <a:tailEnd type="arrow" w="med" len="med"/>
          </a:ln>
        </p:spPr>
      </p:cxnSp>
      <p:pic>
        <p:nvPicPr>
          <p:cNvPr id="34845" name="Picture 17"/>
          <p:cNvPicPr>
            <a:picLocks noChangeAspect="1" noChangeArrowheads="1"/>
          </p:cNvPicPr>
          <p:nvPr/>
        </p:nvPicPr>
        <p:blipFill>
          <a:blip r:embed="rId3"/>
          <a:srcRect/>
          <a:stretch>
            <a:fillRect/>
          </a:stretch>
        </p:blipFill>
        <p:spPr bwMode="auto">
          <a:xfrm>
            <a:off x="4932363" y="1916113"/>
            <a:ext cx="3927475" cy="2749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642938"/>
            <a:ext cx="8229600" cy="1143000"/>
          </a:xfrm>
        </p:spPr>
        <p:style>
          <a:lnRef idx="2">
            <a:schemeClr val="accent1"/>
          </a:lnRef>
          <a:fillRef idx="1">
            <a:schemeClr val="lt1"/>
          </a:fillRef>
          <a:effectRef idx="0">
            <a:schemeClr val="accent1"/>
          </a:effectRef>
          <a:fontRef idx="minor">
            <a:schemeClr val="dk1"/>
          </a:fontRef>
        </p:style>
        <p:txBody>
          <a:bodyPr>
            <a:normAutofit/>
          </a:bodyPr>
          <a:lstStyle/>
          <a:p>
            <a:pPr>
              <a:defRPr/>
            </a:pPr>
            <a:r>
              <a:rPr lang="en-US" sz="2000" u="sng" dirty="0" smtClean="0">
                <a:solidFill>
                  <a:schemeClr val="accent2"/>
                </a:solidFill>
              </a:rPr>
              <a:t>Question 6</a:t>
            </a:r>
            <a:r>
              <a:rPr lang="en-US" sz="3600" dirty="0" smtClean="0"/>
              <a:t/>
            </a:r>
            <a:br>
              <a:rPr lang="en-US" sz="3600" dirty="0" smtClean="0"/>
            </a:br>
            <a:r>
              <a:rPr lang="en-US" sz="2400" dirty="0" smtClean="0">
                <a:solidFill>
                  <a:srgbClr val="0070C0"/>
                </a:solidFill>
              </a:rPr>
              <a:t>Does your legislation require the formal recognition of RPOs or equivalent?</a:t>
            </a:r>
            <a:endParaRPr lang="el-GR" sz="3600" dirty="0">
              <a:solidFill>
                <a:srgbClr val="0070C0"/>
              </a:solidFill>
            </a:endParaRPr>
          </a:p>
        </p:txBody>
      </p:sp>
      <p:sp>
        <p:nvSpPr>
          <p:cNvPr id="36866" name="Rectangle 2"/>
          <p:cNvSpPr txBox="1">
            <a:spLocks noChangeArrowheads="1"/>
          </p:cNvSpPr>
          <p:nvPr/>
        </p:nvSpPr>
        <p:spPr bwMode="auto">
          <a:xfrm>
            <a:off x="428625" y="0"/>
            <a:ext cx="8229600" cy="568325"/>
          </a:xfrm>
          <a:prstGeom prst="rect">
            <a:avLst/>
          </a:prstGeom>
          <a:noFill/>
          <a:ln w="9525">
            <a:noFill/>
            <a:miter lim="800000"/>
            <a:headEnd/>
            <a:tailEnd/>
          </a:ln>
        </p:spPr>
        <p:txBody>
          <a:bodyPr anchor="ctr"/>
          <a:lstStyle/>
          <a:p>
            <a:pPr algn="ctr"/>
            <a:r>
              <a:rPr lang="en-GB" sz="3600" b="1">
                <a:solidFill>
                  <a:srgbClr val="009534"/>
                </a:solidFill>
              </a:rPr>
              <a:t>Results Questionnaire RPO (4)</a:t>
            </a:r>
          </a:p>
        </p:txBody>
      </p:sp>
      <p:pic>
        <p:nvPicPr>
          <p:cNvPr id="36867" name="Picture 20"/>
          <p:cNvPicPr>
            <a:picLocks noChangeAspect="1" noChangeArrowheads="1"/>
          </p:cNvPicPr>
          <p:nvPr/>
        </p:nvPicPr>
        <p:blipFill>
          <a:blip r:embed="rId2"/>
          <a:srcRect/>
          <a:stretch>
            <a:fillRect/>
          </a:stretch>
        </p:blipFill>
        <p:spPr bwMode="auto">
          <a:xfrm>
            <a:off x="1116013" y="1989138"/>
            <a:ext cx="6264275" cy="421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785813"/>
            <a:ext cx="8358188"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defRPr/>
            </a:pPr>
            <a:r>
              <a:rPr lang="en-US" sz="2200" u="sng" dirty="0" smtClean="0">
                <a:solidFill>
                  <a:schemeClr val="accent2"/>
                </a:solidFill>
              </a:rPr>
              <a:t>Question 7</a:t>
            </a:r>
            <a:r>
              <a:rPr lang="en-US" sz="3600" dirty="0" smtClean="0"/>
              <a:t/>
            </a:r>
            <a:br>
              <a:rPr lang="en-US" sz="3600" dirty="0" smtClean="0"/>
            </a:br>
            <a:r>
              <a:rPr lang="en-US" sz="2200" dirty="0" smtClean="0">
                <a:solidFill>
                  <a:srgbClr val="0070C0"/>
                </a:solidFill>
              </a:rPr>
              <a:t>Are there formal systems in place for the recognition of RPEs or RPOs in your country by national authorities (NA) or professional bodies (PB)?</a:t>
            </a:r>
            <a:endParaRPr lang="el-GR" sz="3600" dirty="0">
              <a:solidFill>
                <a:srgbClr val="0070C0"/>
              </a:solidFill>
            </a:endParaRPr>
          </a:p>
        </p:txBody>
      </p:sp>
      <p:sp>
        <p:nvSpPr>
          <p:cNvPr id="37890" name="Rectangle 2"/>
          <p:cNvSpPr txBox="1">
            <a:spLocks noChangeArrowheads="1"/>
          </p:cNvSpPr>
          <p:nvPr/>
        </p:nvSpPr>
        <p:spPr bwMode="auto">
          <a:xfrm>
            <a:off x="428625" y="214313"/>
            <a:ext cx="8229600" cy="568325"/>
          </a:xfrm>
          <a:prstGeom prst="rect">
            <a:avLst/>
          </a:prstGeom>
          <a:noFill/>
          <a:ln w="9525">
            <a:noFill/>
            <a:miter lim="800000"/>
            <a:headEnd/>
            <a:tailEnd/>
          </a:ln>
        </p:spPr>
        <p:txBody>
          <a:bodyPr anchor="ctr"/>
          <a:lstStyle/>
          <a:p>
            <a:pPr algn="ctr"/>
            <a:r>
              <a:rPr lang="en-GB" sz="3600" b="1">
                <a:solidFill>
                  <a:srgbClr val="009534"/>
                </a:solidFill>
              </a:rPr>
              <a:t>Results Questionnaire RPO (5)</a:t>
            </a:r>
          </a:p>
        </p:txBody>
      </p:sp>
      <p:pic>
        <p:nvPicPr>
          <p:cNvPr id="37891" name="Picture 21"/>
          <p:cNvPicPr>
            <a:picLocks noChangeAspect="1" noChangeArrowheads="1"/>
          </p:cNvPicPr>
          <p:nvPr/>
        </p:nvPicPr>
        <p:blipFill>
          <a:blip r:embed="rId2"/>
          <a:srcRect/>
          <a:stretch>
            <a:fillRect/>
          </a:stretch>
        </p:blipFill>
        <p:spPr bwMode="auto">
          <a:xfrm>
            <a:off x="395288" y="2708275"/>
            <a:ext cx="8208962" cy="3663950"/>
          </a:xfrm>
          <a:prstGeom prst="rect">
            <a:avLst/>
          </a:prstGeom>
          <a:noFill/>
          <a:ln w="9525">
            <a:noFill/>
            <a:miter lim="800000"/>
            <a:headEnd/>
            <a:tailEnd/>
          </a:ln>
        </p:spPr>
      </p:pic>
      <p:sp>
        <p:nvSpPr>
          <p:cNvPr id="37892" name="Tekstvak 5"/>
          <p:cNvSpPr txBox="1">
            <a:spLocks noChangeArrowheads="1"/>
          </p:cNvSpPr>
          <p:nvPr/>
        </p:nvSpPr>
        <p:spPr bwMode="auto">
          <a:xfrm>
            <a:off x="323850" y="1916113"/>
            <a:ext cx="8569325" cy="831850"/>
          </a:xfrm>
          <a:prstGeom prst="rect">
            <a:avLst/>
          </a:prstGeom>
          <a:noFill/>
          <a:ln w="9525">
            <a:noFill/>
            <a:miter lim="800000"/>
            <a:headEnd/>
            <a:tailEnd/>
          </a:ln>
        </p:spPr>
        <p:txBody>
          <a:bodyPr>
            <a:spAutoFit/>
          </a:bodyPr>
          <a:lstStyle/>
          <a:p>
            <a:pPr algn="ctr"/>
            <a:r>
              <a:rPr lang="en-US"/>
              <a:t>Formal recognition system in place</a:t>
            </a:r>
          </a:p>
          <a:p>
            <a:pPr algn="ctr"/>
            <a:r>
              <a:rPr lang="en-US"/>
              <a:t> </a:t>
            </a:r>
            <a:r>
              <a:rPr lang="en-US" b="1"/>
              <a:t>80 % RPE 			 45% RPO</a:t>
            </a:r>
            <a:endParaRPr lang="el-GR"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1000125"/>
            <a:ext cx="8429625" cy="1500188"/>
          </a:xfrm>
        </p:spPr>
        <p:style>
          <a:lnRef idx="2">
            <a:schemeClr val="accent1"/>
          </a:lnRef>
          <a:fillRef idx="1">
            <a:schemeClr val="lt1"/>
          </a:fillRef>
          <a:effectRef idx="0">
            <a:schemeClr val="accent1"/>
          </a:effectRef>
          <a:fontRef idx="minor">
            <a:schemeClr val="dk1"/>
          </a:fontRef>
        </p:style>
        <p:txBody>
          <a:bodyPr>
            <a:normAutofit fontScale="90000"/>
          </a:bodyPr>
          <a:lstStyle/>
          <a:p>
            <a:pPr algn="l">
              <a:defRPr/>
            </a:pPr>
            <a:r>
              <a:rPr lang="en-US" sz="2000" u="sng" smtClean="0">
                <a:solidFill>
                  <a:srgbClr val="004C93"/>
                </a:solidFill>
                <a:cs typeface="ＭＳ Ｐゴシック"/>
              </a:rPr>
              <a:t>Questions 8 and 9 (If a formal recognition system for the RPO is in place)</a:t>
            </a:r>
            <a:r>
              <a:rPr lang="en-US" sz="3600" smtClean="0">
                <a:solidFill>
                  <a:srgbClr val="000000"/>
                </a:solidFill>
                <a:cs typeface="ＭＳ Ｐゴシック"/>
              </a:rPr>
              <a:t/>
            </a:r>
            <a:br>
              <a:rPr lang="en-US" sz="3600" smtClean="0">
                <a:solidFill>
                  <a:srgbClr val="000000"/>
                </a:solidFill>
                <a:cs typeface="ＭＳ Ｐゴシック"/>
              </a:rPr>
            </a:br>
            <a:r>
              <a:rPr lang="en-US" sz="2000" smtClean="0">
                <a:solidFill>
                  <a:srgbClr val="0070C0"/>
                </a:solidFill>
                <a:cs typeface="ＭＳ Ｐゴシック"/>
              </a:rPr>
              <a:t>8. Is there a minimum level of basic education, training and experience required for the recognition of RPO?</a:t>
            </a:r>
            <a:br>
              <a:rPr lang="en-US" sz="2000" smtClean="0">
                <a:solidFill>
                  <a:srgbClr val="0070C0"/>
                </a:solidFill>
                <a:cs typeface="ＭＳ Ｐゴシック"/>
              </a:rPr>
            </a:br>
            <a:r>
              <a:rPr lang="en-US" sz="2000" smtClean="0">
                <a:solidFill>
                  <a:srgbClr val="0070C0"/>
                </a:solidFill>
                <a:cs typeface="ＭＳ Ｐゴシック"/>
              </a:rPr>
              <a:t>9. Once the prerequisites are fulfilled, is successful completion of any of the courses identified in Question 5 sufficient for recognition as RPO</a:t>
            </a:r>
            <a:r>
              <a:rPr lang="en-US" sz="1800" smtClean="0">
                <a:solidFill>
                  <a:srgbClr val="0070C0"/>
                </a:solidFill>
                <a:cs typeface="ＭＳ Ｐゴシック"/>
              </a:rPr>
              <a:t>?</a:t>
            </a:r>
            <a:endParaRPr lang="el-GR" sz="3200" smtClean="0">
              <a:solidFill>
                <a:srgbClr val="0070C0"/>
              </a:solidFill>
              <a:cs typeface="ＭＳ Ｐゴシック"/>
            </a:endParaRPr>
          </a:p>
        </p:txBody>
      </p:sp>
      <p:sp>
        <p:nvSpPr>
          <p:cNvPr id="38914" name="Rectangle 2"/>
          <p:cNvSpPr txBox="1">
            <a:spLocks noChangeArrowheads="1"/>
          </p:cNvSpPr>
          <p:nvPr/>
        </p:nvSpPr>
        <p:spPr bwMode="auto">
          <a:xfrm>
            <a:off x="428625" y="214313"/>
            <a:ext cx="8229600" cy="568325"/>
          </a:xfrm>
          <a:prstGeom prst="rect">
            <a:avLst/>
          </a:prstGeom>
          <a:noFill/>
          <a:ln w="9525">
            <a:noFill/>
            <a:miter lim="800000"/>
            <a:headEnd/>
            <a:tailEnd/>
          </a:ln>
        </p:spPr>
        <p:txBody>
          <a:bodyPr anchor="ctr"/>
          <a:lstStyle/>
          <a:p>
            <a:pPr algn="ctr"/>
            <a:r>
              <a:rPr lang="en-GB" sz="3600" b="1">
                <a:solidFill>
                  <a:srgbClr val="009534"/>
                </a:solidFill>
              </a:rPr>
              <a:t>Results Questionnaire RPO (6)</a:t>
            </a:r>
          </a:p>
        </p:txBody>
      </p:sp>
      <p:pic>
        <p:nvPicPr>
          <p:cNvPr id="38915" name="Picture 22"/>
          <p:cNvPicPr>
            <a:picLocks noChangeAspect="1" noChangeArrowheads="1"/>
          </p:cNvPicPr>
          <p:nvPr/>
        </p:nvPicPr>
        <p:blipFill>
          <a:blip r:embed="rId2"/>
          <a:srcRect/>
          <a:stretch>
            <a:fillRect/>
          </a:stretch>
        </p:blipFill>
        <p:spPr bwMode="auto">
          <a:xfrm>
            <a:off x="323850" y="2924175"/>
            <a:ext cx="4208463" cy="3313113"/>
          </a:xfrm>
          <a:prstGeom prst="rect">
            <a:avLst/>
          </a:prstGeom>
          <a:noFill/>
          <a:ln w="9525">
            <a:noFill/>
            <a:miter lim="800000"/>
            <a:headEnd/>
            <a:tailEnd/>
          </a:ln>
        </p:spPr>
      </p:pic>
      <p:pic>
        <p:nvPicPr>
          <p:cNvPr id="38916" name="Picture 23"/>
          <p:cNvPicPr>
            <a:picLocks noChangeAspect="1" noChangeArrowheads="1"/>
          </p:cNvPicPr>
          <p:nvPr/>
        </p:nvPicPr>
        <p:blipFill>
          <a:blip r:embed="rId3"/>
          <a:srcRect/>
          <a:stretch>
            <a:fillRect/>
          </a:stretch>
        </p:blipFill>
        <p:spPr bwMode="auto">
          <a:xfrm>
            <a:off x="4572000" y="2924175"/>
            <a:ext cx="4321175" cy="3313113"/>
          </a:xfrm>
          <a:prstGeom prst="rect">
            <a:avLst/>
          </a:prstGeom>
          <a:noFill/>
          <a:ln w="9525">
            <a:noFill/>
            <a:miter lim="800000"/>
            <a:headEnd/>
            <a:tailEnd/>
          </a:ln>
        </p:spPr>
      </p:pic>
      <p:sp>
        <p:nvSpPr>
          <p:cNvPr id="38917" name="Tekstvak 9"/>
          <p:cNvSpPr txBox="1">
            <a:spLocks noChangeArrowheads="1"/>
          </p:cNvSpPr>
          <p:nvPr/>
        </p:nvSpPr>
        <p:spPr bwMode="auto">
          <a:xfrm>
            <a:off x="1042988" y="2565400"/>
            <a:ext cx="7058025" cy="396875"/>
          </a:xfrm>
          <a:prstGeom prst="rect">
            <a:avLst/>
          </a:prstGeom>
          <a:noFill/>
          <a:ln w="9525">
            <a:noFill/>
            <a:miter lim="800000"/>
            <a:headEnd/>
            <a:tailEnd/>
          </a:ln>
        </p:spPr>
        <p:txBody>
          <a:bodyPr>
            <a:spAutoFit/>
          </a:bodyPr>
          <a:lstStyle/>
          <a:p>
            <a:r>
              <a:rPr lang="en-GB" sz="2000"/>
              <a:t>100% = 12 answers			100% = 10 answers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928688"/>
            <a:ext cx="8229600" cy="1143000"/>
          </a:xfrm>
        </p:spPr>
        <p:style>
          <a:lnRef idx="2">
            <a:schemeClr val="accent1"/>
          </a:lnRef>
          <a:fillRef idx="1">
            <a:schemeClr val="lt1"/>
          </a:fillRef>
          <a:effectRef idx="0">
            <a:schemeClr val="accent1"/>
          </a:effectRef>
          <a:fontRef idx="minor">
            <a:schemeClr val="dk1"/>
          </a:fontRef>
        </p:style>
        <p:txBody>
          <a:bodyPr>
            <a:normAutofit/>
          </a:bodyPr>
          <a:lstStyle/>
          <a:p>
            <a:pPr>
              <a:defRPr/>
            </a:pPr>
            <a:r>
              <a:rPr lang="en-US" sz="2000" u="sng" dirty="0" smtClean="0">
                <a:solidFill>
                  <a:srgbClr val="0070C0"/>
                </a:solidFill>
              </a:rPr>
              <a:t>Question 10</a:t>
            </a:r>
            <a:r>
              <a:rPr lang="en-US" sz="2000" dirty="0" smtClean="0">
                <a:solidFill>
                  <a:srgbClr val="0070C0"/>
                </a:solidFill>
              </a:rPr>
              <a:t/>
            </a:r>
            <a:br>
              <a:rPr lang="en-US" sz="2000" dirty="0" smtClean="0">
                <a:solidFill>
                  <a:srgbClr val="0070C0"/>
                </a:solidFill>
              </a:rPr>
            </a:br>
            <a:r>
              <a:rPr lang="en-US" sz="2000" dirty="0" smtClean="0">
                <a:solidFill>
                  <a:srgbClr val="0070C0"/>
                </a:solidFill>
              </a:rPr>
              <a:t>Are there in your country mutual accepted training courses for exposed </a:t>
            </a:r>
            <a:r>
              <a:rPr lang="en-US" sz="2000" dirty="0" smtClean="0">
                <a:solidFill>
                  <a:srgbClr val="FF0000"/>
                </a:solidFill>
              </a:rPr>
              <a:t>workers</a:t>
            </a:r>
            <a:r>
              <a:rPr lang="en-US" sz="2000" dirty="0" smtClean="0">
                <a:solidFill>
                  <a:srgbClr val="0070C0"/>
                </a:solidFill>
              </a:rPr>
              <a:t> in the field of borderless mobility between EU-member-states?</a:t>
            </a:r>
            <a:endParaRPr lang="el-GR" sz="2000" dirty="0">
              <a:solidFill>
                <a:srgbClr val="0070C0"/>
              </a:solidFill>
            </a:endParaRPr>
          </a:p>
        </p:txBody>
      </p:sp>
      <p:sp>
        <p:nvSpPr>
          <p:cNvPr id="9" name="TextBox 8"/>
          <p:cNvSpPr txBox="1"/>
          <p:nvPr/>
        </p:nvSpPr>
        <p:spPr>
          <a:xfrm>
            <a:off x="6143625" y="4000500"/>
            <a:ext cx="2160588" cy="649288"/>
          </a:xfrm>
          <a:prstGeom prst="rect">
            <a:avLst/>
          </a:prstGeom>
          <a:solidFill>
            <a:schemeClr val="accent1">
              <a:lumMod val="60000"/>
              <a:lumOff val="40000"/>
            </a:schemeClr>
          </a:solidFill>
          <a:ln>
            <a:solidFill>
              <a:schemeClr val="tx2"/>
            </a:solidFill>
          </a:ln>
        </p:spPr>
        <p:txBody>
          <a:bodyPr>
            <a:spAutoFit/>
          </a:bodyPr>
          <a:lstStyle/>
          <a:p>
            <a:pPr>
              <a:defRPr/>
            </a:pPr>
            <a:r>
              <a:rPr lang="en-US" sz="1200"/>
              <a:t>Questionnaires sent: 31</a:t>
            </a:r>
          </a:p>
          <a:p>
            <a:pPr>
              <a:defRPr/>
            </a:pPr>
            <a:r>
              <a:rPr lang="en-US" sz="1200"/>
              <a:t>Questionnaires received: 26</a:t>
            </a:r>
          </a:p>
          <a:p>
            <a:pPr>
              <a:defRPr/>
            </a:pPr>
            <a:r>
              <a:rPr lang="en-US" sz="1200"/>
              <a:t>Answers: 11</a:t>
            </a:r>
            <a:endParaRPr lang="el-GR" sz="1200"/>
          </a:p>
        </p:txBody>
      </p:sp>
      <p:sp>
        <p:nvSpPr>
          <p:cNvPr id="5" name="Oval 4"/>
          <p:cNvSpPr/>
          <p:nvPr/>
        </p:nvSpPr>
        <p:spPr>
          <a:xfrm>
            <a:off x="6000750" y="4357688"/>
            <a:ext cx="1285875" cy="357187"/>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cxnSp>
        <p:nvCxnSpPr>
          <p:cNvPr id="7" name="Straight Arrow Connector 6"/>
          <p:cNvCxnSpPr>
            <a:stCxn id="5" idx="2"/>
          </p:cNvCxnSpPr>
          <p:nvPr/>
        </p:nvCxnSpPr>
        <p:spPr>
          <a:xfrm rot="10800000" flipV="1">
            <a:off x="4000500" y="4537075"/>
            <a:ext cx="2000250" cy="146367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39941" name="TextBox 7"/>
          <p:cNvSpPr txBox="1">
            <a:spLocks noChangeArrowheads="1"/>
          </p:cNvSpPr>
          <p:nvPr/>
        </p:nvSpPr>
        <p:spPr bwMode="auto">
          <a:xfrm>
            <a:off x="5357813" y="4929188"/>
            <a:ext cx="3429000" cy="1200150"/>
          </a:xfrm>
          <a:prstGeom prst="rect">
            <a:avLst/>
          </a:prstGeom>
          <a:noFill/>
          <a:ln w="9525">
            <a:noFill/>
            <a:miter lim="800000"/>
            <a:headEnd/>
            <a:tailEnd/>
          </a:ln>
        </p:spPr>
        <p:txBody>
          <a:bodyPr>
            <a:spAutoFit/>
          </a:bodyPr>
          <a:lstStyle/>
          <a:p>
            <a:r>
              <a:rPr lang="en-US"/>
              <a:t>Data collected are not possible to lead to a conclusion</a:t>
            </a:r>
            <a:endParaRPr lang="el-GR"/>
          </a:p>
        </p:txBody>
      </p:sp>
      <p:sp>
        <p:nvSpPr>
          <p:cNvPr id="39942" name="Rectangle 2"/>
          <p:cNvSpPr txBox="1">
            <a:spLocks noChangeArrowheads="1"/>
          </p:cNvSpPr>
          <p:nvPr/>
        </p:nvSpPr>
        <p:spPr bwMode="auto">
          <a:xfrm>
            <a:off x="428625" y="214313"/>
            <a:ext cx="8229600" cy="568325"/>
          </a:xfrm>
          <a:prstGeom prst="rect">
            <a:avLst/>
          </a:prstGeom>
          <a:noFill/>
          <a:ln w="9525">
            <a:noFill/>
            <a:miter lim="800000"/>
            <a:headEnd/>
            <a:tailEnd/>
          </a:ln>
        </p:spPr>
        <p:txBody>
          <a:bodyPr anchor="ctr"/>
          <a:lstStyle/>
          <a:p>
            <a:pPr algn="ctr"/>
            <a:r>
              <a:rPr lang="en-GB" sz="3600" b="1">
                <a:solidFill>
                  <a:srgbClr val="009534"/>
                </a:solidFill>
              </a:rPr>
              <a:t>Results Questionnaire RPO (7)</a:t>
            </a:r>
          </a:p>
        </p:txBody>
      </p:sp>
      <p:pic>
        <p:nvPicPr>
          <p:cNvPr id="39943" name="Picture 3"/>
          <p:cNvPicPr>
            <a:picLocks noChangeAspect="1" noChangeArrowheads="1"/>
          </p:cNvPicPr>
          <p:nvPr/>
        </p:nvPicPr>
        <p:blipFill>
          <a:blip r:embed="rId2"/>
          <a:srcRect/>
          <a:stretch>
            <a:fillRect/>
          </a:stretch>
        </p:blipFill>
        <p:spPr bwMode="auto">
          <a:xfrm>
            <a:off x="468313" y="2708275"/>
            <a:ext cx="3760787" cy="3475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sz="half" idx="1"/>
          </p:nvPr>
        </p:nvSpPr>
        <p:spPr>
          <a:xfrm>
            <a:off x="611188" y="981075"/>
            <a:ext cx="7931150" cy="4968875"/>
          </a:xfrm>
        </p:spPr>
        <p:txBody>
          <a:bodyPr/>
          <a:lstStyle/>
          <a:p>
            <a:pPr marL="609600" indent="-609600">
              <a:lnSpc>
                <a:spcPct val="90000"/>
              </a:lnSpc>
            </a:pPr>
            <a:endParaRPr lang="en-US" sz="2400" smtClean="0"/>
          </a:p>
          <a:p>
            <a:pPr marL="609600" indent="-609600">
              <a:lnSpc>
                <a:spcPct val="90000"/>
              </a:lnSpc>
              <a:buFont typeface="Courier New" pitchFamily="49" charset="0"/>
              <a:buChar char="-"/>
            </a:pPr>
            <a:r>
              <a:rPr lang="nl-NL" sz="2400" smtClean="0">
                <a:solidFill>
                  <a:schemeClr val="accent2"/>
                </a:solidFill>
              </a:rPr>
              <a:t>Background</a:t>
            </a:r>
          </a:p>
          <a:p>
            <a:pPr marL="609600" indent="-609600">
              <a:lnSpc>
                <a:spcPct val="90000"/>
              </a:lnSpc>
              <a:buFont typeface="Courier New" pitchFamily="49" charset="0"/>
              <a:buChar char="-"/>
            </a:pPr>
            <a:r>
              <a:rPr lang="nl-NL" sz="2400" smtClean="0">
                <a:solidFill>
                  <a:schemeClr val="accent2"/>
                </a:solidFill>
              </a:rPr>
              <a:t>HERCA Overview</a:t>
            </a:r>
            <a:endParaRPr lang="en-US" sz="2400" smtClean="0">
              <a:solidFill>
                <a:schemeClr val="accent2"/>
              </a:solidFill>
            </a:endParaRPr>
          </a:p>
          <a:p>
            <a:pPr marL="609600" indent="-609600">
              <a:lnSpc>
                <a:spcPct val="90000"/>
              </a:lnSpc>
              <a:buFont typeface="Courier New" pitchFamily="49" charset="0"/>
              <a:buChar char="-"/>
            </a:pPr>
            <a:r>
              <a:rPr lang="en-US" sz="2400" smtClean="0">
                <a:solidFill>
                  <a:schemeClr val="accent2"/>
                </a:solidFill>
              </a:rPr>
              <a:t>Objectives &amp; Fields of Competence</a:t>
            </a:r>
          </a:p>
          <a:p>
            <a:pPr marL="609600" indent="-609600">
              <a:lnSpc>
                <a:spcPct val="90000"/>
              </a:lnSpc>
              <a:buFont typeface="Courier New" pitchFamily="49" charset="0"/>
              <a:buChar char="-"/>
            </a:pPr>
            <a:r>
              <a:rPr lang="en-US" sz="2400" smtClean="0">
                <a:solidFill>
                  <a:schemeClr val="accent2"/>
                </a:solidFill>
              </a:rPr>
              <a:t>E&amp;T in Radiation Protection</a:t>
            </a:r>
          </a:p>
          <a:p>
            <a:pPr marL="609600" indent="-609600">
              <a:lnSpc>
                <a:spcPct val="90000"/>
              </a:lnSpc>
              <a:buFont typeface="Courier New" pitchFamily="49" charset="0"/>
              <a:buChar char="-"/>
            </a:pPr>
            <a:r>
              <a:rPr lang="en-US" sz="2400" smtClean="0">
                <a:solidFill>
                  <a:schemeClr val="accent2"/>
                </a:solidFill>
              </a:rPr>
              <a:t>Mandate TF E&amp;T in RP</a:t>
            </a:r>
          </a:p>
          <a:p>
            <a:pPr marL="609600" indent="-609600">
              <a:lnSpc>
                <a:spcPct val="90000"/>
              </a:lnSpc>
              <a:buFont typeface="Courier New" pitchFamily="49" charset="0"/>
              <a:buChar char="-"/>
            </a:pPr>
            <a:r>
              <a:rPr lang="en-US" sz="2400" smtClean="0">
                <a:solidFill>
                  <a:schemeClr val="accent2"/>
                </a:solidFill>
              </a:rPr>
              <a:t>Conclusions first orientation</a:t>
            </a:r>
          </a:p>
          <a:p>
            <a:pPr marL="609600" indent="-609600">
              <a:lnSpc>
                <a:spcPct val="90000"/>
              </a:lnSpc>
              <a:buFont typeface="Courier New" pitchFamily="49" charset="0"/>
              <a:buChar char="-"/>
            </a:pPr>
            <a:r>
              <a:rPr lang="en-US" sz="2400" smtClean="0">
                <a:solidFill>
                  <a:schemeClr val="accent2"/>
                </a:solidFill>
              </a:rPr>
              <a:t>Results questionnaire on RPO</a:t>
            </a:r>
          </a:p>
          <a:p>
            <a:pPr marL="609600" indent="-609600">
              <a:lnSpc>
                <a:spcPct val="90000"/>
              </a:lnSpc>
              <a:buFont typeface="Courier New" pitchFamily="49" charset="0"/>
              <a:buChar char="-"/>
            </a:pPr>
            <a:r>
              <a:rPr lang="en-US" sz="2400" smtClean="0">
                <a:solidFill>
                  <a:schemeClr val="accent2"/>
                </a:solidFill>
              </a:rPr>
              <a:t>Findings and conclusions on RPE, RPO and E&amp;T of workers</a:t>
            </a:r>
          </a:p>
          <a:p>
            <a:pPr marL="609600" indent="-609600">
              <a:lnSpc>
                <a:spcPct val="90000"/>
              </a:lnSpc>
              <a:buFont typeface="Courier New" pitchFamily="49" charset="0"/>
              <a:buChar char="-"/>
            </a:pPr>
            <a:r>
              <a:rPr lang="en-GB" sz="2400" smtClean="0">
                <a:solidFill>
                  <a:schemeClr val="accent2"/>
                </a:solidFill>
              </a:rPr>
              <a:t>HERCA approach on RPE and RPO </a:t>
            </a:r>
          </a:p>
          <a:p>
            <a:pPr marL="609600" indent="-609600">
              <a:lnSpc>
                <a:spcPct val="90000"/>
              </a:lnSpc>
              <a:buFont typeface="Courier New" pitchFamily="49" charset="0"/>
              <a:buChar char="-"/>
            </a:pPr>
            <a:r>
              <a:rPr lang="en-GB" sz="2400" smtClean="0">
                <a:solidFill>
                  <a:schemeClr val="accent2"/>
                </a:solidFill>
              </a:rPr>
              <a:t>Organization work 2014</a:t>
            </a:r>
          </a:p>
        </p:txBody>
      </p:sp>
      <p:sp>
        <p:nvSpPr>
          <p:cNvPr id="18434" name="Text Box 3"/>
          <p:cNvSpPr txBox="1">
            <a:spLocks noChangeArrowheads="1"/>
          </p:cNvSpPr>
          <p:nvPr/>
        </p:nvSpPr>
        <p:spPr bwMode="auto">
          <a:xfrm>
            <a:off x="3348038" y="404813"/>
            <a:ext cx="2216150" cy="641350"/>
          </a:xfrm>
          <a:prstGeom prst="rect">
            <a:avLst/>
          </a:prstGeom>
          <a:noFill/>
          <a:ln w="9525">
            <a:noFill/>
            <a:miter lim="800000"/>
            <a:headEnd/>
            <a:tailEnd/>
          </a:ln>
        </p:spPr>
        <p:txBody>
          <a:bodyPr wrap="none">
            <a:spAutoFit/>
          </a:bodyPr>
          <a:lstStyle/>
          <a:p>
            <a:pPr eaLnBrk="0" hangingPunct="0"/>
            <a:r>
              <a:rPr lang="fr-FR" sz="3600" b="1">
                <a:solidFill>
                  <a:srgbClr val="009534"/>
                </a:solidFill>
              </a:rPr>
              <a:t>Overview</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0A61DB09-EF19-4E37-99AB-E0A00087A88C}" type="slidenum">
              <a:rPr lang="fr-FR" sz="1200">
                <a:solidFill>
                  <a:schemeClr val="tx1">
                    <a:tint val="75000"/>
                  </a:schemeClr>
                </a:solidFill>
                <a:latin typeface="+mn-lt"/>
                <a:ea typeface="+mn-ea"/>
                <a:cs typeface="+mn-cs"/>
              </a:rPr>
              <a:pPr algn="r" fontAlgn="auto">
                <a:spcBef>
                  <a:spcPts val="0"/>
                </a:spcBef>
                <a:spcAft>
                  <a:spcPts val="0"/>
                </a:spcAft>
                <a:defRPr/>
              </a:pPr>
              <a:t>20</a:t>
            </a:fld>
            <a:endParaRPr lang="fr-FR" sz="1200" dirty="0">
              <a:solidFill>
                <a:schemeClr val="tx1">
                  <a:tint val="75000"/>
                </a:schemeClr>
              </a:solidFill>
              <a:latin typeface="+mn-lt"/>
              <a:ea typeface="+mn-ea"/>
              <a:cs typeface="+mn-cs"/>
            </a:endParaRPr>
          </a:p>
        </p:txBody>
      </p:sp>
      <p:sp>
        <p:nvSpPr>
          <p:cNvPr id="40962" name="Rectangle 3"/>
          <p:cNvSpPr>
            <a:spLocks noGrp="1" noChangeArrowheads="1"/>
          </p:cNvSpPr>
          <p:nvPr>
            <p:ph idx="4294967295"/>
          </p:nvPr>
        </p:nvSpPr>
        <p:spPr>
          <a:xfrm>
            <a:off x="395288" y="1844675"/>
            <a:ext cx="8280400" cy="4087813"/>
          </a:xfrm>
        </p:spPr>
        <p:txBody>
          <a:bodyPr/>
          <a:lstStyle/>
          <a:p>
            <a:r>
              <a:rPr lang="en-GB" sz="2400" smtClean="0"/>
              <a:t>BSS describes RPE in general </a:t>
            </a:r>
            <a:r>
              <a:rPr lang="en-GB" sz="2800" smtClean="0"/>
              <a:t/>
            </a:r>
            <a:br>
              <a:rPr lang="en-GB" sz="2800" smtClean="0"/>
            </a:br>
            <a:r>
              <a:rPr lang="en-GB" sz="2000" smtClean="0"/>
              <a:t>(appropriate knowledge, training and experience in order to give advice in RP)</a:t>
            </a:r>
          </a:p>
          <a:p>
            <a:r>
              <a:rPr lang="en-GB" sz="2400" smtClean="0"/>
              <a:t>BSS describes indications (tasks) on the matters an RPE should give advice on</a:t>
            </a:r>
          </a:p>
          <a:p>
            <a:r>
              <a:rPr lang="en-GB" sz="2400" smtClean="0"/>
              <a:t>National authorities should be responsible for recognition systems for RPEs (which include assessment of training)</a:t>
            </a:r>
          </a:p>
          <a:p>
            <a:r>
              <a:rPr lang="en-GB" sz="2400" smtClean="0"/>
              <a:t>In ENETRAP WD 2.2 some guidance has been developed for mutual recognition on RPEs</a:t>
            </a:r>
            <a:endParaRPr lang="en-GB" sz="2800" smtClean="0"/>
          </a:p>
        </p:txBody>
      </p:sp>
      <p:sp>
        <p:nvSpPr>
          <p:cNvPr id="40963" name="Text Box 3"/>
          <p:cNvSpPr txBox="1">
            <a:spLocks noChangeArrowheads="1"/>
          </p:cNvSpPr>
          <p:nvPr/>
        </p:nvSpPr>
        <p:spPr bwMode="auto">
          <a:xfrm>
            <a:off x="2268538" y="620713"/>
            <a:ext cx="5327650" cy="646112"/>
          </a:xfrm>
          <a:prstGeom prst="rect">
            <a:avLst/>
          </a:prstGeom>
          <a:noFill/>
          <a:ln w="9525">
            <a:noFill/>
            <a:miter lim="800000"/>
            <a:headEnd/>
            <a:tailEnd/>
          </a:ln>
        </p:spPr>
        <p:txBody>
          <a:bodyPr>
            <a:spAutoFit/>
          </a:bodyPr>
          <a:lstStyle/>
          <a:p>
            <a:pPr algn="ctr"/>
            <a:r>
              <a:rPr lang="fr-FR" sz="3600" b="1">
                <a:solidFill>
                  <a:srgbClr val="009534"/>
                </a:solidFill>
              </a:rPr>
              <a:t>Findings on RPE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EC6EE459-9BBB-4375-8304-9A501802B023}" type="slidenum">
              <a:rPr lang="fr-FR" sz="1200">
                <a:solidFill>
                  <a:schemeClr val="tx1">
                    <a:tint val="75000"/>
                  </a:schemeClr>
                </a:solidFill>
                <a:latin typeface="+mn-lt"/>
                <a:ea typeface="+mn-ea"/>
                <a:cs typeface="+mn-cs"/>
              </a:rPr>
              <a:pPr algn="r" fontAlgn="auto">
                <a:spcBef>
                  <a:spcPts val="0"/>
                </a:spcBef>
                <a:spcAft>
                  <a:spcPts val="0"/>
                </a:spcAft>
                <a:defRPr/>
              </a:pPr>
              <a:t>21</a:t>
            </a:fld>
            <a:endParaRPr lang="fr-FR" sz="1200" dirty="0">
              <a:solidFill>
                <a:schemeClr val="tx1">
                  <a:tint val="75000"/>
                </a:schemeClr>
              </a:solidFill>
              <a:latin typeface="+mn-lt"/>
              <a:ea typeface="+mn-ea"/>
              <a:cs typeface="+mn-cs"/>
            </a:endParaRPr>
          </a:p>
        </p:txBody>
      </p:sp>
      <p:sp>
        <p:nvSpPr>
          <p:cNvPr id="43010" name="Rectangle 3"/>
          <p:cNvSpPr>
            <a:spLocks noGrp="1" noChangeArrowheads="1"/>
          </p:cNvSpPr>
          <p:nvPr>
            <p:ph idx="4294967295"/>
          </p:nvPr>
        </p:nvSpPr>
        <p:spPr>
          <a:xfrm>
            <a:off x="395288" y="1628775"/>
            <a:ext cx="8280400" cy="4303713"/>
          </a:xfrm>
        </p:spPr>
        <p:txBody>
          <a:bodyPr/>
          <a:lstStyle/>
          <a:p>
            <a:pPr marL="342900" lvl="2" indent="-342900">
              <a:tabLst>
                <a:tab pos="361950" algn="l"/>
              </a:tabLst>
            </a:pPr>
            <a:r>
              <a:rPr lang="en-GB" smtClean="0"/>
              <a:t>Most MC have partly similar positions to RPO (BSS</a:t>
            </a:r>
            <a:r>
              <a:rPr lang="nl-NL" smtClean="0"/>
              <a:t>)</a:t>
            </a:r>
            <a:endParaRPr lang="nl-NL" sz="3200" smtClean="0"/>
          </a:p>
          <a:p>
            <a:pPr marL="342900" lvl="2" indent="-342900">
              <a:tabLst>
                <a:tab pos="361950" algn="l"/>
              </a:tabLst>
            </a:pPr>
            <a:r>
              <a:rPr lang="en-GB" smtClean="0"/>
              <a:t>E&amp;T: Most MC have a training scheme for RPOs</a:t>
            </a:r>
            <a:endParaRPr lang="nl-NL" sz="3200" smtClean="0"/>
          </a:p>
          <a:p>
            <a:pPr marL="342900" lvl="2" indent="-342900">
              <a:tabLst>
                <a:tab pos="361950" algn="l"/>
              </a:tabLst>
            </a:pPr>
            <a:r>
              <a:rPr lang="en-GB" smtClean="0"/>
              <a:t>&lt; 50% of MC have system of RPO recognition</a:t>
            </a:r>
            <a:endParaRPr lang="nl-NL" smtClean="0"/>
          </a:p>
          <a:p>
            <a:pPr marL="342900" lvl="2" indent="-342900">
              <a:tabLst>
                <a:tab pos="361950" algn="l"/>
              </a:tabLst>
            </a:pPr>
            <a:r>
              <a:rPr lang="en-GB" smtClean="0"/>
              <a:t>BSS: RPO is technically competent in RP matters </a:t>
            </a:r>
            <a:br>
              <a:rPr lang="en-GB" smtClean="0"/>
            </a:br>
            <a:r>
              <a:rPr lang="en-GB" sz="2000" smtClean="0"/>
              <a:t>(for a given type of practice and to supervise implementation RP  arrangements)</a:t>
            </a:r>
            <a:endParaRPr lang="nl-NL" smtClean="0"/>
          </a:p>
          <a:p>
            <a:pPr marL="342900" lvl="2" indent="-342900">
              <a:tabLst>
                <a:tab pos="361950" algn="l"/>
              </a:tabLst>
            </a:pPr>
            <a:r>
              <a:rPr lang="en-GB" smtClean="0"/>
              <a:t>ENETRAP developed guidance on course content training schemes of RPO, but not in detail on learning outcomes</a:t>
            </a:r>
            <a:endParaRPr lang="nl-NL" smtClean="0"/>
          </a:p>
          <a:p>
            <a:pPr>
              <a:tabLst>
                <a:tab pos="361950" algn="l"/>
              </a:tabLst>
            </a:pPr>
            <a:r>
              <a:rPr lang="en-GB" sz="2400" smtClean="0"/>
              <a:t>EQF level comparable to RPO qualification is envisaged to be the level of 3 to 6 depending on the practice</a:t>
            </a:r>
            <a:endParaRPr lang="en-GB" sz="8000" smtClean="0"/>
          </a:p>
        </p:txBody>
      </p:sp>
      <p:sp>
        <p:nvSpPr>
          <p:cNvPr id="43011" name="Text Box 3"/>
          <p:cNvSpPr txBox="1">
            <a:spLocks noChangeArrowheads="1"/>
          </p:cNvSpPr>
          <p:nvPr/>
        </p:nvSpPr>
        <p:spPr bwMode="auto">
          <a:xfrm>
            <a:off x="611188" y="620713"/>
            <a:ext cx="7848600" cy="641350"/>
          </a:xfrm>
          <a:prstGeom prst="rect">
            <a:avLst/>
          </a:prstGeom>
          <a:noFill/>
          <a:ln w="9525">
            <a:noFill/>
            <a:miter lim="800000"/>
            <a:headEnd/>
            <a:tailEnd/>
          </a:ln>
        </p:spPr>
        <p:txBody>
          <a:bodyPr>
            <a:spAutoFit/>
          </a:bodyPr>
          <a:lstStyle/>
          <a:p>
            <a:pPr algn="ctr"/>
            <a:r>
              <a:rPr lang="fr-FR" sz="3600" b="1">
                <a:solidFill>
                  <a:srgbClr val="009534"/>
                </a:solidFill>
              </a:rPr>
              <a:t>Findings on questionnaire RPO (2)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74D56002-E59C-44C7-8C62-E956F11DD1F1}" type="slidenum">
              <a:rPr lang="fr-FR" sz="1200">
                <a:solidFill>
                  <a:schemeClr val="tx1">
                    <a:tint val="75000"/>
                  </a:schemeClr>
                </a:solidFill>
                <a:latin typeface="+mn-lt"/>
                <a:ea typeface="+mn-ea"/>
                <a:cs typeface="+mn-cs"/>
              </a:rPr>
              <a:pPr algn="r" fontAlgn="auto">
                <a:spcBef>
                  <a:spcPts val="0"/>
                </a:spcBef>
                <a:spcAft>
                  <a:spcPts val="0"/>
                </a:spcAft>
                <a:defRPr/>
              </a:pPr>
              <a:t>22</a:t>
            </a:fld>
            <a:endParaRPr lang="fr-FR" sz="1200" dirty="0">
              <a:solidFill>
                <a:schemeClr val="tx1">
                  <a:tint val="75000"/>
                </a:schemeClr>
              </a:solidFill>
              <a:latin typeface="+mn-lt"/>
              <a:ea typeface="+mn-ea"/>
              <a:cs typeface="+mn-cs"/>
            </a:endParaRPr>
          </a:p>
        </p:txBody>
      </p:sp>
      <p:sp>
        <p:nvSpPr>
          <p:cNvPr id="45058" name="Rectangle 3"/>
          <p:cNvSpPr>
            <a:spLocks noGrp="1" noChangeArrowheads="1"/>
          </p:cNvSpPr>
          <p:nvPr>
            <p:ph idx="4294967295"/>
          </p:nvPr>
        </p:nvSpPr>
        <p:spPr>
          <a:xfrm>
            <a:off x="395288" y="1484313"/>
            <a:ext cx="8280400" cy="4448175"/>
          </a:xfrm>
        </p:spPr>
        <p:txBody>
          <a:bodyPr/>
          <a:lstStyle/>
          <a:p>
            <a:pPr marL="228600" lvl="2"/>
            <a:r>
              <a:rPr lang="en-GB" dirty="0" smtClean="0"/>
              <a:t>Undertaking has responsibility for ensuring workers have suitable information and training</a:t>
            </a:r>
            <a:endParaRPr lang="nl-NL" dirty="0" smtClean="0"/>
          </a:p>
          <a:p>
            <a:pPr marL="228600" lvl="2"/>
            <a:r>
              <a:rPr lang="en-GB" dirty="0" smtClean="0"/>
              <a:t>Level of training is dependent on work and practice being carried out. </a:t>
            </a:r>
            <a:br>
              <a:rPr lang="en-GB" dirty="0" smtClean="0"/>
            </a:br>
            <a:r>
              <a:rPr lang="en-GB" sz="2000" dirty="0" smtClean="0"/>
              <a:t>The RPE has the duty of advising on appropriate training programs and the RPO has the task of implementing these programs</a:t>
            </a:r>
            <a:endParaRPr lang="nl-NL" dirty="0" smtClean="0"/>
          </a:p>
          <a:p>
            <a:pPr marL="228600" lvl="2"/>
            <a:r>
              <a:rPr lang="en-GB" dirty="0" smtClean="0"/>
              <a:t>RPO must ensure that the worker has sufficient and regular training and understands local rules and </a:t>
            </a:r>
            <a:r>
              <a:rPr lang="en-GB" dirty="0" smtClean="0"/>
              <a:t>requirements</a:t>
            </a:r>
            <a:endParaRPr lang="nl-NL" dirty="0" smtClean="0"/>
          </a:p>
          <a:p>
            <a:pPr marL="228600" lvl="2"/>
            <a:r>
              <a:rPr lang="en-GB" dirty="0" smtClean="0"/>
              <a:t>Some countries have only guidance others have requirements for the “appropriate” training of workers</a:t>
            </a:r>
            <a:endParaRPr lang="nl-NL" sz="2800" dirty="0" smtClean="0"/>
          </a:p>
        </p:txBody>
      </p:sp>
      <p:sp>
        <p:nvSpPr>
          <p:cNvPr id="45059" name="Text Box 3"/>
          <p:cNvSpPr txBox="1">
            <a:spLocks noChangeArrowheads="1"/>
          </p:cNvSpPr>
          <p:nvPr/>
        </p:nvSpPr>
        <p:spPr bwMode="auto">
          <a:xfrm>
            <a:off x="971550" y="620713"/>
            <a:ext cx="6769100" cy="646112"/>
          </a:xfrm>
          <a:prstGeom prst="rect">
            <a:avLst/>
          </a:prstGeom>
          <a:noFill/>
          <a:ln w="9525">
            <a:noFill/>
            <a:miter lim="800000"/>
            <a:headEnd/>
            <a:tailEnd/>
          </a:ln>
        </p:spPr>
        <p:txBody>
          <a:bodyPr>
            <a:spAutoFit/>
          </a:bodyPr>
          <a:lstStyle/>
          <a:p>
            <a:pPr algn="ctr"/>
            <a:r>
              <a:rPr lang="fr-FR" sz="3600" b="1">
                <a:solidFill>
                  <a:srgbClr val="009534"/>
                </a:solidFill>
              </a:rPr>
              <a:t>Findings on E&amp;T workers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726C885E-4E9B-4714-BEE6-2C1B52A7333A}" type="slidenum">
              <a:rPr lang="fr-FR" sz="1200">
                <a:solidFill>
                  <a:schemeClr val="tx1">
                    <a:tint val="75000"/>
                  </a:schemeClr>
                </a:solidFill>
                <a:latin typeface="+mn-lt"/>
                <a:ea typeface="+mn-ea"/>
                <a:cs typeface="+mn-cs"/>
              </a:rPr>
              <a:pPr algn="r" fontAlgn="auto">
                <a:spcBef>
                  <a:spcPts val="0"/>
                </a:spcBef>
                <a:spcAft>
                  <a:spcPts val="0"/>
                </a:spcAft>
                <a:defRPr/>
              </a:pPr>
              <a:t>23</a:t>
            </a:fld>
            <a:endParaRPr lang="fr-FR" sz="1200" dirty="0">
              <a:solidFill>
                <a:schemeClr val="tx1">
                  <a:tint val="75000"/>
                </a:schemeClr>
              </a:solidFill>
              <a:latin typeface="+mn-lt"/>
              <a:ea typeface="+mn-ea"/>
              <a:cs typeface="+mn-cs"/>
            </a:endParaRPr>
          </a:p>
        </p:txBody>
      </p:sp>
      <p:sp>
        <p:nvSpPr>
          <p:cNvPr id="47106" name="Rectangle 3"/>
          <p:cNvSpPr>
            <a:spLocks noGrp="1" noChangeArrowheads="1"/>
          </p:cNvSpPr>
          <p:nvPr>
            <p:ph idx="4294967295"/>
          </p:nvPr>
        </p:nvSpPr>
        <p:spPr>
          <a:xfrm>
            <a:off x="395288" y="1341438"/>
            <a:ext cx="8280400" cy="4951412"/>
          </a:xfrm>
        </p:spPr>
        <p:txBody>
          <a:bodyPr/>
          <a:lstStyle/>
          <a:p>
            <a:pPr marL="268288" lvl="2"/>
            <a:r>
              <a:rPr lang="en-GB" smtClean="0"/>
              <a:t>General picture (ENETRAP 2005) could be enough to comply with mandate to provide a general picture </a:t>
            </a:r>
          </a:p>
          <a:p>
            <a:pPr marL="268288" lvl="2"/>
            <a:r>
              <a:rPr lang="en-GB" smtClean="0"/>
              <a:t>BSS does not specify detailed requirements in terms of education, training and experience for the RPE </a:t>
            </a:r>
            <a:endParaRPr lang="nl-NL" smtClean="0"/>
          </a:p>
          <a:p>
            <a:pPr marL="268288" lvl="2"/>
            <a:r>
              <a:rPr lang="en-GB" smtClean="0"/>
              <a:t>ENETRAP reference training scheme provides a good model for the knowledge and theoretical competence on the EQF level 6 and 7</a:t>
            </a:r>
          </a:p>
          <a:p>
            <a:pPr marL="268288" lvl="2"/>
            <a:r>
              <a:rPr lang="en-GB" smtClean="0"/>
              <a:t>Further guidance is needed to describe the workplace competencies required to fulfil the matters given in BSS.</a:t>
            </a:r>
            <a:endParaRPr lang="nl-NL" smtClean="0"/>
          </a:p>
          <a:p>
            <a:pPr marL="268288" lvl="2"/>
            <a:r>
              <a:rPr lang="en-GB" smtClean="0"/>
              <a:t>These workplace competencies need to be mapped to the relevant knowledge and skills given in the ENETRAP training scheme </a:t>
            </a:r>
            <a:endParaRPr lang="nl-NL" smtClean="0"/>
          </a:p>
        </p:txBody>
      </p:sp>
      <p:sp>
        <p:nvSpPr>
          <p:cNvPr id="47107" name="Text Box 3"/>
          <p:cNvSpPr txBox="1">
            <a:spLocks noChangeArrowheads="1"/>
          </p:cNvSpPr>
          <p:nvPr/>
        </p:nvSpPr>
        <p:spPr bwMode="auto">
          <a:xfrm>
            <a:off x="1835150" y="549275"/>
            <a:ext cx="5327650" cy="641350"/>
          </a:xfrm>
          <a:prstGeom prst="rect">
            <a:avLst/>
          </a:prstGeom>
          <a:noFill/>
          <a:ln w="9525">
            <a:noFill/>
            <a:miter lim="800000"/>
            <a:headEnd/>
            <a:tailEnd/>
          </a:ln>
        </p:spPr>
        <p:txBody>
          <a:bodyPr>
            <a:spAutoFit/>
          </a:bodyPr>
          <a:lstStyle/>
          <a:p>
            <a:pPr algn="ctr"/>
            <a:r>
              <a:rPr lang="fr-FR" sz="3600" b="1">
                <a:solidFill>
                  <a:srgbClr val="009534"/>
                </a:solidFill>
              </a:rPr>
              <a:t>Conclusions on RPE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Grp="1" noChangeArrowheads="1"/>
          </p:cNvSpPr>
          <p:nvPr>
            <p:ph type="body" idx="1"/>
          </p:nvPr>
        </p:nvSpPr>
        <p:spPr/>
        <p:txBody>
          <a:bodyPr/>
          <a:lstStyle/>
          <a:p>
            <a:pPr>
              <a:lnSpc>
                <a:spcPct val="90000"/>
              </a:lnSpc>
            </a:pPr>
            <a:r>
              <a:rPr lang="en-US" sz="2400" dirty="0" smtClean="0"/>
              <a:t>Other training schemes and workplace job training can also achieve the required </a:t>
            </a:r>
            <a:r>
              <a:rPr lang="en-US" sz="2400" dirty="0" smtClean="0"/>
              <a:t>competencies</a:t>
            </a:r>
            <a:endParaRPr lang="en-US" sz="2400" dirty="0" smtClean="0"/>
          </a:p>
          <a:p>
            <a:pPr>
              <a:lnSpc>
                <a:spcPct val="90000"/>
              </a:lnSpc>
            </a:pPr>
            <a:r>
              <a:rPr lang="en-US" sz="2400" dirty="0" smtClean="0"/>
              <a:t>first priority has to be given on the work needed for implementation of the BSS</a:t>
            </a:r>
            <a:br>
              <a:rPr lang="en-US" sz="2400" dirty="0" smtClean="0"/>
            </a:br>
            <a:r>
              <a:rPr lang="en-US" sz="2400" dirty="0" smtClean="0"/>
              <a:t>Mutual recognition could be developed once the new guidance has been </a:t>
            </a:r>
            <a:r>
              <a:rPr lang="en-US" sz="2400" dirty="0" smtClean="0"/>
              <a:t>developed</a:t>
            </a:r>
            <a:endParaRPr lang="en-US" sz="2400" dirty="0" smtClean="0"/>
          </a:p>
          <a:p>
            <a:pPr>
              <a:lnSpc>
                <a:spcPct val="90000"/>
              </a:lnSpc>
            </a:pPr>
            <a:r>
              <a:rPr lang="en-US" sz="2400" dirty="0" smtClean="0"/>
              <a:t>Once the new BSS has been implemented and guidance developed, a new survey should be done</a:t>
            </a:r>
            <a:endParaRPr lang="nl-NL" sz="2400" dirty="0" smtClean="0"/>
          </a:p>
        </p:txBody>
      </p:sp>
      <p:sp>
        <p:nvSpPr>
          <p:cNvPr id="49154" name="Text Box 3"/>
          <p:cNvSpPr txBox="1">
            <a:spLocks noChangeArrowheads="1"/>
          </p:cNvSpPr>
          <p:nvPr/>
        </p:nvSpPr>
        <p:spPr bwMode="auto">
          <a:xfrm>
            <a:off x="1835150" y="620713"/>
            <a:ext cx="5761038" cy="646112"/>
          </a:xfrm>
          <a:prstGeom prst="rect">
            <a:avLst/>
          </a:prstGeom>
          <a:noFill/>
          <a:ln w="9525">
            <a:noFill/>
            <a:miter lim="800000"/>
            <a:headEnd/>
            <a:tailEnd/>
          </a:ln>
        </p:spPr>
        <p:txBody>
          <a:bodyPr>
            <a:spAutoFit/>
          </a:bodyPr>
          <a:lstStyle/>
          <a:p>
            <a:pPr algn="ctr"/>
            <a:r>
              <a:rPr lang="fr-FR" sz="3600" b="1">
                <a:solidFill>
                  <a:srgbClr val="009534"/>
                </a:solidFill>
              </a:rPr>
              <a:t>Conclusions on RPE (2)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0AC396D6-C774-472F-9112-0347A7F7EEC8}" type="slidenum">
              <a:rPr lang="fr-FR" sz="1200">
                <a:solidFill>
                  <a:schemeClr val="tx1">
                    <a:tint val="75000"/>
                  </a:schemeClr>
                </a:solidFill>
                <a:latin typeface="+mn-lt"/>
                <a:ea typeface="+mn-ea"/>
                <a:cs typeface="+mn-cs"/>
              </a:rPr>
              <a:pPr algn="r" fontAlgn="auto">
                <a:spcBef>
                  <a:spcPts val="0"/>
                </a:spcBef>
                <a:spcAft>
                  <a:spcPts val="0"/>
                </a:spcAft>
                <a:defRPr/>
              </a:pPr>
              <a:t>25</a:t>
            </a:fld>
            <a:endParaRPr lang="fr-FR" sz="1200" dirty="0">
              <a:solidFill>
                <a:schemeClr val="tx1">
                  <a:tint val="75000"/>
                </a:schemeClr>
              </a:solidFill>
              <a:latin typeface="+mn-lt"/>
              <a:ea typeface="+mn-ea"/>
              <a:cs typeface="+mn-cs"/>
            </a:endParaRPr>
          </a:p>
        </p:txBody>
      </p:sp>
      <p:sp>
        <p:nvSpPr>
          <p:cNvPr id="23555" name="Rectangle 3"/>
          <p:cNvSpPr>
            <a:spLocks noGrp="1" noChangeArrowheads="1"/>
          </p:cNvSpPr>
          <p:nvPr>
            <p:ph idx="4294967295"/>
          </p:nvPr>
        </p:nvSpPr>
        <p:spPr>
          <a:xfrm>
            <a:off x="395288" y="1628775"/>
            <a:ext cx="8280400" cy="4464050"/>
          </a:xfrm>
        </p:spPr>
        <p:txBody>
          <a:bodyPr/>
          <a:lstStyle/>
          <a:p>
            <a:pPr marL="268288" lvl="2">
              <a:defRPr/>
            </a:pPr>
            <a:r>
              <a:rPr lang="en-GB" dirty="0" smtClean="0"/>
              <a:t>Further guidance should be developed for RPOs including core competences and practical experience specific for different types of practices derived from BSS </a:t>
            </a:r>
            <a:br>
              <a:rPr lang="en-GB" dirty="0" smtClean="0"/>
            </a:br>
            <a:endParaRPr lang="nl-NL" sz="1100" dirty="0" smtClean="0"/>
          </a:p>
          <a:p>
            <a:pPr marL="228600" lvl="1" indent="-228600">
              <a:buFontTx/>
              <a:buNone/>
              <a:defRPr/>
            </a:pPr>
            <a:r>
              <a:rPr lang="en-GB" b="1" dirty="0" smtClean="0"/>
              <a:t>workers</a:t>
            </a:r>
            <a:endParaRPr lang="nl-NL" dirty="0" smtClean="0"/>
          </a:p>
          <a:p>
            <a:pPr marL="228600" lvl="2">
              <a:defRPr/>
            </a:pPr>
            <a:r>
              <a:rPr lang="en-GB" dirty="0" smtClean="0"/>
              <a:t>Due to low priority and lack of information the TF E&amp;T cannot give a good picture on the </a:t>
            </a:r>
            <a:r>
              <a:rPr lang="en-GB" dirty="0" smtClean="0"/>
              <a:t>situation </a:t>
            </a:r>
            <a:endParaRPr lang="nl-NL" dirty="0" smtClean="0"/>
          </a:p>
          <a:p>
            <a:pPr marL="228600" lvl="2">
              <a:defRPr/>
            </a:pPr>
            <a:r>
              <a:rPr lang="en-GB" dirty="0" smtClean="0"/>
              <a:t>E&amp;T of workers can taken on board in the development of guidance on the implementation of the </a:t>
            </a:r>
            <a:r>
              <a:rPr lang="en-GB" dirty="0" smtClean="0"/>
              <a:t>BSS </a:t>
            </a:r>
            <a:endParaRPr lang="nl-NL" dirty="0" smtClean="0"/>
          </a:p>
          <a:p>
            <a:pPr marL="228600" lvl="2">
              <a:defRPr/>
            </a:pPr>
            <a:r>
              <a:rPr lang="en-GB" dirty="0" smtClean="0"/>
              <a:t>No role for HERCA to take the harmonisation of the E &amp; T of workers as described in the </a:t>
            </a:r>
            <a:r>
              <a:rPr lang="en-GB" dirty="0" smtClean="0"/>
              <a:t>mandate</a:t>
            </a:r>
            <a:endParaRPr lang="nl-NL" dirty="0"/>
          </a:p>
        </p:txBody>
      </p:sp>
      <p:sp>
        <p:nvSpPr>
          <p:cNvPr id="50179" name="Text Box 3"/>
          <p:cNvSpPr txBox="1">
            <a:spLocks noChangeArrowheads="1"/>
          </p:cNvSpPr>
          <p:nvPr/>
        </p:nvSpPr>
        <p:spPr bwMode="auto">
          <a:xfrm>
            <a:off x="971550" y="620713"/>
            <a:ext cx="7345363" cy="646112"/>
          </a:xfrm>
          <a:prstGeom prst="rect">
            <a:avLst/>
          </a:prstGeom>
          <a:noFill/>
          <a:ln w="9525">
            <a:noFill/>
            <a:miter lim="800000"/>
            <a:headEnd/>
            <a:tailEnd/>
          </a:ln>
        </p:spPr>
        <p:txBody>
          <a:bodyPr>
            <a:spAutoFit/>
          </a:bodyPr>
          <a:lstStyle/>
          <a:p>
            <a:pPr algn="ctr"/>
            <a:r>
              <a:rPr lang="fr-FR" sz="3600" b="1">
                <a:solidFill>
                  <a:srgbClr val="009534"/>
                </a:solidFill>
              </a:rPr>
              <a:t>Conclusions on RPO &amp; workers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B4BCB85-D3FB-4A00-9E67-79DF8388A767}" type="slidenum">
              <a:rPr lang="fr-FR" sz="1200">
                <a:solidFill>
                  <a:schemeClr val="tx1">
                    <a:tint val="75000"/>
                  </a:schemeClr>
                </a:solidFill>
                <a:latin typeface="+mn-lt"/>
                <a:ea typeface="+mn-ea"/>
                <a:cs typeface="+mn-cs"/>
              </a:rPr>
              <a:pPr algn="r" fontAlgn="auto">
                <a:spcBef>
                  <a:spcPts val="0"/>
                </a:spcBef>
                <a:spcAft>
                  <a:spcPts val="0"/>
                </a:spcAft>
                <a:defRPr/>
              </a:pPr>
              <a:t>26</a:t>
            </a:fld>
            <a:endParaRPr lang="fr-FR" sz="1200" dirty="0">
              <a:solidFill>
                <a:schemeClr val="tx1">
                  <a:tint val="75000"/>
                </a:schemeClr>
              </a:solidFill>
              <a:latin typeface="+mn-lt"/>
              <a:ea typeface="+mn-ea"/>
              <a:cs typeface="+mn-cs"/>
            </a:endParaRPr>
          </a:p>
        </p:txBody>
      </p:sp>
      <p:sp>
        <p:nvSpPr>
          <p:cNvPr id="52226" name="Rectangle 3"/>
          <p:cNvSpPr>
            <a:spLocks noGrp="1" noChangeArrowheads="1"/>
          </p:cNvSpPr>
          <p:nvPr>
            <p:ph idx="4294967295"/>
          </p:nvPr>
        </p:nvSpPr>
        <p:spPr>
          <a:xfrm>
            <a:off x="395288" y="1557338"/>
            <a:ext cx="8280400" cy="4535487"/>
          </a:xfrm>
        </p:spPr>
        <p:txBody>
          <a:bodyPr/>
          <a:lstStyle/>
          <a:p>
            <a:pPr marL="803275" lvl="2" indent="-803275"/>
            <a:r>
              <a:rPr lang="en-GB" smtClean="0"/>
              <a:t>It would be helpful for EC if they develop guidance for the implementation of the BSS</a:t>
            </a:r>
          </a:p>
          <a:p>
            <a:pPr marL="803275" lvl="2" indent="-803275"/>
            <a:r>
              <a:rPr lang="en-GB" smtClean="0"/>
              <a:t>HERCA MC could be associated and have an input to the development of the guidance</a:t>
            </a:r>
          </a:p>
          <a:p>
            <a:pPr marL="803275" lvl="2" indent="-803275"/>
            <a:r>
              <a:rPr lang="en-GB" smtClean="0"/>
              <a:t>When new guidance is published, HERCA should recognise it as a reference for the HERCA MC and national authorities should follow it </a:t>
            </a:r>
          </a:p>
          <a:p>
            <a:pPr marL="803275" lvl="2" indent="-803275"/>
            <a:r>
              <a:rPr lang="en-GB" smtClean="0"/>
              <a:t>Once the new BSS has been implemented and guidance developed, a new survey should be done</a:t>
            </a:r>
          </a:p>
          <a:p>
            <a:pPr marL="803275" indent="-803275"/>
            <a:r>
              <a:rPr lang="en-GB" sz="2400" smtClean="0"/>
              <a:t>Depending on the results, HERCA could decide on developing a mutual recognition system </a:t>
            </a:r>
            <a:endParaRPr lang="en-GB" sz="6600" smtClean="0"/>
          </a:p>
        </p:txBody>
      </p:sp>
      <p:sp>
        <p:nvSpPr>
          <p:cNvPr id="52227" name="Text Box 3"/>
          <p:cNvSpPr txBox="1">
            <a:spLocks noChangeArrowheads="1"/>
          </p:cNvSpPr>
          <p:nvPr/>
        </p:nvSpPr>
        <p:spPr bwMode="auto">
          <a:xfrm>
            <a:off x="539750" y="620713"/>
            <a:ext cx="7920038" cy="641350"/>
          </a:xfrm>
          <a:prstGeom prst="rect">
            <a:avLst/>
          </a:prstGeom>
          <a:noFill/>
          <a:ln w="9525">
            <a:noFill/>
            <a:miter lim="800000"/>
            <a:headEnd/>
            <a:tailEnd/>
          </a:ln>
        </p:spPr>
        <p:txBody>
          <a:bodyPr>
            <a:spAutoFit/>
          </a:bodyPr>
          <a:lstStyle/>
          <a:p>
            <a:pPr algn="ctr"/>
            <a:r>
              <a:rPr lang="en-GB" sz="3600" b="1">
                <a:solidFill>
                  <a:srgbClr val="009534"/>
                </a:solidFill>
              </a:rPr>
              <a:t>HERCA approach</a:t>
            </a:r>
            <a:r>
              <a:rPr lang="fr-FR" sz="3600" b="1">
                <a:solidFill>
                  <a:srgbClr val="009534"/>
                </a:solidFill>
              </a:rPr>
              <a:t> on RPE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867A146-43A9-4CB4-A1D5-14841A2A328A}" type="slidenum">
              <a:rPr lang="fr-FR" sz="1200">
                <a:solidFill>
                  <a:schemeClr val="tx1">
                    <a:tint val="75000"/>
                  </a:schemeClr>
                </a:solidFill>
                <a:latin typeface="+mn-lt"/>
                <a:ea typeface="+mn-ea"/>
                <a:cs typeface="+mn-cs"/>
              </a:rPr>
              <a:pPr algn="r" fontAlgn="auto">
                <a:spcBef>
                  <a:spcPts val="0"/>
                </a:spcBef>
                <a:spcAft>
                  <a:spcPts val="0"/>
                </a:spcAft>
                <a:defRPr/>
              </a:pPr>
              <a:t>27</a:t>
            </a:fld>
            <a:endParaRPr lang="fr-FR" sz="1200">
              <a:solidFill>
                <a:schemeClr val="tx1">
                  <a:tint val="75000"/>
                </a:schemeClr>
              </a:solidFill>
              <a:latin typeface="+mn-lt"/>
              <a:ea typeface="+mn-ea"/>
              <a:cs typeface="+mn-cs"/>
            </a:endParaRPr>
          </a:p>
        </p:txBody>
      </p:sp>
      <p:sp>
        <p:nvSpPr>
          <p:cNvPr id="54274" name="Rectangle 3"/>
          <p:cNvSpPr>
            <a:spLocks noGrp="1" noChangeArrowheads="1"/>
          </p:cNvSpPr>
          <p:nvPr>
            <p:ph idx="4294967295"/>
          </p:nvPr>
        </p:nvSpPr>
        <p:spPr>
          <a:xfrm>
            <a:off x="395288" y="1773238"/>
            <a:ext cx="8280400" cy="4319587"/>
          </a:xfrm>
        </p:spPr>
        <p:txBody>
          <a:bodyPr/>
          <a:lstStyle/>
          <a:p>
            <a:pPr marL="285750" lvl="1"/>
            <a:r>
              <a:rPr lang="en-GB" sz="2400" b="1" smtClean="0"/>
              <a:t>Radiation Protection Officer</a:t>
            </a:r>
            <a:endParaRPr lang="nl-NL" sz="2400" smtClean="0"/>
          </a:p>
          <a:p>
            <a:pPr marL="1079500" lvl="2" indent="-717550">
              <a:buFontTx/>
              <a:buNone/>
            </a:pPr>
            <a:r>
              <a:rPr lang="en-GB" smtClean="0"/>
              <a:t>In the opinion of HERCA, it would be helpful for EC if they develop further guidance on the role of the RPO and the required training and competencies</a:t>
            </a:r>
          </a:p>
          <a:p>
            <a:pPr marL="1079500" lvl="2" indent="-717550">
              <a:buFontTx/>
              <a:buNone/>
            </a:pPr>
            <a:r>
              <a:rPr lang="en-GB" smtClean="0"/>
              <a:t>HERCA members could be associated and have an input to the development of the guidance</a:t>
            </a:r>
            <a:endParaRPr lang="nl-NL" smtClean="0"/>
          </a:p>
          <a:p>
            <a:pPr marL="285750" lvl="1"/>
            <a:r>
              <a:rPr lang="en-GB" sz="2400" b="1" smtClean="0"/>
              <a:t>E&amp;T of workers</a:t>
            </a:r>
            <a:endParaRPr lang="nl-NL" sz="2400" smtClean="0"/>
          </a:p>
          <a:p>
            <a:pPr marL="1079500" lvl="2" indent="-717550">
              <a:buFontTx/>
              <a:buNone/>
            </a:pPr>
            <a:r>
              <a:rPr lang="en-GB" smtClean="0"/>
              <a:t>Guidance for the RPE and RPO should include information on training assessments of new workers and identification of new training requirements</a:t>
            </a:r>
            <a:endParaRPr lang="nl-NL" sz="2800" smtClean="0"/>
          </a:p>
        </p:txBody>
      </p:sp>
      <p:sp>
        <p:nvSpPr>
          <p:cNvPr id="54275" name="Text Box 3"/>
          <p:cNvSpPr txBox="1">
            <a:spLocks noChangeArrowheads="1"/>
          </p:cNvSpPr>
          <p:nvPr/>
        </p:nvSpPr>
        <p:spPr bwMode="auto">
          <a:xfrm>
            <a:off x="468313" y="333375"/>
            <a:ext cx="7488237" cy="1190625"/>
          </a:xfrm>
          <a:prstGeom prst="rect">
            <a:avLst/>
          </a:prstGeom>
          <a:noFill/>
          <a:ln w="9525">
            <a:noFill/>
            <a:miter lim="800000"/>
            <a:headEnd/>
            <a:tailEnd/>
          </a:ln>
        </p:spPr>
        <p:txBody>
          <a:bodyPr>
            <a:spAutoFit/>
          </a:bodyPr>
          <a:lstStyle/>
          <a:p>
            <a:pPr algn="ctr"/>
            <a:r>
              <a:rPr lang="en-GB" sz="3600" b="1">
                <a:solidFill>
                  <a:srgbClr val="009534"/>
                </a:solidFill>
              </a:rPr>
              <a:t>HERCA approach on </a:t>
            </a:r>
            <a:br>
              <a:rPr lang="en-GB" sz="3600" b="1">
                <a:solidFill>
                  <a:srgbClr val="009534"/>
                </a:solidFill>
              </a:rPr>
            </a:br>
            <a:r>
              <a:rPr lang="en-GB" sz="3600" b="1">
                <a:solidFill>
                  <a:srgbClr val="009534"/>
                </a:solidFill>
              </a:rPr>
              <a:t>RPO and E&amp;T workers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a:xfrm>
            <a:off x="250825" y="765175"/>
            <a:ext cx="8169275" cy="571500"/>
          </a:xfrm>
        </p:spPr>
        <p:txBody>
          <a:bodyPr/>
          <a:lstStyle/>
          <a:p>
            <a:pPr eaLnBrk="1" hangingPunct="1"/>
            <a:r>
              <a:rPr lang="en-US" sz="4000" b="1" smtClean="0">
                <a:solidFill>
                  <a:srgbClr val="009534"/>
                </a:solidFill>
              </a:rPr>
              <a:t>Organization further work 2014</a:t>
            </a:r>
            <a:endParaRPr lang="nl-NL" sz="4000" b="1" smtClean="0">
              <a:solidFill>
                <a:srgbClr val="009534"/>
              </a:solidFill>
            </a:endParaRPr>
          </a:p>
        </p:txBody>
      </p:sp>
      <p:sp>
        <p:nvSpPr>
          <p:cNvPr id="56322" name="Rectangle 3"/>
          <p:cNvSpPr>
            <a:spLocks noGrp="1" noChangeArrowheads="1"/>
          </p:cNvSpPr>
          <p:nvPr>
            <p:ph type="body" idx="4294967295"/>
          </p:nvPr>
        </p:nvSpPr>
        <p:spPr>
          <a:xfrm>
            <a:off x="395288" y="1484313"/>
            <a:ext cx="8208962" cy="3313112"/>
          </a:xfrm>
        </p:spPr>
        <p:txBody>
          <a:bodyPr/>
          <a:lstStyle/>
          <a:p>
            <a:pPr marL="361950" indent="-361950">
              <a:lnSpc>
                <a:spcPct val="90000"/>
              </a:lnSpc>
            </a:pPr>
            <a:r>
              <a:rPr lang="en-GB" sz="2400" dirty="0" smtClean="0"/>
              <a:t>The TF will remain active for one </a:t>
            </a:r>
            <a:r>
              <a:rPr lang="en-GB" sz="2400" dirty="0" smtClean="0"/>
              <a:t>year </a:t>
            </a:r>
            <a:endParaRPr lang="en-GB" sz="2400" dirty="0" smtClean="0"/>
          </a:p>
          <a:p>
            <a:pPr marL="361950" indent="-361950">
              <a:lnSpc>
                <a:spcPct val="90000"/>
              </a:lnSpc>
            </a:pPr>
            <a:r>
              <a:rPr lang="en-GB" sz="2400" dirty="0" smtClean="0"/>
              <a:t>Work still has to be carried out in the implementation of the BSS and later possibly as regards mutual recognition of the RPE and, perhaps, a common approach for RPO</a:t>
            </a:r>
            <a:endParaRPr lang="nl-NL" sz="2400" dirty="0" smtClean="0"/>
          </a:p>
          <a:p>
            <a:pPr marL="361950" indent="-361950">
              <a:lnSpc>
                <a:spcPct val="90000"/>
              </a:lnSpc>
            </a:pPr>
            <a:r>
              <a:rPr lang="en-GB" sz="2400" dirty="0" smtClean="0"/>
              <a:t>After this period there will be decided about further continuation of the work in E&amp;T in HERCA and eventually about the way it will be </a:t>
            </a:r>
            <a:r>
              <a:rPr lang="en-GB" sz="2400" dirty="0" smtClean="0"/>
              <a:t>organized</a:t>
            </a:r>
            <a:r>
              <a:rPr lang="en-GB" sz="2000" dirty="0" smtClean="0"/>
              <a:t> </a:t>
            </a:r>
            <a:endParaRPr lang="en-GB" sz="20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5"/>
          <p:cNvSpPr txBox="1">
            <a:spLocks noChangeArrowheads="1"/>
          </p:cNvSpPr>
          <p:nvPr/>
        </p:nvSpPr>
        <p:spPr bwMode="auto">
          <a:xfrm>
            <a:off x="827088" y="2012950"/>
            <a:ext cx="7580312" cy="1077913"/>
          </a:xfrm>
          <a:prstGeom prst="rect">
            <a:avLst/>
          </a:prstGeom>
          <a:noFill/>
          <a:ln w="9525">
            <a:noFill/>
            <a:miter lim="800000"/>
            <a:headEnd/>
            <a:tailEnd/>
          </a:ln>
        </p:spPr>
        <p:txBody>
          <a:bodyPr>
            <a:spAutoFit/>
          </a:bodyPr>
          <a:lstStyle/>
          <a:p>
            <a:pPr algn="ctr" eaLnBrk="0" hangingPunct="0"/>
            <a:endParaRPr lang="fr-BE" sz="3200" b="1"/>
          </a:p>
          <a:p>
            <a:pPr algn="ctr" eaLnBrk="0" hangingPunct="0"/>
            <a:endParaRPr lang="fr-BE" sz="3200" b="1"/>
          </a:p>
        </p:txBody>
      </p:sp>
      <p:sp>
        <p:nvSpPr>
          <p:cNvPr id="58370" name="Text Box 5"/>
          <p:cNvSpPr txBox="1">
            <a:spLocks noChangeArrowheads="1"/>
          </p:cNvSpPr>
          <p:nvPr/>
        </p:nvSpPr>
        <p:spPr bwMode="auto">
          <a:xfrm>
            <a:off x="736600" y="860425"/>
            <a:ext cx="7580313" cy="1920875"/>
          </a:xfrm>
          <a:prstGeom prst="rect">
            <a:avLst/>
          </a:prstGeom>
          <a:noFill/>
          <a:ln w="9525">
            <a:noFill/>
            <a:miter lim="800000"/>
            <a:headEnd/>
            <a:tailEnd/>
          </a:ln>
        </p:spPr>
        <p:txBody>
          <a:bodyPr>
            <a:spAutoFit/>
          </a:bodyPr>
          <a:lstStyle/>
          <a:p>
            <a:pPr algn="ctr" eaLnBrk="0" hangingPunct="0"/>
            <a:r>
              <a:rPr lang="fr-BE" sz="6000" b="1">
                <a:solidFill>
                  <a:srgbClr val="339933"/>
                </a:solidFill>
              </a:rPr>
              <a:t>Thank you for </a:t>
            </a:r>
          </a:p>
          <a:p>
            <a:pPr algn="ctr" eaLnBrk="0" hangingPunct="0"/>
            <a:r>
              <a:rPr lang="fr-BE" sz="6000" b="1">
                <a:solidFill>
                  <a:srgbClr val="339933"/>
                </a:solidFill>
              </a:rPr>
              <a:t>your attention!</a:t>
            </a:r>
            <a:endParaRPr lang="fr-FR" sz="6000"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3"/>
          <p:cNvSpPr txBox="1">
            <a:spLocks noChangeArrowheads="1"/>
          </p:cNvSpPr>
          <p:nvPr/>
        </p:nvSpPr>
        <p:spPr bwMode="auto">
          <a:xfrm>
            <a:off x="971550" y="333375"/>
            <a:ext cx="7488238" cy="1006475"/>
          </a:xfrm>
          <a:prstGeom prst="rect">
            <a:avLst/>
          </a:prstGeom>
          <a:noFill/>
          <a:ln w="9525">
            <a:noFill/>
            <a:miter lim="800000"/>
            <a:headEnd/>
            <a:tailEnd/>
          </a:ln>
        </p:spPr>
        <p:txBody>
          <a:bodyPr>
            <a:spAutoFit/>
          </a:bodyPr>
          <a:lstStyle/>
          <a:p>
            <a:pPr algn="ctr" eaLnBrk="0" hangingPunct="0"/>
            <a:r>
              <a:rPr lang="fr-FR" sz="3600" b="1">
                <a:solidFill>
                  <a:srgbClr val="009534"/>
                </a:solidFill>
              </a:rPr>
              <a:t>Background</a:t>
            </a:r>
          </a:p>
          <a:p>
            <a:pPr algn="ctr" eaLnBrk="0" hangingPunct="0"/>
            <a:r>
              <a:rPr lang="es-ES_tradnl" b="1">
                <a:solidFill>
                  <a:srgbClr val="FF8200"/>
                </a:solidFill>
              </a:rPr>
              <a:t>Regulatory framework in Europe</a:t>
            </a:r>
            <a:endParaRPr lang="fr-FR" b="1">
              <a:solidFill>
                <a:srgbClr val="FF8200"/>
              </a:solidFill>
            </a:endParaRPr>
          </a:p>
        </p:txBody>
      </p:sp>
      <p:pic>
        <p:nvPicPr>
          <p:cNvPr id="60419" name="Picture 3" descr="RA2012 CHAPITRE3fig1uk"/>
          <p:cNvPicPr>
            <a:picLocks noChangeAspect="1" noChangeArrowheads="1"/>
          </p:cNvPicPr>
          <p:nvPr/>
        </p:nvPicPr>
        <p:blipFill>
          <a:blip r:embed="rId2"/>
          <a:srcRect/>
          <a:stretch>
            <a:fillRect/>
          </a:stretch>
        </p:blipFill>
        <p:spPr bwMode="auto">
          <a:xfrm>
            <a:off x="1042988" y="1484313"/>
            <a:ext cx="7200900" cy="2303462"/>
          </a:xfrm>
          <a:prstGeom prst="rect">
            <a:avLst/>
          </a:prstGeom>
          <a:noFill/>
        </p:spPr>
      </p:pic>
      <p:grpSp>
        <p:nvGrpSpPr>
          <p:cNvPr id="60420" name="Group 4"/>
          <p:cNvGrpSpPr>
            <a:grpSpLocks/>
          </p:cNvGrpSpPr>
          <p:nvPr/>
        </p:nvGrpSpPr>
        <p:grpSpPr bwMode="auto">
          <a:xfrm>
            <a:off x="900113" y="4005263"/>
            <a:ext cx="7108825" cy="2101850"/>
            <a:chOff x="712" y="892"/>
            <a:chExt cx="4423" cy="2652"/>
          </a:xfrm>
        </p:grpSpPr>
        <p:pic>
          <p:nvPicPr>
            <p:cNvPr id="60421" name="Picture 5"/>
            <p:cNvPicPr>
              <a:picLocks noChangeAspect="1" noChangeArrowheads="1"/>
            </p:cNvPicPr>
            <p:nvPr/>
          </p:nvPicPr>
          <p:blipFill>
            <a:blip r:embed="rId3"/>
            <a:srcRect/>
            <a:stretch>
              <a:fillRect/>
            </a:stretch>
          </p:blipFill>
          <p:spPr bwMode="auto">
            <a:xfrm>
              <a:off x="1604" y="1183"/>
              <a:ext cx="3244" cy="2292"/>
            </a:xfrm>
            <a:prstGeom prst="rect">
              <a:avLst/>
            </a:prstGeom>
            <a:noFill/>
          </p:spPr>
        </p:pic>
        <p:sp>
          <p:nvSpPr>
            <p:cNvPr id="60422" name="Text Box 6"/>
            <p:cNvSpPr txBox="1">
              <a:spLocks noChangeArrowheads="1"/>
            </p:cNvSpPr>
            <p:nvPr/>
          </p:nvSpPr>
          <p:spPr bwMode="auto">
            <a:xfrm>
              <a:off x="1695" y="3089"/>
              <a:ext cx="2802" cy="455"/>
            </a:xfrm>
            <a:prstGeom prst="rect">
              <a:avLst/>
            </a:prstGeom>
            <a:noFill/>
            <a:ln w="9525">
              <a:noFill/>
              <a:miter lim="800000"/>
              <a:headEnd/>
              <a:tailEnd/>
            </a:ln>
            <a:effectLst/>
          </p:spPr>
          <p:txBody>
            <a:bodyPr lIns="90000" tIns="46800" rIns="90000" bIns="46800">
              <a:spAutoFit/>
            </a:bodyPr>
            <a:lstStyle/>
            <a:p>
              <a:pPr algn="ctr" eaLnBrk="0" hangingPunct="0">
                <a:lnSpc>
                  <a:spcPct val="110000"/>
                </a:lnSpc>
              </a:pPr>
              <a:r>
                <a:rPr lang="en-US" sz="1600" b="1">
                  <a:ea typeface="ヒラギノ角ゴ Pro W3" pitchFamily="100" charset="-128"/>
                  <a:cs typeface="Arial Unicode MS" pitchFamily="34" charset="-128"/>
                </a:rPr>
                <a:t>Regulator guidelines</a:t>
              </a:r>
            </a:p>
          </p:txBody>
        </p:sp>
        <p:sp>
          <p:nvSpPr>
            <p:cNvPr id="60423" name="Text Box 7"/>
            <p:cNvSpPr txBox="1">
              <a:spLocks noChangeArrowheads="1"/>
            </p:cNvSpPr>
            <p:nvPr/>
          </p:nvSpPr>
          <p:spPr bwMode="auto">
            <a:xfrm>
              <a:off x="2069" y="2406"/>
              <a:ext cx="2132" cy="455"/>
            </a:xfrm>
            <a:prstGeom prst="rect">
              <a:avLst/>
            </a:prstGeom>
            <a:noFill/>
            <a:ln w="9525">
              <a:noFill/>
              <a:miter lim="800000"/>
              <a:headEnd/>
              <a:tailEnd/>
            </a:ln>
            <a:effectLst/>
          </p:spPr>
          <p:txBody>
            <a:bodyPr lIns="90000" tIns="46800" rIns="90000" bIns="46800">
              <a:spAutoFit/>
            </a:bodyPr>
            <a:lstStyle/>
            <a:p>
              <a:pPr algn="ctr" eaLnBrk="0" hangingPunct="0">
                <a:lnSpc>
                  <a:spcPct val="110000"/>
                </a:lnSpc>
              </a:pPr>
              <a:r>
                <a:rPr lang="en-US" sz="1600" b="1">
                  <a:ea typeface="ヒラギノ角ゴ Pro W3" pitchFamily="100" charset="-128"/>
                  <a:cs typeface="Arial Unicode MS" pitchFamily="34" charset="-128"/>
                </a:rPr>
                <a:t>Regulator decisions</a:t>
              </a:r>
            </a:p>
          </p:txBody>
        </p:sp>
        <p:sp>
          <p:nvSpPr>
            <p:cNvPr id="60424" name="Text Box 8"/>
            <p:cNvSpPr txBox="1">
              <a:spLocks noChangeArrowheads="1"/>
            </p:cNvSpPr>
            <p:nvPr/>
          </p:nvSpPr>
          <p:spPr bwMode="auto">
            <a:xfrm>
              <a:off x="2340" y="1787"/>
              <a:ext cx="1561" cy="734"/>
            </a:xfrm>
            <a:prstGeom prst="rect">
              <a:avLst/>
            </a:prstGeom>
            <a:noFill/>
            <a:ln w="9525">
              <a:noFill/>
              <a:miter lim="800000"/>
              <a:headEnd/>
              <a:tailEnd/>
            </a:ln>
            <a:effectLst/>
          </p:spPr>
          <p:txBody>
            <a:bodyPr lIns="90000" tIns="46800" rIns="90000" bIns="46800">
              <a:spAutoFit/>
            </a:bodyPr>
            <a:lstStyle/>
            <a:p>
              <a:pPr algn="ctr" eaLnBrk="0" hangingPunct="0"/>
              <a:r>
                <a:rPr lang="en-US" sz="1600" b="1">
                  <a:ea typeface="ヒラギノ角ゴ Pro W3" pitchFamily="100" charset="-128"/>
                  <a:cs typeface="Arial Unicode MS" pitchFamily="34" charset="-128"/>
                </a:rPr>
                <a:t>Decrees</a:t>
              </a:r>
            </a:p>
            <a:p>
              <a:pPr algn="ctr" eaLnBrk="0" hangingPunct="0"/>
              <a:r>
                <a:rPr lang="en-US" sz="1600" b="1">
                  <a:ea typeface="ヒラギノ角ゴ Pro W3" pitchFamily="100" charset="-128"/>
                  <a:cs typeface="Arial Unicode MS" pitchFamily="34" charset="-128"/>
                </a:rPr>
                <a:t>Orders</a:t>
              </a:r>
            </a:p>
          </p:txBody>
        </p:sp>
        <p:sp>
          <p:nvSpPr>
            <p:cNvPr id="60425" name="Text Box 9"/>
            <p:cNvSpPr txBox="1">
              <a:spLocks noChangeArrowheads="1"/>
            </p:cNvSpPr>
            <p:nvPr/>
          </p:nvSpPr>
          <p:spPr bwMode="auto">
            <a:xfrm>
              <a:off x="3809" y="1206"/>
              <a:ext cx="1326" cy="425"/>
            </a:xfrm>
            <a:prstGeom prst="rect">
              <a:avLst/>
            </a:prstGeom>
            <a:noFill/>
            <a:ln w="38100">
              <a:noFill/>
              <a:miter lim="800000"/>
              <a:headEnd/>
              <a:tailEnd/>
            </a:ln>
            <a:effectLst/>
          </p:spPr>
          <p:txBody>
            <a:bodyPr lIns="90000" tIns="46800" rIns="90000" bIns="46800" anchor="ctr">
              <a:spAutoFit/>
            </a:bodyPr>
            <a:lstStyle/>
            <a:p>
              <a:pPr algn="ctr" eaLnBrk="0" hangingPunct="0"/>
              <a:r>
                <a:rPr lang="en-US" sz="1600" b="1">
                  <a:ea typeface="ヒラギノ角ゴ Pro W3" pitchFamily="100" charset="-128"/>
                  <a:cs typeface="Arial Unicode MS" pitchFamily="34" charset="-128"/>
                </a:rPr>
                <a:t>Executive power</a:t>
              </a:r>
            </a:p>
          </p:txBody>
        </p:sp>
        <p:sp>
          <p:nvSpPr>
            <p:cNvPr id="60426" name="Text Box 10"/>
            <p:cNvSpPr txBox="1">
              <a:spLocks noChangeArrowheads="1"/>
            </p:cNvSpPr>
            <p:nvPr/>
          </p:nvSpPr>
          <p:spPr bwMode="auto">
            <a:xfrm>
              <a:off x="4402" y="1829"/>
              <a:ext cx="702" cy="425"/>
            </a:xfrm>
            <a:prstGeom prst="rect">
              <a:avLst/>
            </a:prstGeom>
            <a:noFill/>
            <a:ln w="38100">
              <a:noFill/>
              <a:miter lim="800000"/>
              <a:headEnd/>
              <a:tailEnd/>
            </a:ln>
            <a:effectLst/>
          </p:spPr>
          <p:txBody>
            <a:bodyPr wrap="none" lIns="90000" tIns="46800" rIns="90000" bIns="46800" anchor="ctr">
              <a:spAutoFit/>
            </a:bodyPr>
            <a:lstStyle/>
            <a:p>
              <a:pPr algn="ctr" eaLnBrk="0" hangingPunct="0"/>
              <a:r>
                <a:rPr lang="en-US" sz="1600" b="1">
                  <a:ea typeface="ヒラギノ角ゴ Pro W3" pitchFamily="100" charset="-128"/>
                  <a:cs typeface="Arial Unicode MS" pitchFamily="34" charset="-128"/>
                </a:rPr>
                <a:t>Regulator</a:t>
              </a:r>
            </a:p>
          </p:txBody>
        </p:sp>
        <p:sp>
          <p:nvSpPr>
            <p:cNvPr id="60427" name="Text Box 11"/>
            <p:cNvSpPr txBox="1">
              <a:spLocks noChangeArrowheads="1"/>
            </p:cNvSpPr>
            <p:nvPr/>
          </p:nvSpPr>
          <p:spPr bwMode="auto">
            <a:xfrm>
              <a:off x="3501" y="892"/>
              <a:ext cx="760" cy="425"/>
            </a:xfrm>
            <a:prstGeom prst="rect">
              <a:avLst/>
            </a:prstGeom>
            <a:noFill/>
            <a:ln w="38100">
              <a:noFill/>
              <a:miter lim="800000"/>
              <a:headEnd/>
              <a:tailEnd/>
            </a:ln>
            <a:effectLst/>
          </p:spPr>
          <p:txBody>
            <a:bodyPr wrap="none" lIns="90000" tIns="46800" rIns="90000" bIns="46800" anchor="ctr">
              <a:spAutoFit/>
            </a:bodyPr>
            <a:lstStyle/>
            <a:p>
              <a:pPr algn="ctr" eaLnBrk="0" hangingPunct="0"/>
              <a:r>
                <a:rPr lang="en-US" sz="1600" b="1">
                  <a:ea typeface="ヒラギノ角ゴ Pro W3" pitchFamily="100" charset="-128"/>
                  <a:cs typeface="Arial Unicode MS" pitchFamily="34" charset="-128"/>
                </a:rPr>
                <a:t>Parliament</a:t>
              </a:r>
            </a:p>
          </p:txBody>
        </p:sp>
        <p:sp>
          <p:nvSpPr>
            <p:cNvPr id="60428" name="Text Box 12"/>
            <p:cNvSpPr txBox="1">
              <a:spLocks noChangeArrowheads="1"/>
            </p:cNvSpPr>
            <p:nvPr/>
          </p:nvSpPr>
          <p:spPr bwMode="auto">
            <a:xfrm>
              <a:off x="2340" y="1365"/>
              <a:ext cx="1561" cy="424"/>
            </a:xfrm>
            <a:prstGeom prst="rect">
              <a:avLst/>
            </a:prstGeom>
            <a:noFill/>
            <a:ln w="9525">
              <a:noFill/>
              <a:miter lim="800000"/>
              <a:headEnd/>
              <a:tailEnd/>
            </a:ln>
            <a:effectLst/>
          </p:spPr>
          <p:txBody>
            <a:bodyPr lIns="90000" tIns="46800" rIns="90000" bIns="46800">
              <a:spAutoFit/>
            </a:bodyPr>
            <a:lstStyle/>
            <a:p>
              <a:pPr algn="ctr" eaLnBrk="0" hangingPunct="0"/>
              <a:r>
                <a:rPr lang="en-US" sz="1600" b="1">
                  <a:ea typeface="ヒラギノ角ゴ Pro W3" pitchFamily="100" charset="-128"/>
                  <a:cs typeface="Arial Unicode MS" pitchFamily="34" charset="-128"/>
                </a:rPr>
                <a:t>Law</a:t>
              </a:r>
            </a:p>
          </p:txBody>
        </p:sp>
        <p:sp>
          <p:nvSpPr>
            <p:cNvPr id="60429" name="Text Box 13"/>
            <p:cNvSpPr txBox="1">
              <a:spLocks noChangeArrowheads="1"/>
            </p:cNvSpPr>
            <p:nvPr/>
          </p:nvSpPr>
          <p:spPr bwMode="auto">
            <a:xfrm rot="-21600000">
              <a:off x="712" y="1465"/>
              <a:ext cx="1701" cy="425"/>
            </a:xfrm>
            <a:prstGeom prst="rect">
              <a:avLst/>
            </a:prstGeom>
            <a:noFill/>
            <a:ln w="9525">
              <a:noFill/>
              <a:miter lim="800000"/>
              <a:headEnd/>
              <a:tailEnd/>
            </a:ln>
            <a:effectLst/>
          </p:spPr>
          <p:txBody>
            <a:bodyPr lIns="90000" tIns="46800" rIns="90000" bIns="46800" anchor="ctr">
              <a:spAutoFit/>
            </a:bodyPr>
            <a:lstStyle/>
            <a:p>
              <a:pPr algn="ctr" eaLnBrk="0" hangingPunct="0"/>
              <a:r>
                <a:rPr lang="en-US" sz="1600" b="1">
                  <a:ea typeface="ヒラギノ角ゴ Pro W3" pitchFamily="100" charset="-128"/>
                  <a:cs typeface="Arial Unicode MS" pitchFamily="34" charset="-128"/>
                </a:rPr>
                <a:t>Legally binding</a:t>
              </a:r>
            </a:p>
          </p:txBody>
        </p:sp>
        <p:sp>
          <p:nvSpPr>
            <p:cNvPr id="60430" name="Line 14"/>
            <p:cNvSpPr>
              <a:spLocks noChangeShapeType="1"/>
            </p:cNvSpPr>
            <p:nvPr/>
          </p:nvSpPr>
          <p:spPr bwMode="auto">
            <a:xfrm flipH="1">
              <a:off x="1252" y="2840"/>
              <a:ext cx="443" cy="635"/>
            </a:xfrm>
            <a:prstGeom prst="line">
              <a:avLst/>
            </a:prstGeom>
            <a:noFill/>
            <a:ln w="38100">
              <a:solidFill>
                <a:schemeClr val="tx1"/>
              </a:solidFill>
              <a:round/>
              <a:headEnd/>
              <a:tailEnd/>
            </a:ln>
            <a:effectLst/>
          </p:spPr>
          <p:txBody>
            <a:bodyPr/>
            <a:lstStyle/>
            <a:p>
              <a:endParaRPr lang="nl-NL"/>
            </a:p>
          </p:txBody>
        </p:sp>
        <p:sp>
          <p:nvSpPr>
            <p:cNvPr id="60431" name="Line 15"/>
            <p:cNvSpPr>
              <a:spLocks noChangeShapeType="1"/>
            </p:cNvSpPr>
            <p:nvPr/>
          </p:nvSpPr>
          <p:spPr bwMode="auto">
            <a:xfrm>
              <a:off x="1695" y="2840"/>
              <a:ext cx="295" cy="0"/>
            </a:xfrm>
            <a:prstGeom prst="line">
              <a:avLst/>
            </a:prstGeom>
            <a:noFill/>
            <a:ln w="38100">
              <a:solidFill>
                <a:schemeClr val="tx1"/>
              </a:solidFill>
              <a:round/>
              <a:headEnd/>
              <a:tailEnd/>
            </a:ln>
            <a:effectLst/>
          </p:spPr>
          <p:txBody>
            <a:bodyPr/>
            <a:lstStyle/>
            <a:p>
              <a:endParaRPr lang="nl-NL"/>
            </a:p>
          </p:txBody>
        </p:sp>
        <p:sp>
          <p:nvSpPr>
            <p:cNvPr id="60432" name="Line 16"/>
            <p:cNvSpPr>
              <a:spLocks noChangeShapeType="1"/>
            </p:cNvSpPr>
            <p:nvPr/>
          </p:nvSpPr>
          <p:spPr bwMode="auto">
            <a:xfrm>
              <a:off x="1252" y="3475"/>
              <a:ext cx="295" cy="0"/>
            </a:xfrm>
            <a:prstGeom prst="line">
              <a:avLst/>
            </a:prstGeom>
            <a:noFill/>
            <a:ln w="38100">
              <a:solidFill>
                <a:schemeClr val="tx1"/>
              </a:solidFill>
              <a:round/>
              <a:headEnd/>
              <a:tailEnd/>
            </a:ln>
            <a:effectLst/>
          </p:spPr>
          <p:txBody>
            <a:bodyPr/>
            <a:lstStyle/>
            <a:p>
              <a:endParaRPr lang="nl-NL"/>
            </a:p>
          </p:txBody>
        </p:sp>
        <p:sp>
          <p:nvSpPr>
            <p:cNvPr id="60433" name="Line 17"/>
            <p:cNvSpPr>
              <a:spLocks noChangeShapeType="1"/>
            </p:cNvSpPr>
            <p:nvPr/>
          </p:nvSpPr>
          <p:spPr bwMode="auto">
            <a:xfrm flipH="1">
              <a:off x="1744" y="1207"/>
              <a:ext cx="983" cy="1497"/>
            </a:xfrm>
            <a:prstGeom prst="line">
              <a:avLst/>
            </a:prstGeom>
            <a:noFill/>
            <a:ln w="38100">
              <a:solidFill>
                <a:schemeClr val="tx1"/>
              </a:solidFill>
              <a:round/>
              <a:headEnd/>
              <a:tailEnd/>
            </a:ln>
            <a:effectLst/>
          </p:spPr>
          <p:txBody>
            <a:bodyPr/>
            <a:lstStyle/>
            <a:p>
              <a:endParaRPr lang="nl-NL"/>
            </a:p>
          </p:txBody>
        </p:sp>
        <p:sp>
          <p:nvSpPr>
            <p:cNvPr id="60434" name="Line 18"/>
            <p:cNvSpPr>
              <a:spLocks noChangeShapeType="1"/>
            </p:cNvSpPr>
            <p:nvPr/>
          </p:nvSpPr>
          <p:spPr bwMode="auto">
            <a:xfrm>
              <a:off x="2727" y="1207"/>
              <a:ext cx="294" cy="0"/>
            </a:xfrm>
            <a:prstGeom prst="line">
              <a:avLst/>
            </a:prstGeom>
            <a:noFill/>
            <a:ln w="38100">
              <a:solidFill>
                <a:schemeClr val="tx1"/>
              </a:solidFill>
              <a:round/>
              <a:headEnd/>
              <a:tailEnd/>
            </a:ln>
            <a:effectLst/>
          </p:spPr>
          <p:txBody>
            <a:bodyPr/>
            <a:lstStyle/>
            <a:p>
              <a:endParaRPr lang="nl-NL"/>
            </a:p>
          </p:txBody>
        </p:sp>
        <p:sp>
          <p:nvSpPr>
            <p:cNvPr id="60435" name="Line 19"/>
            <p:cNvSpPr>
              <a:spLocks noChangeShapeType="1"/>
            </p:cNvSpPr>
            <p:nvPr/>
          </p:nvSpPr>
          <p:spPr bwMode="auto">
            <a:xfrm>
              <a:off x="1744" y="2704"/>
              <a:ext cx="295" cy="0"/>
            </a:xfrm>
            <a:prstGeom prst="line">
              <a:avLst/>
            </a:prstGeom>
            <a:noFill/>
            <a:ln w="38100">
              <a:solidFill>
                <a:schemeClr val="tx1"/>
              </a:solidFill>
              <a:round/>
              <a:headEnd/>
              <a:tailEnd/>
            </a:ln>
            <a:effectLst/>
          </p:spPr>
          <p:txBody>
            <a:bodyPr/>
            <a:lstStyle/>
            <a:p>
              <a:endParaRPr lang="nl-NL"/>
            </a:p>
          </p:txBody>
        </p:sp>
        <p:sp>
          <p:nvSpPr>
            <p:cNvPr id="60436" name="Line 20"/>
            <p:cNvSpPr>
              <a:spLocks noChangeShapeType="1"/>
            </p:cNvSpPr>
            <p:nvPr/>
          </p:nvSpPr>
          <p:spPr bwMode="auto">
            <a:xfrm>
              <a:off x="3317" y="1026"/>
              <a:ext cx="295" cy="272"/>
            </a:xfrm>
            <a:prstGeom prst="line">
              <a:avLst/>
            </a:prstGeom>
            <a:noFill/>
            <a:ln w="38100">
              <a:solidFill>
                <a:schemeClr val="tx1"/>
              </a:solidFill>
              <a:round/>
              <a:headEnd/>
              <a:tailEnd/>
            </a:ln>
            <a:effectLst/>
          </p:spPr>
          <p:txBody>
            <a:bodyPr/>
            <a:lstStyle/>
            <a:p>
              <a:endParaRPr lang="nl-NL"/>
            </a:p>
          </p:txBody>
        </p:sp>
        <p:sp>
          <p:nvSpPr>
            <p:cNvPr id="60437" name="Line 21"/>
            <p:cNvSpPr>
              <a:spLocks noChangeShapeType="1"/>
            </p:cNvSpPr>
            <p:nvPr/>
          </p:nvSpPr>
          <p:spPr bwMode="auto">
            <a:xfrm flipV="1">
              <a:off x="3169" y="1026"/>
              <a:ext cx="147" cy="136"/>
            </a:xfrm>
            <a:prstGeom prst="line">
              <a:avLst/>
            </a:prstGeom>
            <a:noFill/>
            <a:ln w="38100">
              <a:solidFill>
                <a:schemeClr val="tx1"/>
              </a:solidFill>
              <a:round/>
              <a:headEnd/>
              <a:tailEnd/>
            </a:ln>
            <a:effectLst/>
          </p:spPr>
          <p:txBody>
            <a:bodyPr/>
            <a:lstStyle/>
            <a:p>
              <a:endParaRPr lang="nl-NL"/>
            </a:p>
          </p:txBody>
        </p:sp>
        <p:sp>
          <p:nvSpPr>
            <p:cNvPr id="60438" name="Line 22"/>
            <p:cNvSpPr>
              <a:spLocks noChangeShapeType="1"/>
            </p:cNvSpPr>
            <p:nvPr/>
          </p:nvSpPr>
          <p:spPr bwMode="auto">
            <a:xfrm flipV="1">
              <a:off x="3465" y="1298"/>
              <a:ext cx="147" cy="136"/>
            </a:xfrm>
            <a:prstGeom prst="line">
              <a:avLst/>
            </a:prstGeom>
            <a:noFill/>
            <a:ln w="38100">
              <a:solidFill>
                <a:schemeClr val="tx1"/>
              </a:solidFill>
              <a:round/>
              <a:headEnd/>
              <a:tailEnd/>
            </a:ln>
            <a:effectLst/>
          </p:spPr>
          <p:txBody>
            <a:bodyPr/>
            <a:lstStyle/>
            <a:p>
              <a:endParaRPr lang="nl-NL"/>
            </a:p>
          </p:txBody>
        </p:sp>
        <p:sp>
          <p:nvSpPr>
            <p:cNvPr id="60439" name="Line 23"/>
            <p:cNvSpPr>
              <a:spLocks noChangeShapeType="1"/>
            </p:cNvSpPr>
            <p:nvPr/>
          </p:nvSpPr>
          <p:spPr bwMode="auto">
            <a:xfrm>
              <a:off x="3710" y="1389"/>
              <a:ext cx="344" cy="317"/>
            </a:xfrm>
            <a:prstGeom prst="line">
              <a:avLst/>
            </a:prstGeom>
            <a:noFill/>
            <a:ln w="38100">
              <a:solidFill>
                <a:schemeClr val="tx1"/>
              </a:solidFill>
              <a:round/>
              <a:headEnd/>
              <a:tailEnd/>
            </a:ln>
            <a:effectLst/>
          </p:spPr>
          <p:txBody>
            <a:bodyPr/>
            <a:lstStyle/>
            <a:p>
              <a:endParaRPr lang="nl-NL"/>
            </a:p>
          </p:txBody>
        </p:sp>
        <p:sp>
          <p:nvSpPr>
            <p:cNvPr id="60440" name="Line 24"/>
            <p:cNvSpPr>
              <a:spLocks noChangeShapeType="1"/>
            </p:cNvSpPr>
            <p:nvPr/>
          </p:nvSpPr>
          <p:spPr bwMode="auto">
            <a:xfrm flipV="1">
              <a:off x="3562" y="1389"/>
              <a:ext cx="147" cy="136"/>
            </a:xfrm>
            <a:prstGeom prst="line">
              <a:avLst/>
            </a:prstGeom>
            <a:noFill/>
            <a:ln w="38100">
              <a:solidFill>
                <a:schemeClr val="tx1"/>
              </a:solidFill>
              <a:round/>
              <a:headEnd/>
              <a:tailEnd/>
            </a:ln>
            <a:effectLst/>
          </p:spPr>
          <p:txBody>
            <a:bodyPr/>
            <a:lstStyle/>
            <a:p>
              <a:endParaRPr lang="nl-NL"/>
            </a:p>
          </p:txBody>
        </p:sp>
        <p:sp>
          <p:nvSpPr>
            <p:cNvPr id="60441" name="Line 25"/>
            <p:cNvSpPr>
              <a:spLocks noChangeShapeType="1"/>
            </p:cNvSpPr>
            <p:nvPr/>
          </p:nvSpPr>
          <p:spPr bwMode="auto">
            <a:xfrm flipV="1">
              <a:off x="3907" y="1706"/>
              <a:ext cx="147" cy="136"/>
            </a:xfrm>
            <a:prstGeom prst="line">
              <a:avLst/>
            </a:prstGeom>
            <a:noFill/>
            <a:ln w="38100">
              <a:solidFill>
                <a:schemeClr val="tx1"/>
              </a:solidFill>
              <a:round/>
              <a:headEnd/>
              <a:tailEnd/>
            </a:ln>
            <a:effectLst/>
          </p:spPr>
          <p:txBody>
            <a:bodyPr/>
            <a:lstStyle/>
            <a:p>
              <a:endParaRPr lang="nl-NL"/>
            </a:p>
          </p:txBody>
        </p:sp>
        <p:sp>
          <p:nvSpPr>
            <p:cNvPr id="60442" name="Line 26"/>
            <p:cNvSpPr>
              <a:spLocks noChangeShapeType="1"/>
            </p:cNvSpPr>
            <p:nvPr/>
          </p:nvSpPr>
          <p:spPr bwMode="auto">
            <a:xfrm>
              <a:off x="4152" y="1797"/>
              <a:ext cx="836" cy="771"/>
            </a:xfrm>
            <a:prstGeom prst="line">
              <a:avLst/>
            </a:prstGeom>
            <a:noFill/>
            <a:ln w="38100">
              <a:solidFill>
                <a:schemeClr val="tx1"/>
              </a:solidFill>
              <a:round/>
              <a:headEnd/>
              <a:tailEnd/>
            </a:ln>
            <a:effectLst/>
          </p:spPr>
          <p:txBody>
            <a:bodyPr/>
            <a:lstStyle/>
            <a:p>
              <a:endParaRPr lang="nl-NL"/>
            </a:p>
          </p:txBody>
        </p:sp>
        <p:sp>
          <p:nvSpPr>
            <p:cNvPr id="60443" name="Line 27"/>
            <p:cNvSpPr>
              <a:spLocks noChangeShapeType="1"/>
            </p:cNvSpPr>
            <p:nvPr/>
          </p:nvSpPr>
          <p:spPr bwMode="auto">
            <a:xfrm flipV="1">
              <a:off x="4004" y="1797"/>
              <a:ext cx="147" cy="136"/>
            </a:xfrm>
            <a:prstGeom prst="line">
              <a:avLst/>
            </a:prstGeom>
            <a:noFill/>
            <a:ln w="38100">
              <a:solidFill>
                <a:schemeClr val="tx1"/>
              </a:solidFill>
              <a:round/>
              <a:headEnd/>
              <a:tailEnd/>
            </a:ln>
            <a:effectLst/>
          </p:spPr>
          <p:txBody>
            <a:bodyPr/>
            <a:lstStyle/>
            <a:p>
              <a:endParaRPr lang="nl-NL"/>
            </a:p>
          </p:txBody>
        </p:sp>
        <p:sp>
          <p:nvSpPr>
            <p:cNvPr id="60444" name="Line 28"/>
            <p:cNvSpPr>
              <a:spLocks noChangeShapeType="1"/>
            </p:cNvSpPr>
            <p:nvPr/>
          </p:nvSpPr>
          <p:spPr bwMode="auto">
            <a:xfrm flipV="1">
              <a:off x="4840" y="2568"/>
              <a:ext cx="148" cy="136"/>
            </a:xfrm>
            <a:prstGeom prst="line">
              <a:avLst/>
            </a:prstGeom>
            <a:noFill/>
            <a:ln w="38100">
              <a:solidFill>
                <a:schemeClr val="tx1"/>
              </a:solidFill>
              <a:round/>
              <a:headEnd/>
              <a:tailEnd/>
            </a:ln>
            <a:effectLst/>
          </p:spPr>
          <p:txBody>
            <a:bodyPr/>
            <a:lstStyle/>
            <a:p>
              <a:endParaRPr lang="nl-NL"/>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sz="half" idx="1"/>
          </p:nvPr>
        </p:nvSpPr>
        <p:spPr>
          <a:xfrm>
            <a:off x="395288" y="1196975"/>
            <a:ext cx="8137525" cy="3384550"/>
          </a:xfrm>
        </p:spPr>
        <p:txBody>
          <a:bodyPr/>
          <a:lstStyle/>
          <a:p>
            <a:pPr marL="609600" indent="-609600" algn="ctr">
              <a:lnSpc>
                <a:spcPct val="80000"/>
              </a:lnSpc>
              <a:buFontTx/>
              <a:buNone/>
            </a:pPr>
            <a:r>
              <a:rPr lang="en-GB" sz="2000" smtClean="0">
                <a:solidFill>
                  <a:srgbClr val="009B03"/>
                </a:solidFill>
              </a:rPr>
              <a:t>	</a:t>
            </a:r>
            <a:r>
              <a:rPr lang="en-GB" sz="2000" smtClean="0">
                <a:solidFill>
                  <a:srgbClr val="007603"/>
                </a:solidFill>
              </a:rPr>
              <a:t>Despite </a:t>
            </a:r>
            <a:r>
              <a:rPr lang="en-GB" sz="2000" b="1" u="sng" smtClean="0">
                <a:solidFill>
                  <a:srgbClr val="007603"/>
                </a:solidFill>
              </a:rPr>
              <a:t>common European Standards/ Directives</a:t>
            </a:r>
            <a:r>
              <a:rPr lang="en-GB" sz="2000" b="1" smtClean="0">
                <a:solidFill>
                  <a:srgbClr val="007603"/>
                </a:solidFill>
              </a:rPr>
              <a:t>/</a:t>
            </a:r>
            <a:r>
              <a:rPr lang="en-GB" sz="2000" smtClean="0">
                <a:solidFill>
                  <a:srgbClr val="007603"/>
                </a:solidFill>
              </a:rPr>
              <a:t> Recommendations and/or Guidance, the </a:t>
            </a:r>
            <a:r>
              <a:rPr lang="en-GB" sz="2000" b="1" u="sng" smtClean="0">
                <a:solidFill>
                  <a:srgbClr val="007603"/>
                </a:solidFill>
              </a:rPr>
              <a:t>flexibility in transposing</a:t>
            </a:r>
            <a:r>
              <a:rPr lang="en-GB" sz="2000" smtClean="0">
                <a:solidFill>
                  <a:srgbClr val="007603"/>
                </a:solidFill>
              </a:rPr>
              <a:t> into national regulations has led to existing </a:t>
            </a:r>
            <a:r>
              <a:rPr lang="en-GB" sz="2000" b="1" u="sng" smtClean="0">
                <a:solidFill>
                  <a:srgbClr val="007603"/>
                </a:solidFill>
              </a:rPr>
              <a:t>differences in the practical transposition</a:t>
            </a:r>
            <a:r>
              <a:rPr lang="en-GB" sz="2000" smtClean="0">
                <a:solidFill>
                  <a:srgbClr val="007603"/>
                </a:solidFill>
              </a:rPr>
              <a:t> of both International and European Standards resulting in </a:t>
            </a:r>
            <a:r>
              <a:rPr lang="en-GB" sz="2000" b="1" u="sng" smtClean="0">
                <a:solidFill>
                  <a:srgbClr val="FF8200"/>
                </a:solidFill>
              </a:rPr>
              <a:t>differences in radiation protection practices throughout Europe</a:t>
            </a:r>
            <a:r>
              <a:rPr lang="en-GB" sz="2000" smtClean="0">
                <a:solidFill>
                  <a:srgbClr val="007603"/>
                </a:solidFill>
              </a:rPr>
              <a:t>  </a:t>
            </a:r>
            <a:r>
              <a:rPr lang="en-GB" sz="2000" smtClean="0">
                <a:solidFill>
                  <a:srgbClr val="007603"/>
                </a:solidFill>
                <a:sym typeface="Wingdings" pitchFamily="2" charset="2"/>
              </a:rPr>
              <a:t> </a:t>
            </a:r>
            <a:r>
              <a:rPr lang="en-GB" sz="2000" smtClean="0">
                <a:solidFill>
                  <a:srgbClr val="007603"/>
                </a:solidFill>
              </a:rPr>
              <a:t>need for a network/association to exchange on regulatory radiation protection issues</a:t>
            </a:r>
          </a:p>
          <a:p>
            <a:pPr marL="609600" indent="-609600" algn="ctr">
              <a:lnSpc>
                <a:spcPct val="80000"/>
              </a:lnSpc>
              <a:buFontTx/>
              <a:buNone/>
            </a:pPr>
            <a:endParaRPr lang="en-US" sz="2000" smtClean="0">
              <a:solidFill>
                <a:srgbClr val="007603"/>
              </a:solidFill>
            </a:endParaRPr>
          </a:p>
          <a:p>
            <a:pPr marL="990600" lvl="1" indent="-533400">
              <a:lnSpc>
                <a:spcPct val="80000"/>
              </a:lnSpc>
            </a:pPr>
            <a:r>
              <a:rPr lang="en-US" sz="2000" smtClean="0">
                <a:solidFill>
                  <a:srgbClr val="000066"/>
                </a:solidFill>
              </a:rPr>
              <a:t>Recognition of the </a:t>
            </a:r>
            <a:r>
              <a:rPr lang="en-US" sz="2000" b="1" smtClean="0">
                <a:solidFill>
                  <a:srgbClr val="009534"/>
                </a:solidFill>
              </a:rPr>
              <a:t>need for increased co-operation</a:t>
            </a:r>
            <a:r>
              <a:rPr lang="en-US" sz="2000" smtClean="0">
                <a:solidFill>
                  <a:srgbClr val="000066"/>
                </a:solidFill>
              </a:rPr>
              <a:t> between Radiation Protection Authorities within Europe.</a:t>
            </a:r>
          </a:p>
          <a:p>
            <a:pPr marL="990600" lvl="1" indent="-533400">
              <a:lnSpc>
                <a:spcPct val="80000"/>
              </a:lnSpc>
            </a:pPr>
            <a:r>
              <a:rPr lang="en-US" sz="2000" smtClean="0">
                <a:solidFill>
                  <a:srgbClr val="000066"/>
                </a:solidFill>
              </a:rPr>
              <a:t>Need for a </a:t>
            </a:r>
            <a:r>
              <a:rPr lang="en-US" sz="2000" b="1" smtClean="0">
                <a:solidFill>
                  <a:srgbClr val="009534"/>
                </a:solidFill>
              </a:rPr>
              <a:t>common understanding</a:t>
            </a:r>
            <a:r>
              <a:rPr lang="en-US" sz="2000" smtClean="0">
                <a:solidFill>
                  <a:srgbClr val="000066"/>
                </a:solidFill>
              </a:rPr>
              <a:t>, </a:t>
            </a:r>
            <a:r>
              <a:rPr lang="en-US" sz="2000" b="1" smtClean="0">
                <a:solidFill>
                  <a:srgbClr val="009534"/>
                </a:solidFill>
              </a:rPr>
              <a:t>mutual approach and harmonization whenever possible.</a:t>
            </a:r>
            <a:endParaRPr lang="en-US" sz="2000" smtClean="0">
              <a:solidFill>
                <a:srgbClr val="000066"/>
              </a:solidFill>
            </a:endParaRPr>
          </a:p>
          <a:p>
            <a:pPr marL="990600" lvl="1" indent="-533400">
              <a:lnSpc>
                <a:spcPct val="80000"/>
              </a:lnSpc>
              <a:buFontTx/>
              <a:buNone/>
            </a:pPr>
            <a:endParaRPr lang="fr-FR" sz="1800" b="1" u="sng" smtClean="0"/>
          </a:p>
          <a:p>
            <a:pPr marL="609600" indent="-609600" algn="ctr">
              <a:lnSpc>
                <a:spcPct val="80000"/>
              </a:lnSpc>
              <a:buFontTx/>
              <a:buNone/>
            </a:pPr>
            <a:r>
              <a:rPr lang="en-GB" sz="1800" smtClean="0">
                <a:solidFill>
                  <a:srgbClr val="FF8200"/>
                </a:solidFill>
              </a:rPr>
              <a:t>Set up of HERCA : 2007 – Preliminary works in 2006 (ASN questionnaire to RP European authorities identifying priority topics for harmonisation )</a:t>
            </a:r>
          </a:p>
          <a:p>
            <a:pPr marL="609600" indent="-609600" algn="ctr">
              <a:lnSpc>
                <a:spcPct val="80000"/>
              </a:lnSpc>
              <a:buFontTx/>
              <a:buNone/>
            </a:pPr>
            <a:r>
              <a:rPr lang="nb-NO" sz="1600" smtClean="0">
                <a:solidFill>
                  <a:srgbClr val="009B03"/>
                </a:solidFill>
              </a:rPr>
              <a:t>Since then, 12 plenary meetings (last one in Berlin, Germany, Nov 2013)</a:t>
            </a:r>
          </a:p>
          <a:p>
            <a:pPr marL="609600" indent="-609600">
              <a:lnSpc>
                <a:spcPct val="80000"/>
              </a:lnSpc>
            </a:pPr>
            <a:endParaRPr lang="nb-NO" sz="1600" i="1" smtClean="0">
              <a:solidFill>
                <a:srgbClr val="009B03"/>
              </a:solidFill>
            </a:endParaRPr>
          </a:p>
        </p:txBody>
      </p:sp>
      <p:sp>
        <p:nvSpPr>
          <p:cNvPr id="61443" name="Text Box 3"/>
          <p:cNvSpPr txBox="1">
            <a:spLocks noChangeArrowheads="1"/>
          </p:cNvSpPr>
          <p:nvPr/>
        </p:nvSpPr>
        <p:spPr bwMode="auto">
          <a:xfrm>
            <a:off x="3348038" y="404813"/>
            <a:ext cx="2851150" cy="641350"/>
          </a:xfrm>
          <a:prstGeom prst="rect">
            <a:avLst/>
          </a:prstGeom>
          <a:noFill/>
          <a:ln w="9525">
            <a:noFill/>
            <a:miter lim="800000"/>
            <a:headEnd/>
            <a:tailEnd/>
          </a:ln>
        </p:spPr>
        <p:txBody>
          <a:bodyPr wrap="none">
            <a:spAutoFit/>
          </a:bodyPr>
          <a:lstStyle/>
          <a:p>
            <a:pPr eaLnBrk="0" hangingPunct="0"/>
            <a:r>
              <a:rPr lang="fr-FR" sz="3600" b="1">
                <a:solidFill>
                  <a:srgbClr val="009534"/>
                </a:solidFill>
              </a:rPr>
              <a:t>Background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2484438" y="260350"/>
            <a:ext cx="3968750" cy="641350"/>
          </a:xfrm>
          <a:prstGeom prst="rect">
            <a:avLst/>
          </a:prstGeom>
          <a:noFill/>
          <a:ln w="9525">
            <a:noFill/>
            <a:miter lim="800000"/>
            <a:headEnd/>
            <a:tailEnd/>
          </a:ln>
        </p:spPr>
        <p:txBody>
          <a:bodyPr wrap="none">
            <a:spAutoFit/>
          </a:bodyPr>
          <a:lstStyle/>
          <a:p>
            <a:pPr eaLnBrk="0" hangingPunct="0"/>
            <a:r>
              <a:rPr lang="en-GB" sz="3600" b="1">
                <a:solidFill>
                  <a:srgbClr val="009534"/>
                </a:solidFill>
              </a:rPr>
              <a:t>HERCA Overview</a:t>
            </a:r>
          </a:p>
        </p:txBody>
      </p:sp>
      <p:sp>
        <p:nvSpPr>
          <p:cNvPr id="62467" name="Text Box 5"/>
          <p:cNvSpPr txBox="1">
            <a:spLocks noChangeArrowheads="1"/>
          </p:cNvSpPr>
          <p:nvPr/>
        </p:nvSpPr>
        <p:spPr bwMode="auto">
          <a:xfrm>
            <a:off x="2555875" y="908050"/>
            <a:ext cx="6408738" cy="1036638"/>
          </a:xfrm>
          <a:prstGeom prst="rect">
            <a:avLst/>
          </a:prstGeom>
          <a:noFill/>
          <a:ln w="9525">
            <a:noFill/>
            <a:miter lim="800000"/>
            <a:headEnd/>
            <a:tailEnd/>
          </a:ln>
        </p:spPr>
        <p:txBody>
          <a:bodyPr>
            <a:spAutoFit/>
          </a:bodyPr>
          <a:lstStyle/>
          <a:p>
            <a:pPr marL="193675" indent="-193675" eaLnBrk="0" hangingPunct="0"/>
            <a:r>
              <a:rPr lang="fr-FR">
                <a:solidFill>
                  <a:srgbClr val="FF8200"/>
                </a:solidFill>
              </a:rPr>
              <a:t>Participation: official nomination by RPAs </a:t>
            </a:r>
          </a:p>
          <a:p>
            <a:pPr marL="193675" indent="-193675" eaLnBrk="0" hangingPunct="0"/>
            <a:r>
              <a:rPr lang="en-US" sz="1800">
                <a:solidFill>
                  <a:srgbClr val="000066"/>
                </a:solidFill>
              </a:rPr>
              <a:t>51 RPA from </a:t>
            </a:r>
            <a:r>
              <a:rPr lang="en-US" sz="1800">
                <a:solidFill>
                  <a:srgbClr val="007603"/>
                </a:solidFill>
              </a:rPr>
              <a:t>31 European countries</a:t>
            </a:r>
            <a:r>
              <a:rPr lang="en-US" sz="1800">
                <a:solidFill>
                  <a:srgbClr val="000066"/>
                </a:solidFill>
              </a:rPr>
              <a:t> (including the 28 EU States). </a:t>
            </a:r>
            <a:r>
              <a:rPr lang="en-US" sz="1800">
                <a:solidFill>
                  <a:srgbClr val="000066"/>
                </a:solidFill>
                <a:cs typeface="Arial" charset="0"/>
              </a:rPr>
              <a:t>(~ 200 representatives)</a:t>
            </a:r>
            <a:r>
              <a:rPr lang="en-US" sz="2000">
                <a:solidFill>
                  <a:srgbClr val="000066"/>
                </a:solidFill>
                <a:cs typeface="Arial" charset="0"/>
              </a:rPr>
              <a:t> </a:t>
            </a:r>
            <a:endParaRPr lang="en-US"/>
          </a:p>
        </p:txBody>
      </p:sp>
      <p:grpSp>
        <p:nvGrpSpPr>
          <p:cNvPr id="62468" name="Group 4"/>
          <p:cNvGrpSpPr>
            <a:grpSpLocks/>
          </p:cNvGrpSpPr>
          <p:nvPr/>
        </p:nvGrpSpPr>
        <p:grpSpPr bwMode="auto">
          <a:xfrm>
            <a:off x="3563938" y="1700213"/>
            <a:ext cx="4229100" cy="4519612"/>
            <a:chOff x="1565" y="136"/>
            <a:chExt cx="4070" cy="4144"/>
          </a:xfrm>
        </p:grpSpPr>
        <p:sp>
          <p:nvSpPr>
            <p:cNvPr id="62469" name="Freeform 5"/>
            <p:cNvSpPr>
              <a:spLocks/>
            </p:cNvSpPr>
            <p:nvPr/>
          </p:nvSpPr>
          <p:spPr bwMode="auto">
            <a:xfrm>
              <a:off x="1725" y="3240"/>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1019 w 1205"/>
                <a:gd name="T109" fmla="*/ 440 h 952"/>
                <a:gd name="T110" fmla="*/ 1196 w 1205"/>
                <a:gd name="T111" fmla="*/ 376 h 952"/>
                <a:gd name="T112" fmla="*/ 1205 w 1205"/>
                <a:gd name="T113" fmla="*/ 368 h 952"/>
                <a:gd name="T114" fmla="*/ 1180 w 1205"/>
                <a:gd name="T115" fmla="*/ 352 h 9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solidFill>
              <a:srgbClr val="008000"/>
            </a:solidFill>
            <a:ln w="9525">
              <a:noFill/>
              <a:round/>
              <a:headEnd/>
              <a:tailEnd/>
            </a:ln>
          </p:spPr>
          <p:txBody>
            <a:bodyPr/>
            <a:lstStyle/>
            <a:p>
              <a:endParaRPr lang="nl-NL"/>
            </a:p>
          </p:txBody>
        </p:sp>
        <p:sp>
          <p:nvSpPr>
            <p:cNvPr id="62470" name="Freeform 6"/>
            <p:cNvSpPr>
              <a:spLocks/>
            </p:cNvSpPr>
            <p:nvPr/>
          </p:nvSpPr>
          <p:spPr bwMode="auto">
            <a:xfrm>
              <a:off x="1565" y="3416"/>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77 w 421"/>
                <a:gd name="T39" fmla="*/ 544 h 616"/>
                <a:gd name="T40" fmla="*/ 244 w 421"/>
                <a:gd name="T41" fmla="*/ 496 h 616"/>
                <a:gd name="T42" fmla="*/ 227 w 421"/>
                <a:gd name="T43" fmla="*/ 480 h 616"/>
                <a:gd name="T44" fmla="*/ 227 w 421"/>
                <a:gd name="T45" fmla="*/ 432 h 616"/>
                <a:gd name="T46" fmla="*/ 261 w 421"/>
                <a:gd name="T47" fmla="*/ 408 h 616"/>
                <a:gd name="T48" fmla="*/ 269 w 421"/>
                <a:gd name="T49" fmla="*/ 392 h 616"/>
                <a:gd name="T50" fmla="*/ 236 w 421"/>
                <a:gd name="T51" fmla="*/ 312 h 616"/>
                <a:gd name="T52" fmla="*/ 286 w 421"/>
                <a:gd name="T53" fmla="*/ 304 h 616"/>
                <a:gd name="T54" fmla="*/ 303 w 421"/>
                <a:gd name="T55" fmla="*/ 256 h 616"/>
                <a:gd name="T56" fmla="*/ 320 w 421"/>
                <a:gd name="T57" fmla="*/ 248 h 616"/>
                <a:gd name="T58" fmla="*/ 337 w 421"/>
                <a:gd name="T59" fmla="*/ 192 h 616"/>
                <a:gd name="T60" fmla="*/ 362 w 421"/>
                <a:gd name="T61" fmla="*/ 152 h 616"/>
                <a:gd name="T62" fmla="*/ 421 w 421"/>
                <a:gd name="T63" fmla="*/ 120 h 616"/>
                <a:gd name="T64" fmla="*/ 413 w 421"/>
                <a:gd name="T65" fmla="*/ 96 h 6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solidFill>
              <a:srgbClr val="008000"/>
            </a:solidFill>
            <a:ln w="9525">
              <a:noFill/>
              <a:round/>
              <a:headEnd/>
              <a:tailEnd/>
            </a:ln>
          </p:spPr>
          <p:txBody>
            <a:bodyPr/>
            <a:lstStyle/>
            <a:p>
              <a:endParaRPr lang="nl-NL"/>
            </a:p>
          </p:txBody>
        </p:sp>
        <p:sp>
          <p:nvSpPr>
            <p:cNvPr id="62471" name="Freeform 7"/>
            <p:cNvSpPr>
              <a:spLocks/>
            </p:cNvSpPr>
            <p:nvPr/>
          </p:nvSpPr>
          <p:spPr bwMode="auto">
            <a:xfrm>
              <a:off x="1725" y="3240"/>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944 w 1205"/>
                <a:gd name="T109" fmla="*/ 472 h 952"/>
                <a:gd name="T110" fmla="*/ 1019 w 1205"/>
                <a:gd name="T111" fmla="*/ 440 h 952"/>
                <a:gd name="T112" fmla="*/ 1196 w 1205"/>
                <a:gd name="T113" fmla="*/ 376 h 952"/>
                <a:gd name="T114" fmla="*/ 1205 w 1205"/>
                <a:gd name="T115" fmla="*/ 368 h 952"/>
                <a:gd name="T116" fmla="*/ 1205 w 1205"/>
                <a:gd name="T117" fmla="*/ 344 h 9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solidFill>
              <a:srgbClr val="008000"/>
            </a:solidFill>
            <a:ln w="12700" cmpd="sng">
              <a:solidFill>
                <a:srgbClr val="000000"/>
              </a:solidFill>
              <a:prstDash val="solid"/>
              <a:round/>
              <a:headEnd/>
              <a:tailEnd/>
            </a:ln>
          </p:spPr>
          <p:txBody>
            <a:bodyPr/>
            <a:lstStyle/>
            <a:p>
              <a:endParaRPr lang="nl-NL"/>
            </a:p>
          </p:txBody>
        </p:sp>
        <p:sp>
          <p:nvSpPr>
            <p:cNvPr id="62472" name="Freeform 8"/>
            <p:cNvSpPr>
              <a:spLocks/>
            </p:cNvSpPr>
            <p:nvPr/>
          </p:nvSpPr>
          <p:spPr bwMode="auto">
            <a:xfrm>
              <a:off x="1565" y="3416"/>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68 w 421"/>
                <a:gd name="T39" fmla="*/ 576 h 616"/>
                <a:gd name="T40" fmla="*/ 219 w 421"/>
                <a:gd name="T41" fmla="*/ 520 h 616"/>
                <a:gd name="T42" fmla="*/ 236 w 421"/>
                <a:gd name="T43" fmla="*/ 496 h 616"/>
                <a:gd name="T44" fmla="*/ 219 w 421"/>
                <a:gd name="T45" fmla="*/ 456 h 616"/>
                <a:gd name="T46" fmla="*/ 236 w 421"/>
                <a:gd name="T47" fmla="*/ 416 h 616"/>
                <a:gd name="T48" fmla="*/ 269 w 421"/>
                <a:gd name="T49" fmla="*/ 400 h 616"/>
                <a:gd name="T50" fmla="*/ 253 w 421"/>
                <a:gd name="T51" fmla="*/ 376 h 616"/>
                <a:gd name="T52" fmla="*/ 261 w 421"/>
                <a:gd name="T53" fmla="*/ 312 h 616"/>
                <a:gd name="T54" fmla="*/ 303 w 421"/>
                <a:gd name="T55" fmla="*/ 288 h 616"/>
                <a:gd name="T56" fmla="*/ 312 w 421"/>
                <a:gd name="T57" fmla="*/ 256 h 616"/>
                <a:gd name="T58" fmla="*/ 320 w 421"/>
                <a:gd name="T59" fmla="*/ 224 h 616"/>
                <a:gd name="T60" fmla="*/ 328 w 421"/>
                <a:gd name="T61" fmla="*/ 168 h 616"/>
                <a:gd name="T62" fmla="*/ 387 w 421"/>
                <a:gd name="T63" fmla="*/ 136 h 616"/>
                <a:gd name="T64" fmla="*/ 421 w 421"/>
                <a:gd name="T65" fmla="*/ 112 h 616"/>
                <a:gd name="T66" fmla="*/ 413 w 421"/>
                <a:gd name="T67" fmla="*/ 9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noFill/>
            <a:ln w="12700">
              <a:solidFill>
                <a:srgbClr val="000000"/>
              </a:solidFill>
              <a:prstDash val="solid"/>
              <a:round/>
              <a:headEnd/>
              <a:tailEnd/>
            </a:ln>
          </p:spPr>
          <p:txBody>
            <a:bodyPr/>
            <a:lstStyle/>
            <a:p>
              <a:endParaRPr lang="nl-NL"/>
            </a:p>
          </p:txBody>
        </p:sp>
        <p:sp>
          <p:nvSpPr>
            <p:cNvPr id="62473" name="Freeform 9"/>
            <p:cNvSpPr>
              <a:spLocks/>
            </p:cNvSpPr>
            <p:nvPr/>
          </p:nvSpPr>
          <p:spPr bwMode="auto">
            <a:xfrm>
              <a:off x="1952" y="1896"/>
              <a:ext cx="396" cy="408"/>
            </a:xfrm>
            <a:custGeom>
              <a:avLst/>
              <a:gdLst>
                <a:gd name="T0" fmla="*/ 363 w 396"/>
                <a:gd name="T1" fmla="*/ 160 h 408"/>
                <a:gd name="T2" fmla="*/ 354 w 396"/>
                <a:gd name="T3" fmla="*/ 136 h 408"/>
                <a:gd name="T4" fmla="*/ 329 w 396"/>
                <a:gd name="T5" fmla="*/ 120 h 408"/>
                <a:gd name="T6" fmla="*/ 295 w 396"/>
                <a:gd name="T7" fmla="*/ 144 h 408"/>
                <a:gd name="T8" fmla="*/ 262 w 396"/>
                <a:gd name="T9" fmla="*/ 96 h 408"/>
                <a:gd name="T10" fmla="*/ 278 w 396"/>
                <a:gd name="T11" fmla="*/ 80 h 408"/>
                <a:gd name="T12" fmla="*/ 278 w 396"/>
                <a:gd name="T13" fmla="*/ 64 h 408"/>
                <a:gd name="T14" fmla="*/ 312 w 396"/>
                <a:gd name="T15" fmla="*/ 64 h 408"/>
                <a:gd name="T16" fmla="*/ 321 w 396"/>
                <a:gd name="T17" fmla="*/ 48 h 408"/>
                <a:gd name="T18" fmla="*/ 329 w 396"/>
                <a:gd name="T19" fmla="*/ 32 h 408"/>
                <a:gd name="T20" fmla="*/ 346 w 396"/>
                <a:gd name="T21" fmla="*/ 24 h 408"/>
                <a:gd name="T22" fmla="*/ 354 w 396"/>
                <a:gd name="T23" fmla="*/ 0 h 408"/>
                <a:gd name="T24" fmla="*/ 329 w 396"/>
                <a:gd name="T25" fmla="*/ 0 h 408"/>
                <a:gd name="T26" fmla="*/ 304 w 396"/>
                <a:gd name="T27" fmla="*/ 8 h 408"/>
                <a:gd name="T28" fmla="*/ 262 w 396"/>
                <a:gd name="T29" fmla="*/ 8 h 408"/>
                <a:gd name="T30" fmla="*/ 253 w 396"/>
                <a:gd name="T31" fmla="*/ 32 h 408"/>
                <a:gd name="T32" fmla="*/ 219 w 396"/>
                <a:gd name="T33" fmla="*/ 56 h 408"/>
                <a:gd name="T34" fmla="*/ 219 w 396"/>
                <a:gd name="T35" fmla="*/ 80 h 408"/>
                <a:gd name="T36" fmla="*/ 186 w 396"/>
                <a:gd name="T37" fmla="*/ 96 h 408"/>
                <a:gd name="T38" fmla="*/ 127 w 396"/>
                <a:gd name="T39" fmla="*/ 72 h 408"/>
                <a:gd name="T40" fmla="*/ 93 w 396"/>
                <a:gd name="T41" fmla="*/ 104 h 408"/>
                <a:gd name="T42" fmla="*/ 110 w 396"/>
                <a:gd name="T43" fmla="*/ 136 h 408"/>
                <a:gd name="T44" fmla="*/ 76 w 396"/>
                <a:gd name="T45" fmla="*/ 160 h 408"/>
                <a:gd name="T46" fmla="*/ 110 w 396"/>
                <a:gd name="T47" fmla="*/ 192 h 408"/>
                <a:gd name="T48" fmla="*/ 152 w 396"/>
                <a:gd name="T49" fmla="*/ 208 h 408"/>
                <a:gd name="T50" fmla="*/ 144 w 396"/>
                <a:gd name="T51" fmla="*/ 224 h 408"/>
                <a:gd name="T52" fmla="*/ 118 w 396"/>
                <a:gd name="T53" fmla="*/ 224 h 408"/>
                <a:gd name="T54" fmla="*/ 102 w 396"/>
                <a:gd name="T55" fmla="*/ 256 h 408"/>
                <a:gd name="T56" fmla="*/ 51 w 396"/>
                <a:gd name="T57" fmla="*/ 272 h 408"/>
                <a:gd name="T58" fmla="*/ 51 w 396"/>
                <a:gd name="T59" fmla="*/ 304 h 408"/>
                <a:gd name="T60" fmla="*/ 9 w 396"/>
                <a:gd name="T61" fmla="*/ 312 h 408"/>
                <a:gd name="T62" fmla="*/ 26 w 396"/>
                <a:gd name="T63" fmla="*/ 328 h 408"/>
                <a:gd name="T64" fmla="*/ 0 w 396"/>
                <a:gd name="T65" fmla="*/ 368 h 408"/>
                <a:gd name="T66" fmla="*/ 26 w 396"/>
                <a:gd name="T67" fmla="*/ 376 h 408"/>
                <a:gd name="T68" fmla="*/ 26 w 396"/>
                <a:gd name="T69" fmla="*/ 400 h 408"/>
                <a:gd name="T70" fmla="*/ 59 w 396"/>
                <a:gd name="T71" fmla="*/ 408 h 408"/>
                <a:gd name="T72" fmla="*/ 160 w 396"/>
                <a:gd name="T73" fmla="*/ 408 h 408"/>
                <a:gd name="T74" fmla="*/ 228 w 396"/>
                <a:gd name="T75" fmla="*/ 376 h 408"/>
                <a:gd name="T76" fmla="*/ 287 w 396"/>
                <a:gd name="T77" fmla="*/ 376 h 408"/>
                <a:gd name="T78" fmla="*/ 329 w 396"/>
                <a:gd name="T79" fmla="*/ 392 h 408"/>
                <a:gd name="T80" fmla="*/ 329 w 396"/>
                <a:gd name="T81" fmla="*/ 360 h 408"/>
                <a:gd name="T82" fmla="*/ 354 w 396"/>
                <a:gd name="T83" fmla="*/ 328 h 408"/>
                <a:gd name="T84" fmla="*/ 371 w 396"/>
                <a:gd name="T85" fmla="*/ 304 h 408"/>
                <a:gd name="T86" fmla="*/ 388 w 396"/>
                <a:gd name="T87" fmla="*/ 232 h 408"/>
                <a:gd name="T88" fmla="*/ 380 w 396"/>
                <a:gd name="T89" fmla="*/ 208 h 408"/>
                <a:gd name="T90" fmla="*/ 371 w 396"/>
                <a:gd name="T91" fmla="*/ 176 h 408"/>
                <a:gd name="T92" fmla="*/ 396 w 396"/>
                <a:gd name="T93" fmla="*/ 168 h 408"/>
                <a:gd name="T94" fmla="*/ 380 w 396"/>
                <a:gd name="T95" fmla="*/ 160 h 408"/>
                <a:gd name="T96" fmla="*/ 363 w 396"/>
                <a:gd name="T97" fmla="*/ 160 h 40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96" h="408">
                  <a:moveTo>
                    <a:pt x="363" y="160"/>
                  </a:moveTo>
                  <a:lnTo>
                    <a:pt x="354" y="136"/>
                  </a:lnTo>
                  <a:lnTo>
                    <a:pt x="329" y="120"/>
                  </a:lnTo>
                  <a:lnTo>
                    <a:pt x="295" y="144"/>
                  </a:lnTo>
                  <a:lnTo>
                    <a:pt x="262" y="96"/>
                  </a:lnTo>
                  <a:lnTo>
                    <a:pt x="278" y="80"/>
                  </a:lnTo>
                  <a:lnTo>
                    <a:pt x="278" y="64"/>
                  </a:lnTo>
                  <a:lnTo>
                    <a:pt x="312" y="64"/>
                  </a:lnTo>
                  <a:lnTo>
                    <a:pt x="321" y="48"/>
                  </a:lnTo>
                  <a:lnTo>
                    <a:pt x="329" y="32"/>
                  </a:lnTo>
                  <a:lnTo>
                    <a:pt x="346" y="24"/>
                  </a:lnTo>
                  <a:lnTo>
                    <a:pt x="354" y="0"/>
                  </a:lnTo>
                  <a:lnTo>
                    <a:pt x="329" y="0"/>
                  </a:lnTo>
                  <a:lnTo>
                    <a:pt x="304" y="8"/>
                  </a:lnTo>
                  <a:lnTo>
                    <a:pt x="262" y="8"/>
                  </a:lnTo>
                  <a:lnTo>
                    <a:pt x="253" y="32"/>
                  </a:lnTo>
                  <a:lnTo>
                    <a:pt x="219" y="56"/>
                  </a:lnTo>
                  <a:lnTo>
                    <a:pt x="219" y="80"/>
                  </a:lnTo>
                  <a:lnTo>
                    <a:pt x="186" y="96"/>
                  </a:lnTo>
                  <a:lnTo>
                    <a:pt x="127" y="72"/>
                  </a:lnTo>
                  <a:lnTo>
                    <a:pt x="93" y="104"/>
                  </a:lnTo>
                  <a:lnTo>
                    <a:pt x="110" y="136"/>
                  </a:lnTo>
                  <a:lnTo>
                    <a:pt x="76" y="160"/>
                  </a:lnTo>
                  <a:lnTo>
                    <a:pt x="110" y="192"/>
                  </a:lnTo>
                  <a:lnTo>
                    <a:pt x="152" y="208"/>
                  </a:lnTo>
                  <a:lnTo>
                    <a:pt x="144" y="224"/>
                  </a:lnTo>
                  <a:lnTo>
                    <a:pt x="118" y="224"/>
                  </a:lnTo>
                  <a:lnTo>
                    <a:pt x="102" y="256"/>
                  </a:lnTo>
                  <a:lnTo>
                    <a:pt x="51" y="272"/>
                  </a:lnTo>
                  <a:lnTo>
                    <a:pt x="51" y="304"/>
                  </a:lnTo>
                  <a:lnTo>
                    <a:pt x="9" y="312"/>
                  </a:lnTo>
                  <a:lnTo>
                    <a:pt x="26" y="328"/>
                  </a:lnTo>
                  <a:lnTo>
                    <a:pt x="0" y="368"/>
                  </a:lnTo>
                  <a:lnTo>
                    <a:pt x="26" y="376"/>
                  </a:lnTo>
                  <a:lnTo>
                    <a:pt x="26" y="400"/>
                  </a:lnTo>
                  <a:lnTo>
                    <a:pt x="59" y="408"/>
                  </a:lnTo>
                  <a:lnTo>
                    <a:pt x="160" y="408"/>
                  </a:lnTo>
                  <a:lnTo>
                    <a:pt x="228" y="376"/>
                  </a:lnTo>
                  <a:lnTo>
                    <a:pt x="287" y="376"/>
                  </a:lnTo>
                  <a:lnTo>
                    <a:pt x="329" y="392"/>
                  </a:lnTo>
                  <a:lnTo>
                    <a:pt x="329" y="360"/>
                  </a:lnTo>
                  <a:lnTo>
                    <a:pt x="354" y="328"/>
                  </a:lnTo>
                  <a:lnTo>
                    <a:pt x="371" y="304"/>
                  </a:lnTo>
                  <a:lnTo>
                    <a:pt x="388" y="232"/>
                  </a:lnTo>
                  <a:lnTo>
                    <a:pt x="380" y="208"/>
                  </a:lnTo>
                  <a:lnTo>
                    <a:pt x="371" y="176"/>
                  </a:lnTo>
                  <a:lnTo>
                    <a:pt x="396" y="168"/>
                  </a:lnTo>
                  <a:lnTo>
                    <a:pt x="380" y="160"/>
                  </a:lnTo>
                  <a:lnTo>
                    <a:pt x="363" y="160"/>
                  </a:lnTo>
                  <a:close/>
                </a:path>
              </a:pathLst>
            </a:custGeom>
            <a:solidFill>
              <a:srgbClr val="008000"/>
            </a:solidFill>
            <a:ln w="12700">
              <a:solidFill>
                <a:srgbClr val="000000"/>
              </a:solidFill>
              <a:prstDash val="solid"/>
              <a:round/>
              <a:headEnd/>
              <a:tailEnd/>
            </a:ln>
          </p:spPr>
          <p:txBody>
            <a:bodyPr/>
            <a:lstStyle/>
            <a:p>
              <a:endParaRPr lang="nl-NL"/>
            </a:p>
          </p:txBody>
        </p:sp>
        <p:sp>
          <p:nvSpPr>
            <p:cNvPr id="62474" name="Freeform 10"/>
            <p:cNvSpPr>
              <a:spLocks/>
            </p:cNvSpPr>
            <p:nvPr/>
          </p:nvSpPr>
          <p:spPr bwMode="auto">
            <a:xfrm>
              <a:off x="2214" y="1920"/>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68 w 202"/>
                <a:gd name="T45" fmla="*/ 128 h 144"/>
                <a:gd name="T46" fmla="*/ 193 w 202"/>
                <a:gd name="T47" fmla="*/ 120 h 144"/>
                <a:gd name="T48" fmla="*/ 202 w 202"/>
                <a:gd name="T49" fmla="*/ 88 h 144"/>
                <a:gd name="T50" fmla="*/ 185 w 202"/>
                <a:gd name="T51" fmla="*/ 72 h 1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solidFill>
              <a:srgbClr val="008000"/>
            </a:solidFill>
            <a:ln w="9525">
              <a:noFill/>
              <a:round/>
              <a:headEnd/>
              <a:tailEnd/>
            </a:ln>
          </p:spPr>
          <p:txBody>
            <a:bodyPr/>
            <a:lstStyle/>
            <a:p>
              <a:endParaRPr lang="nl-NL"/>
            </a:p>
          </p:txBody>
        </p:sp>
        <p:sp>
          <p:nvSpPr>
            <p:cNvPr id="62475" name="Freeform 11"/>
            <p:cNvSpPr>
              <a:spLocks/>
            </p:cNvSpPr>
            <p:nvPr/>
          </p:nvSpPr>
          <p:spPr bwMode="auto">
            <a:xfrm>
              <a:off x="2264" y="1544"/>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solidFill>
              <a:srgbClr val="008000"/>
            </a:solidFill>
            <a:ln w="9525">
              <a:noFill/>
              <a:round/>
              <a:headEnd/>
              <a:tailEnd/>
            </a:ln>
          </p:spPr>
          <p:txBody>
            <a:bodyPr/>
            <a:lstStyle/>
            <a:p>
              <a:endParaRPr lang="nl-NL"/>
            </a:p>
          </p:txBody>
        </p:sp>
        <p:sp>
          <p:nvSpPr>
            <p:cNvPr id="62476" name="Freeform 12"/>
            <p:cNvSpPr>
              <a:spLocks/>
            </p:cNvSpPr>
            <p:nvPr/>
          </p:nvSpPr>
          <p:spPr bwMode="auto">
            <a:xfrm>
              <a:off x="2214" y="1920"/>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43 w 202"/>
                <a:gd name="T45" fmla="*/ 144 h 144"/>
                <a:gd name="T46" fmla="*/ 168 w 202"/>
                <a:gd name="T47" fmla="*/ 128 h 144"/>
                <a:gd name="T48" fmla="*/ 193 w 202"/>
                <a:gd name="T49" fmla="*/ 120 h 144"/>
                <a:gd name="T50" fmla="*/ 202 w 202"/>
                <a:gd name="T51" fmla="*/ 88 h 144"/>
                <a:gd name="T52" fmla="*/ 185 w 202"/>
                <a:gd name="T53" fmla="*/ 72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solidFill>
              <a:srgbClr val="008000"/>
            </a:solidFill>
            <a:ln w="12700">
              <a:solidFill>
                <a:srgbClr val="000000"/>
              </a:solidFill>
              <a:prstDash val="solid"/>
              <a:round/>
              <a:headEnd/>
              <a:tailEnd/>
            </a:ln>
          </p:spPr>
          <p:txBody>
            <a:bodyPr/>
            <a:lstStyle/>
            <a:p>
              <a:endParaRPr lang="nl-NL"/>
            </a:p>
          </p:txBody>
        </p:sp>
        <p:sp>
          <p:nvSpPr>
            <p:cNvPr id="62477" name="Freeform 13"/>
            <p:cNvSpPr>
              <a:spLocks/>
            </p:cNvSpPr>
            <p:nvPr/>
          </p:nvSpPr>
          <p:spPr bwMode="auto">
            <a:xfrm>
              <a:off x="2264" y="1544"/>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solidFill>
              <a:srgbClr val="008000"/>
            </a:solidFill>
            <a:ln w="12700">
              <a:solidFill>
                <a:srgbClr val="000000"/>
              </a:solidFill>
              <a:prstDash val="solid"/>
              <a:round/>
              <a:headEnd/>
              <a:tailEnd/>
            </a:ln>
          </p:spPr>
          <p:txBody>
            <a:bodyPr/>
            <a:lstStyle/>
            <a:p>
              <a:endParaRPr lang="nl-NL"/>
            </a:p>
          </p:txBody>
        </p:sp>
        <p:sp>
          <p:nvSpPr>
            <p:cNvPr id="62478" name="Freeform 14"/>
            <p:cNvSpPr>
              <a:spLocks/>
            </p:cNvSpPr>
            <p:nvPr/>
          </p:nvSpPr>
          <p:spPr bwMode="auto">
            <a:xfrm>
              <a:off x="1649" y="728"/>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solidFill>
              <a:srgbClr val="008000"/>
            </a:solidFill>
            <a:ln w="9525">
              <a:noFill/>
              <a:round/>
              <a:headEnd/>
              <a:tailEnd/>
            </a:ln>
          </p:spPr>
          <p:txBody>
            <a:bodyPr/>
            <a:lstStyle/>
            <a:p>
              <a:endParaRPr lang="nl-NL"/>
            </a:p>
          </p:txBody>
        </p:sp>
        <p:sp>
          <p:nvSpPr>
            <p:cNvPr id="62479" name="Freeform 15"/>
            <p:cNvSpPr>
              <a:spLocks/>
            </p:cNvSpPr>
            <p:nvPr/>
          </p:nvSpPr>
          <p:spPr bwMode="auto">
            <a:xfrm>
              <a:off x="3587" y="1992"/>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w 67"/>
                <a:gd name="T13" fmla="*/ 24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64">
                  <a:moveTo>
                    <a:pt x="0" y="24"/>
                  </a:moveTo>
                  <a:lnTo>
                    <a:pt x="17" y="56"/>
                  </a:lnTo>
                  <a:lnTo>
                    <a:pt x="51" y="64"/>
                  </a:lnTo>
                  <a:lnTo>
                    <a:pt x="67" y="48"/>
                  </a:lnTo>
                  <a:lnTo>
                    <a:pt x="59" y="0"/>
                  </a:lnTo>
                  <a:lnTo>
                    <a:pt x="0" y="8"/>
                  </a:lnTo>
                  <a:lnTo>
                    <a:pt x="0" y="24"/>
                  </a:lnTo>
                  <a:close/>
                </a:path>
              </a:pathLst>
            </a:custGeom>
            <a:solidFill>
              <a:srgbClr val="008000"/>
            </a:solidFill>
            <a:ln w="9525">
              <a:noFill/>
              <a:round/>
              <a:headEnd/>
              <a:tailEnd/>
            </a:ln>
          </p:spPr>
          <p:txBody>
            <a:bodyPr/>
            <a:lstStyle/>
            <a:p>
              <a:endParaRPr lang="nl-NL"/>
            </a:p>
          </p:txBody>
        </p:sp>
        <p:sp>
          <p:nvSpPr>
            <p:cNvPr id="62480" name="Freeform 16"/>
            <p:cNvSpPr>
              <a:spLocks/>
            </p:cNvSpPr>
            <p:nvPr/>
          </p:nvSpPr>
          <p:spPr bwMode="auto">
            <a:xfrm>
              <a:off x="1649" y="728"/>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solidFill>
              <a:srgbClr val="008000"/>
            </a:solidFill>
            <a:ln w="12700">
              <a:solidFill>
                <a:srgbClr val="000000"/>
              </a:solidFill>
              <a:prstDash val="solid"/>
              <a:round/>
              <a:headEnd/>
              <a:tailEnd/>
            </a:ln>
          </p:spPr>
          <p:txBody>
            <a:bodyPr/>
            <a:lstStyle/>
            <a:p>
              <a:endParaRPr lang="nl-NL"/>
            </a:p>
          </p:txBody>
        </p:sp>
        <p:sp>
          <p:nvSpPr>
            <p:cNvPr id="62481" name="Freeform 17"/>
            <p:cNvSpPr>
              <a:spLocks/>
            </p:cNvSpPr>
            <p:nvPr/>
          </p:nvSpPr>
          <p:spPr bwMode="auto">
            <a:xfrm>
              <a:off x="3587" y="1992"/>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solidFill>
              <a:srgbClr val="008000"/>
            </a:solidFill>
            <a:ln w="12700">
              <a:solidFill>
                <a:srgbClr val="000000"/>
              </a:solidFill>
              <a:prstDash val="solid"/>
              <a:round/>
              <a:headEnd/>
              <a:tailEnd/>
            </a:ln>
          </p:spPr>
          <p:txBody>
            <a:bodyPr/>
            <a:lstStyle/>
            <a:p>
              <a:endParaRPr lang="nl-NL"/>
            </a:p>
          </p:txBody>
        </p:sp>
        <p:sp>
          <p:nvSpPr>
            <p:cNvPr id="62482" name="Freeform 18"/>
            <p:cNvSpPr>
              <a:spLocks/>
            </p:cNvSpPr>
            <p:nvPr/>
          </p:nvSpPr>
          <p:spPr bwMode="auto">
            <a:xfrm>
              <a:off x="3587" y="1992"/>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solidFill>
              <a:srgbClr val="008000"/>
            </a:solidFill>
            <a:ln w="12700">
              <a:solidFill>
                <a:srgbClr val="000000"/>
              </a:solidFill>
              <a:prstDash val="solid"/>
              <a:round/>
              <a:headEnd/>
              <a:tailEnd/>
            </a:ln>
          </p:spPr>
          <p:txBody>
            <a:bodyPr/>
            <a:lstStyle/>
            <a:p>
              <a:endParaRPr lang="nl-NL"/>
            </a:p>
          </p:txBody>
        </p:sp>
        <p:sp>
          <p:nvSpPr>
            <p:cNvPr id="62483" name="Freeform 19"/>
            <p:cNvSpPr>
              <a:spLocks/>
            </p:cNvSpPr>
            <p:nvPr/>
          </p:nvSpPr>
          <p:spPr bwMode="auto">
            <a:xfrm>
              <a:off x="3680" y="1928"/>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solidFill>
              <a:srgbClr val="008000"/>
            </a:solidFill>
            <a:ln w="9525">
              <a:noFill/>
              <a:round/>
              <a:headEnd/>
              <a:tailEnd/>
            </a:ln>
          </p:spPr>
          <p:txBody>
            <a:bodyPr/>
            <a:lstStyle/>
            <a:p>
              <a:endParaRPr lang="nl-NL"/>
            </a:p>
          </p:txBody>
        </p:sp>
        <p:sp>
          <p:nvSpPr>
            <p:cNvPr id="62484" name="Freeform 20"/>
            <p:cNvSpPr>
              <a:spLocks/>
            </p:cNvSpPr>
            <p:nvPr/>
          </p:nvSpPr>
          <p:spPr bwMode="auto">
            <a:xfrm>
              <a:off x="3874" y="4056"/>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solidFill>
              <a:srgbClr val="008000"/>
            </a:solidFill>
            <a:ln w="9525">
              <a:noFill/>
              <a:round/>
              <a:headEnd/>
              <a:tailEnd/>
            </a:ln>
          </p:spPr>
          <p:txBody>
            <a:bodyPr/>
            <a:lstStyle/>
            <a:p>
              <a:endParaRPr lang="nl-NL"/>
            </a:p>
          </p:txBody>
        </p:sp>
        <p:sp>
          <p:nvSpPr>
            <p:cNvPr id="62485" name="Freeform 21"/>
            <p:cNvSpPr>
              <a:spLocks/>
            </p:cNvSpPr>
            <p:nvPr/>
          </p:nvSpPr>
          <p:spPr bwMode="auto">
            <a:xfrm>
              <a:off x="3680" y="1928"/>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solidFill>
              <a:srgbClr val="008000"/>
            </a:solidFill>
            <a:ln w="12700">
              <a:solidFill>
                <a:srgbClr val="000000"/>
              </a:solidFill>
              <a:prstDash val="solid"/>
              <a:round/>
              <a:headEnd/>
              <a:tailEnd/>
            </a:ln>
          </p:spPr>
          <p:txBody>
            <a:bodyPr/>
            <a:lstStyle/>
            <a:p>
              <a:endParaRPr lang="nl-NL"/>
            </a:p>
          </p:txBody>
        </p:sp>
        <p:sp>
          <p:nvSpPr>
            <p:cNvPr id="62486" name="Freeform 22"/>
            <p:cNvSpPr>
              <a:spLocks/>
            </p:cNvSpPr>
            <p:nvPr/>
          </p:nvSpPr>
          <p:spPr bwMode="auto">
            <a:xfrm>
              <a:off x="3874" y="4056"/>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noFill/>
            <a:ln w="12700">
              <a:solidFill>
                <a:srgbClr val="000000"/>
              </a:solidFill>
              <a:prstDash val="solid"/>
              <a:round/>
              <a:headEnd/>
              <a:tailEnd/>
            </a:ln>
          </p:spPr>
          <p:txBody>
            <a:bodyPr/>
            <a:lstStyle/>
            <a:p>
              <a:endParaRPr lang="nl-NL"/>
            </a:p>
          </p:txBody>
        </p:sp>
        <p:sp>
          <p:nvSpPr>
            <p:cNvPr id="62487" name="Freeform 23"/>
            <p:cNvSpPr>
              <a:spLocks/>
            </p:cNvSpPr>
            <p:nvPr/>
          </p:nvSpPr>
          <p:spPr bwMode="auto">
            <a:xfrm>
              <a:off x="5121" y="4208"/>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solidFill>
              <a:srgbClr val="00A0C6"/>
            </a:solidFill>
            <a:ln w="9525">
              <a:noFill/>
              <a:round/>
              <a:headEnd/>
              <a:tailEnd/>
            </a:ln>
          </p:spPr>
          <p:txBody>
            <a:bodyPr/>
            <a:lstStyle/>
            <a:p>
              <a:endParaRPr lang="nl-NL"/>
            </a:p>
          </p:txBody>
        </p:sp>
        <p:sp>
          <p:nvSpPr>
            <p:cNvPr id="62488" name="Freeform 24"/>
            <p:cNvSpPr>
              <a:spLocks/>
            </p:cNvSpPr>
            <p:nvPr/>
          </p:nvSpPr>
          <p:spPr bwMode="auto">
            <a:xfrm>
              <a:off x="3419" y="3720"/>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solidFill>
              <a:srgbClr val="008000"/>
            </a:solidFill>
            <a:ln w="9525">
              <a:noFill/>
              <a:round/>
              <a:headEnd/>
              <a:tailEnd/>
            </a:ln>
          </p:spPr>
          <p:txBody>
            <a:bodyPr/>
            <a:lstStyle/>
            <a:p>
              <a:endParaRPr lang="nl-NL"/>
            </a:p>
          </p:txBody>
        </p:sp>
        <p:sp>
          <p:nvSpPr>
            <p:cNvPr id="62489" name="Freeform 25"/>
            <p:cNvSpPr>
              <a:spLocks/>
            </p:cNvSpPr>
            <p:nvPr/>
          </p:nvSpPr>
          <p:spPr bwMode="auto">
            <a:xfrm>
              <a:off x="5121" y="4208"/>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solidFill>
              <a:srgbClr val="008000"/>
            </a:solidFill>
            <a:ln w="12700">
              <a:solidFill>
                <a:srgbClr val="000000"/>
              </a:solidFill>
              <a:prstDash val="solid"/>
              <a:round/>
              <a:headEnd/>
              <a:tailEnd/>
            </a:ln>
          </p:spPr>
          <p:txBody>
            <a:bodyPr/>
            <a:lstStyle/>
            <a:p>
              <a:endParaRPr lang="nl-NL"/>
            </a:p>
          </p:txBody>
        </p:sp>
        <p:sp>
          <p:nvSpPr>
            <p:cNvPr id="62490" name="Freeform 26"/>
            <p:cNvSpPr>
              <a:spLocks/>
            </p:cNvSpPr>
            <p:nvPr/>
          </p:nvSpPr>
          <p:spPr bwMode="auto">
            <a:xfrm>
              <a:off x="3419" y="3720"/>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solidFill>
              <a:srgbClr val="008000"/>
            </a:solidFill>
            <a:ln w="12700">
              <a:solidFill>
                <a:srgbClr val="000000"/>
              </a:solidFill>
              <a:prstDash val="solid"/>
              <a:round/>
              <a:headEnd/>
              <a:tailEnd/>
            </a:ln>
          </p:spPr>
          <p:txBody>
            <a:bodyPr/>
            <a:lstStyle/>
            <a:p>
              <a:endParaRPr lang="nl-NL"/>
            </a:p>
          </p:txBody>
        </p:sp>
        <p:sp>
          <p:nvSpPr>
            <p:cNvPr id="62491" name="Freeform 27"/>
            <p:cNvSpPr>
              <a:spLocks/>
            </p:cNvSpPr>
            <p:nvPr/>
          </p:nvSpPr>
          <p:spPr bwMode="auto">
            <a:xfrm>
              <a:off x="3461" y="3504"/>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solidFill>
              <a:srgbClr val="008000"/>
            </a:solidFill>
            <a:ln w="9525">
              <a:noFill/>
              <a:round/>
              <a:headEnd/>
              <a:tailEnd/>
            </a:ln>
          </p:spPr>
          <p:txBody>
            <a:bodyPr/>
            <a:lstStyle/>
            <a:p>
              <a:endParaRPr lang="nl-NL"/>
            </a:p>
          </p:txBody>
        </p:sp>
        <p:sp>
          <p:nvSpPr>
            <p:cNvPr id="62492" name="Freeform 28"/>
            <p:cNvSpPr>
              <a:spLocks/>
            </p:cNvSpPr>
            <p:nvPr/>
          </p:nvSpPr>
          <p:spPr bwMode="auto">
            <a:xfrm>
              <a:off x="3461" y="3504"/>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solidFill>
              <a:srgbClr val="008000"/>
            </a:solidFill>
            <a:ln w="12700">
              <a:solidFill>
                <a:srgbClr val="000000"/>
              </a:solidFill>
              <a:prstDash val="solid"/>
              <a:round/>
              <a:headEnd/>
              <a:tailEnd/>
            </a:ln>
          </p:spPr>
          <p:txBody>
            <a:bodyPr/>
            <a:lstStyle/>
            <a:p>
              <a:endParaRPr lang="nl-NL"/>
            </a:p>
          </p:txBody>
        </p:sp>
        <p:sp>
          <p:nvSpPr>
            <p:cNvPr id="62493" name="Freeform 31"/>
            <p:cNvSpPr>
              <a:spLocks/>
            </p:cNvSpPr>
            <p:nvPr/>
          </p:nvSpPr>
          <p:spPr bwMode="auto">
            <a:xfrm>
              <a:off x="3292" y="3016"/>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solidFill>
              <a:srgbClr val="008000"/>
            </a:solidFill>
            <a:ln w="9525">
              <a:noFill/>
              <a:round/>
              <a:headEnd/>
              <a:tailEnd/>
            </a:ln>
          </p:spPr>
          <p:txBody>
            <a:bodyPr/>
            <a:lstStyle/>
            <a:p>
              <a:endParaRPr lang="nl-NL"/>
            </a:p>
          </p:txBody>
        </p:sp>
        <p:sp>
          <p:nvSpPr>
            <p:cNvPr id="62494" name="Freeform 32"/>
            <p:cNvSpPr>
              <a:spLocks/>
            </p:cNvSpPr>
            <p:nvPr/>
          </p:nvSpPr>
          <p:spPr bwMode="auto">
            <a:xfrm>
              <a:off x="2298" y="2504"/>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40 w 1146"/>
                <a:gd name="T93" fmla="*/ 1064 h 1088"/>
                <a:gd name="T94" fmla="*/ 632 w 1146"/>
                <a:gd name="T95" fmla="*/ 992 h 1088"/>
                <a:gd name="T96" fmla="*/ 682 w 1146"/>
                <a:gd name="T97" fmla="*/ 944 h 1088"/>
                <a:gd name="T98" fmla="*/ 750 w 1146"/>
                <a:gd name="T99" fmla="*/ 928 h 1088"/>
                <a:gd name="T100" fmla="*/ 876 w 1146"/>
                <a:gd name="T101" fmla="*/ 968 h 1088"/>
                <a:gd name="T102" fmla="*/ 944 w 1146"/>
                <a:gd name="T103" fmla="*/ 984 h 1088"/>
                <a:gd name="T104" fmla="*/ 969 w 1146"/>
                <a:gd name="T105" fmla="*/ 968 h 1088"/>
                <a:gd name="T106" fmla="*/ 1019 w 1146"/>
                <a:gd name="T107" fmla="*/ 928 h 1088"/>
                <a:gd name="T108" fmla="*/ 1087 w 1146"/>
                <a:gd name="T109" fmla="*/ 864 h 1088"/>
                <a:gd name="T110" fmla="*/ 1019 w 1146"/>
                <a:gd name="T111" fmla="*/ 784 h 1088"/>
                <a:gd name="T112" fmla="*/ 1036 w 1146"/>
                <a:gd name="T113" fmla="*/ 720 h 1088"/>
                <a:gd name="T114" fmla="*/ 1036 w 1146"/>
                <a:gd name="T115" fmla="*/ 656 h 1088"/>
                <a:gd name="T116" fmla="*/ 1011 w 1146"/>
                <a:gd name="T117" fmla="*/ 616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solidFill>
              <a:srgbClr val="008000"/>
            </a:solidFill>
            <a:ln w="9525">
              <a:noFill/>
              <a:round/>
              <a:headEnd/>
              <a:tailEnd/>
            </a:ln>
          </p:spPr>
          <p:txBody>
            <a:bodyPr/>
            <a:lstStyle/>
            <a:p>
              <a:endParaRPr lang="nl-NL"/>
            </a:p>
          </p:txBody>
        </p:sp>
        <p:sp>
          <p:nvSpPr>
            <p:cNvPr id="62495" name="Freeform 33"/>
            <p:cNvSpPr>
              <a:spLocks/>
            </p:cNvSpPr>
            <p:nvPr/>
          </p:nvSpPr>
          <p:spPr bwMode="auto">
            <a:xfrm>
              <a:off x="3292" y="3016"/>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1155 w 1180"/>
                <a:gd name="T105" fmla="*/ 752 h 10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solidFill>
              <a:srgbClr val="008000"/>
            </a:solidFill>
            <a:ln w="12700">
              <a:solidFill>
                <a:srgbClr val="000000"/>
              </a:solidFill>
              <a:prstDash val="solid"/>
              <a:round/>
              <a:headEnd/>
              <a:tailEnd/>
            </a:ln>
          </p:spPr>
          <p:txBody>
            <a:bodyPr/>
            <a:lstStyle/>
            <a:p>
              <a:endParaRPr lang="nl-NL"/>
            </a:p>
          </p:txBody>
        </p:sp>
        <p:sp>
          <p:nvSpPr>
            <p:cNvPr id="62496" name="Freeform 34"/>
            <p:cNvSpPr>
              <a:spLocks/>
            </p:cNvSpPr>
            <p:nvPr/>
          </p:nvSpPr>
          <p:spPr bwMode="auto">
            <a:xfrm>
              <a:off x="2298" y="2504"/>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32 w 1146"/>
                <a:gd name="T93" fmla="*/ 1080 h 1088"/>
                <a:gd name="T94" fmla="*/ 623 w 1146"/>
                <a:gd name="T95" fmla="*/ 1032 h 1088"/>
                <a:gd name="T96" fmla="*/ 649 w 1146"/>
                <a:gd name="T97" fmla="*/ 968 h 1088"/>
                <a:gd name="T98" fmla="*/ 716 w 1146"/>
                <a:gd name="T99" fmla="*/ 928 h 1088"/>
                <a:gd name="T100" fmla="*/ 842 w 1146"/>
                <a:gd name="T101" fmla="*/ 952 h 1088"/>
                <a:gd name="T102" fmla="*/ 910 w 1146"/>
                <a:gd name="T103" fmla="*/ 984 h 1088"/>
                <a:gd name="T104" fmla="*/ 960 w 1146"/>
                <a:gd name="T105" fmla="*/ 976 h 1088"/>
                <a:gd name="T106" fmla="*/ 977 w 1146"/>
                <a:gd name="T107" fmla="*/ 960 h 1088"/>
                <a:gd name="T108" fmla="*/ 1070 w 1146"/>
                <a:gd name="T109" fmla="*/ 904 h 1088"/>
                <a:gd name="T110" fmla="*/ 1011 w 1146"/>
                <a:gd name="T111" fmla="*/ 832 h 1088"/>
                <a:gd name="T112" fmla="*/ 994 w 1146"/>
                <a:gd name="T113" fmla="*/ 744 h 1088"/>
                <a:gd name="T114" fmla="*/ 1019 w 1146"/>
                <a:gd name="T115" fmla="*/ 656 h 1088"/>
                <a:gd name="T116" fmla="*/ 1019 w 1146"/>
                <a:gd name="T117" fmla="*/ 632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solidFill>
              <a:srgbClr val="008000"/>
            </a:solidFill>
            <a:ln w="12700">
              <a:solidFill>
                <a:srgbClr val="000000"/>
              </a:solidFill>
              <a:prstDash val="solid"/>
              <a:round/>
              <a:headEnd/>
              <a:tailEnd/>
            </a:ln>
          </p:spPr>
          <p:txBody>
            <a:bodyPr/>
            <a:lstStyle/>
            <a:p>
              <a:endParaRPr lang="nl-NL"/>
            </a:p>
          </p:txBody>
        </p:sp>
        <p:sp>
          <p:nvSpPr>
            <p:cNvPr id="62497" name="Freeform 35"/>
            <p:cNvSpPr>
              <a:spLocks/>
            </p:cNvSpPr>
            <p:nvPr/>
          </p:nvSpPr>
          <p:spPr bwMode="auto">
            <a:xfrm>
              <a:off x="2964" y="2480"/>
              <a:ext cx="328" cy="232"/>
            </a:xfrm>
            <a:custGeom>
              <a:avLst/>
              <a:gdLst>
                <a:gd name="T0" fmla="*/ 278 w 328"/>
                <a:gd name="T1" fmla="*/ 184 h 232"/>
                <a:gd name="T2" fmla="*/ 286 w 328"/>
                <a:gd name="T3" fmla="*/ 168 h 232"/>
                <a:gd name="T4" fmla="*/ 311 w 328"/>
                <a:gd name="T5" fmla="*/ 160 h 232"/>
                <a:gd name="T6" fmla="*/ 328 w 328"/>
                <a:gd name="T7" fmla="*/ 144 h 232"/>
                <a:gd name="T8" fmla="*/ 328 w 328"/>
                <a:gd name="T9" fmla="*/ 112 h 232"/>
                <a:gd name="T10" fmla="*/ 303 w 328"/>
                <a:gd name="T11" fmla="*/ 88 h 232"/>
                <a:gd name="T12" fmla="*/ 269 w 328"/>
                <a:gd name="T13" fmla="*/ 72 h 232"/>
                <a:gd name="T14" fmla="*/ 278 w 328"/>
                <a:gd name="T15" fmla="*/ 48 h 232"/>
                <a:gd name="T16" fmla="*/ 261 w 328"/>
                <a:gd name="T17" fmla="*/ 24 h 232"/>
                <a:gd name="T18" fmla="*/ 219 w 328"/>
                <a:gd name="T19" fmla="*/ 16 h 232"/>
                <a:gd name="T20" fmla="*/ 168 w 328"/>
                <a:gd name="T21" fmla="*/ 8 h 232"/>
                <a:gd name="T22" fmla="*/ 134 w 328"/>
                <a:gd name="T23" fmla="*/ 24 h 232"/>
                <a:gd name="T24" fmla="*/ 101 w 328"/>
                <a:gd name="T25" fmla="*/ 16 h 232"/>
                <a:gd name="T26" fmla="*/ 75 w 328"/>
                <a:gd name="T27" fmla="*/ 0 h 232"/>
                <a:gd name="T28" fmla="*/ 42 w 328"/>
                <a:gd name="T29" fmla="*/ 16 h 232"/>
                <a:gd name="T30" fmla="*/ 0 w 328"/>
                <a:gd name="T31" fmla="*/ 24 h 232"/>
                <a:gd name="T32" fmla="*/ 16 w 328"/>
                <a:gd name="T33" fmla="*/ 40 h 232"/>
                <a:gd name="T34" fmla="*/ 42 w 328"/>
                <a:gd name="T35" fmla="*/ 72 h 232"/>
                <a:gd name="T36" fmla="*/ 67 w 328"/>
                <a:gd name="T37" fmla="*/ 96 h 232"/>
                <a:gd name="T38" fmla="*/ 101 w 328"/>
                <a:gd name="T39" fmla="*/ 112 h 232"/>
                <a:gd name="T40" fmla="*/ 101 w 328"/>
                <a:gd name="T41" fmla="*/ 120 h 232"/>
                <a:gd name="T42" fmla="*/ 143 w 328"/>
                <a:gd name="T43" fmla="*/ 136 h 232"/>
                <a:gd name="T44" fmla="*/ 143 w 328"/>
                <a:gd name="T45" fmla="*/ 168 h 232"/>
                <a:gd name="T46" fmla="*/ 185 w 328"/>
                <a:gd name="T47" fmla="*/ 160 h 232"/>
                <a:gd name="T48" fmla="*/ 202 w 328"/>
                <a:gd name="T49" fmla="*/ 192 h 232"/>
                <a:gd name="T50" fmla="*/ 261 w 328"/>
                <a:gd name="T51" fmla="*/ 232 h 232"/>
                <a:gd name="T52" fmla="*/ 278 w 328"/>
                <a:gd name="T53" fmla="*/ 232 h 232"/>
                <a:gd name="T54" fmla="*/ 278 w 328"/>
                <a:gd name="T55" fmla="*/ 208 h 232"/>
                <a:gd name="T56" fmla="*/ 278 w 328"/>
                <a:gd name="T57" fmla="*/ 184 h 2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8" h="232">
                  <a:moveTo>
                    <a:pt x="278" y="184"/>
                  </a:moveTo>
                  <a:lnTo>
                    <a:pt x="286" y="168"/>
                  </a:lnTo>
                  <a:lnTo>
                    <a:pt x="311" y="160"/>
                  </a:lnTo>
                  <a:lnTo>
                    <a:pt x="328" y="144"/>
                  </a:lnTo>
                  <a:lnTo>
                    <a:pt x="328" y="112"/>
                  </a:lnTo>
                  <a:lnTo>
                    <a:pt x="303" y="88"/>
                  </a:lnTo>
                  <a:lnTo>
                    <a:pt x="269" y="72"/>
                  </a:lnTo>
                  <a:lnTo>
                    <a:pt x="278" y="48"/>
                  </a:lnTo>
                  <a:lnTo>
                    <a:pt x="261" y="24"/>
                  </a:lnTo>
                  <a:lnTo>
                    <a:pt x="219" y="16"/>
                  </a:lnTo>
                  <a:lnTo>
                    <a:pt x="168" y="8"/>
                  </a:lnTo>
                  <a:lnTo>
                    <a:pt x="134" y="24"/>
                  </a:lnTo>
                  <a:lnTo>
                    <a:pt x="101" y="16"/>
                  </a:lnTo>
                  <a:lnTo>
                    <a:pt x="75" y="0"/>
                  </a:lnTo>
                  <a:lnTo>
                    <a:pt x="42" y="16"/>
                  </a:lnTo>
                  <a:lnTo>
                    <a:pt x="0" y="24"/>
                  </a:lnTo>
                  <a:lnTo>
                    <a:pt x="16" y="40"/>
                  </a:lnTo>
                  <a:lnTo>
                    <a:pt x="42" y="72"/>
                  </a:lnTo>
                  <a:lnTo>
                    <a:pt x="67" y="96"/>
                  </a:lnTo>
                  <a:lnTo>
                    <a:pt x="101" y="112"/>
                  </a:lnTo>
                  <a:lnTo>
                    <a:pt x="101" y="120"/>
                  </a:lnTo>
                  <a:lnTo>
                    <a:pt x="143" y="136"/>
                  </a:lnTo>
                  <a:lnTo>
                    <a:pt x="143" y="168"/>
                  </a:lnTo>
                  <a:lnTo>
                    <a:pt x="185" y="160"/>
                  </a:lnTo>
                  <a:lnTo>
                    <a:pt x="202" y="192"/>
                  </a:lnTo>
                  <a:lnTo>
                    <a:pt x="261" y="232"/>
                  </a:lnTo>
                  <a:lnTo>
                    <a:pt x="278" y="232"/>
                  </a:lnTo>
                  <a:lnTo>
                    <a:pt x="278" y="208"/>
                  </a:lnTo>
                  <a:lnTo>
                    <a:pt x="278" y="184"/>
                  </a:lnTo>
                  <a:close/>
                </a:path>
              </a:pathLst>
            </a:custGeom>
            <a:solidFill>
              <a:srgbClr val="008000"/>
            </a:solidFill>
            <a:ln w="12700">
              <a:solidFill>
                <a:srgbClr val="000000"/>
              </a:solidFill>
              <a:prstDash val="solid"/>
              <a:round/>
              <a:headEnd/>
              <a:tailEnd/>
            </a:ln>
          </p:spPr>
          <p:txBody>
            <a:bodyPr/>
            <a:lstStyle/>
            <a:p>
              <a:endParaRPr lang="nl-NL"/>
            </a:p>
          </p:txBody>
        </p:sp>
        <p:sp>
          <p:nvSpPr>
            <p:cNvPr id="62498" name="Freeform 36"/>
            <p:cNvSpPr>
              <a:spLocks/>
            </p:cNvSpPr>
            <p:nvPr/>
          </p:nvSpPr>
          <p:spPr bwMode="auto">
            <a:xfrm>
              <a:off x="3242" y="2640"/>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solidFill>
              <a:srgbClr val="008000"/>
            </a:solidFill>
            <a:ln w="9525">
              <a:noFill/>
              <a:round/>
              <a:headEnd/>
              <a:tailEnd/>
            </a:ln>
          </p:spPr>
          <p:txBody>
            <a:bodyPr/>
            <a:lstStyle/>
            <a:p>
              <a:endParaRPr lang="nl-NL"/>
            </a:p>
          </p:txBody>
        </p:sp>
        <p:sp>
          <p:nvSpPr>
            <p:cNvPr id="62499" name="Freeform 37"/>
            <p:cNvSpPr>
              <a:spLocks/>
            </p:cNvSpPr>
            <p:nvPr/>
          </p:nvSpPr>
          <p:spPr bwMode="auto">
            <a:xfrm>
              <a:off x="3039" y="2240"/>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solidFill>
              <a:srgbClr val="008000"/>
            </a:solidFill>
            <a:ln w="9525">
              <a:noFill/>
              <a:round/>
              <a:headEnd/>
              <a:tailEnd/>
            </a:ln>
          </p:spPr>
          <p:txBody>
            <a:bodyPr/>
            <a:lstStyle/>
            <a:p>
              <a:endParaRPr lang="nl-NL"/>
            </a:p>
          </p:txBody>
        </p:sp>
        <p:sp>
          <p:nvSpPr>
            <p:cNvPr id="62500" name="Freeform 38"/>
            <p:cNvSpPr>
              <a:spLocks/>
            </p:cNvSpPr>
            <p:nvPr/>
          </p:nvSpPr>
          <p:spPr bwMode="auto">
            <a:xfrm>
              <a:off x="3242" y="2640"/>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solidFill>
              <a:srgbClr val="008000"/>
            </a:solidFill>
            <a:ln w="12700">
              <a:solidFill>
                <a:srgbClr val="000000"/>
              </a:solidFill>
              <a:prstDash val="solid"/>
              <a:round/>
              <a:headEnd/>
              <a:tailEnd/>
            </a:ln>
          </p:spPr>
          <p:txBody>
            <a:bodyPr/>
            <a:lstStyle/>
            <a:p>
              <a:endParaRPr lang="nl-NL"/>
            </a:p>
          </p:txBody>
        </p:sp>
        <p:sp>
          <p:nvSpPr>
            <p:cNvPr id="62501" name="Freeform 39"/>
            <p:cNvSpPr>
              <a:spLocks/>
            </p:cNvSpPr>
            <p:nvPr/>
          </p:nvSpPr>
          <p:spPr bwMode="auto">
            <a:xfrm>
              <a:off x="3039" y="2240"/>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solidFill>
              <a:srgbClr val="008000"/>
            </a:solidFill>
            <a:ln w="12700">
              <a:solidFill>
                <a:srgbClr val="000000"/>
              </a:solidFill>
              <a:prstDash val="solid"/>
              <a:round/>
              <a:headEnd/>
              <a:tailEnd/>
            </a:ln>
          </p:spPr>
          <p:txBody>
            <a:bodyPr/>
            <a:lstStyle/>
            <a:p>
              <a:endParaRPr lang="nl-NL"/>
            </a:p>
          </p:txBody>
        </p:sp>
        <p:sp>
          <p:nvSpPr>
            <p:cNvPr id="62502" name="Freeform 40"/>
            <p:cNvSpPr>
              <a:spLocks/>
            </p:cNvSpPr>
            <p:nvPr/>
          </p:nvSpPr>
          <p:spPr bwMode="auto">
            <a:xfrm>
              <a:off x="3452" y="1752"/>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solidFill>
              <a:srgbClr val="008000"/>
            </a:solidFill>
            <a:ln w="9525">
              <a:noFill/>
              <a:round/>
              <a:headEnd/>
              <a:tailEnd/>
            </a:ln>
          </p:spPr>
          <p:txBody>
            <a:bodyPr/>
            <a:lstStyle/>
            <a:p>
              <a:endParaRPr lang="nl-NL"/>
            </a:p>
          </p:txBody>
        </p:sp>
        <p:sp>
          <p:nvSpPr>
            <p:cNvPr id="62503" name="Freeform 41"/>
            <p:cNvSpPr>
              <a:spLocks/>
            </p:cNvSpPr>
            <p:nvPr/>
          </p:nvSpPr>
          <p:spPr bwMode="auto">
            <a:xfrm>
              <a:off x="3263" y="2092"/>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51 w 750"/>
                <a:gd name="T89" fmla="*/ 664 h 888"/>
                <a:gd name="T90" fmla="*/ 135 w 750"/>
                <a:gd name="T91" fmla="*/ 688 h 888"/>
                <a:gd name="T92" fmla="*/ 152 w 750"/>
                <a:gd name="T93" fmla="*/ 736 h 888"/>
                <a:gd name="T94" fmla="*/ 127 w 750"/>
                <a:gd name="T95" fmla="*/ 864 h 888"/>
                <a:gd name="T96" fmla="*/ 144 w 750"/>
                <a:gd name="T97" fmla="*/ 872 h 8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solidFill>
              <a:srgbClr val="008000"/>
            </a:solidFill>
            <a:ln w="9525">
              <a:noFill/>
              <a:round/>
              <a:headEnd/>
              <a:tailEnd/>
            </a:ln>
          </p:spPr>
          <p:txBody>
            <a:bodyPr/>
            <a:lstStyle/>
            <a:p>
              <a:endParaRPr lang="nl-NL"/>
            </a:p>
          </p:txBody>
        </p:sp>
        <p:sp>
          <p:nvSpPr>
            <p:cNvPr id="62504" name="Freeform 42"/>
            <p:cNvSpPr>
              <a:spLocks/>
            </p:cNvSpPr>
            <p:nvPr/>
          </p:nvSpPr>
          <p:spPr bwMode="auto">
            <a:xfrm>
              <a:off x="3452" y="1752"/>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solidFill>
              <a:srgbClr val="008000"/>
            </a:solidFill>
            <a:ln w="12700">
              <a:solidFill>
                <a:srgbClr val="000000"/>
              </a:solidFill>
              <a:prstDash val="solid"/>
              <a:round/>
              <a:headEnd/>
              <a:tailEnd/>
            </a:ln>
          </p:spPr>
          <p:txBody>
            <a:bodyPr/>
            <a:lstStyle/>
            <a:p>
              <a:endParaRPr lang="nl-NL"/>
            </a:p>
          </p:txBody>
        </p:sp>
        <p:sp>
          <p:nvSpPr>
            <p:cNvPr id="62505" name="Freeform 43"/>
            <p:cNvSpPr>
              <a:spLocks/>
            </p:cNvSpPr>
            <p:nvPr/>
          </p:nvSpPr>
          <p:spPr bwMode="auto">
            <a:xfrm>
              <a:off x="3258" y="2088"/>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26 w 750"/>
                <a:gd name="T89" fmla="*/ 632 h 888"/>
                <a:gd name="T90" fmla="*/ 76 w 750"/>
                <a:gd name="T91" fmla="*/ 672 h 888"/>
                <a:gd name="T92" fmla="*/ 186 w 750"/>
                <a:gd name="T93" fmla="*/ 704 h 888"/>
                <a:gd name="T94" fmla="*/ 144 w 750"/>
                <a:gd name="T95" fmla="*/ 776 h 888"/>
                <a:gd name="T96" fmla="*/ 118 w 750"/>
                <a:gd name="T97" fmla="*/ 864 h 888"/>
                <a:gd name="T98" fmla="*/ 194 w 750"/>
                <a:gd name="T99" fmla="*/ 864 h 8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solidFill>
              <a:srgbClr val="008000"/>
            </a:solidFill>
            <a:ln w="12700">
              <a:solidFill>
                <a:srgbClr val="000000"/>
              </a:solidFill>
              <a:prstDash val="solid"/>
              <a:round/>
              <a:headEnd/>
              <a:tailEnd/>
            </a:ln>
          </p:spPr>
          <p:txBody>
            <a:bodyPr/>
            <a:lstStyle/>
            <a:p>
              <a:endParaRPr lang="nl-NL"/>
            </a:p>
          </p:txBody>
        </p:sp>
        <p:sp>
          <p:nvSpPr>
            <p:cNvPr id="62506" name="Freeform 44"/>
            <p:cNvSpPr>
              <a:spLocks/>
            </p:cNvSpPr>
            <p:nvPr/>
          </p:nvSpPr>
          <p:spPr bwMode="auto">
            <a:xfrm>
              <a:off x="3233" y="2936"/>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solidFill>
              <a:srgbClr val="008000"/>
            </a:solidFill>
            <a:ln w="9525">
              <a:noFill/>
              <a:round/>
              <a:headEnd/>
              <a:tailEnd/>
            </a:ln>
          </p:spPr>
          <p:txBody>
            <a:bodyPr/>
            <a:lstStyle/>
            <a:p>
              <a:endParaRPr lang="nl-NL"/>
            </a:p>
          </p:txBody>
        </p:sp>
        <p:sp>
          <p:nvSpPr>
            <p:cNvPr id="62507" name="Freeform 45"/>
            <p:cNvSpPr>
              <a:spLocks/>
            </p:cNvSpPr>
            <p:nvPr/>
          </p:nvSpPr>
          <p:spPr bwMode="auto">
            <a:xfrm>
              <a:off x="3562" y="2768"/>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solidFill>
              <a:srgbClr val="008000"/>
            </a:solidFill>
            <a:ln w="9525">
              <a:noFill/>
              <a:round/>
              <a:headEnd/>
              <a:tailEnd/>
            </a:ln>
          </p:spPr>
          <p:txBody>
            <a:bodyPr/>
            <a:lstStyle/>
            <a:p>
              <a:endParaRPr lang="nl-NL"/>
            </a:p>
          </p:txBody>
        </p:sp>
        <p:sp>
          <p:nvSpPr>
            <p:cNvPr id="62508" name="Freeform 46"/>
            <p:cNvSpPr>
              <a:spLocks/>
            </p:cNvSpPr>
            <p:nvPr/>
          </p:nvSpPr>
          <p:spPr bwMode="auto">
            <a:xfrm>
              <a:off x="3233" y="2936"/>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solidFill>
              <a:srgbClr val="008000"/>
            </a:solidFill>
            <a:ln w="12700">
              <a:solidFill>
                <a:srgbClr val="000000"/>
              </a:solidFill>
              <a:prstDash val="solid"/>
              <a:round/>
              <a:headEnd/>
              <a:tailEnd/>
            </a:ln>
          </p:spPr>
          <p:txBody>
            <a:bodyPr/>
            <a:lstStyle/>
            <a:p>
              <a:endParaRPr lang="nl-NL"/>
            </a:p>
          </p:txBody>
        </p:sp>
        <p:sp>
          <p:nvSpPr>
            <p:cNvPr id="62509" name="Freeform 47"/>
            <p:cNvSpPr>
              <a:spLocks/>
            </p:cNvSpPr>
            <p:nvPr/>
          </p:nvSpPr>
          <p:spPr bwMode="auto">
            <a:xfrm>
              <a:off x="3562" y="2768"/>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solidFill>
              <a:srgbClr val="008000"/>
            </a:solidFill>
            <a:ln w="12700">
              <a:solidFill>
                <a:srgbClr val="000000"/>
              </a:solidFill>
              <a:prstDash val="solid"/>
              <a:round/>
              <a:headEnd/>
              <a:tailEnd/>
            </a:ln>
          </p:spPr>
          <p:txBody>
            <a:bodyPr/>
            <a:lstStyle/>
            <a:p>
              <a:endParaRPr lang="nl-NL"/>
            </a:p>
          </p:txBody>
        </p:sp>
        <p:sp>
          <p:nvSpPr>
            <p:cNvPr id="62510" name="Freeform 48"/>
            <p:cNvSpPr>
              <a:spLocks/>
            </p:cNvSpPr>
            <p:nvPr/>
          </p:nvSpPr>
          <p:spPr bwMode="auto">
            <a:xfrm>
              <a:off x="3781" y="2520"/>
              <a:ext cx="581" cy="312"/>
            </a:xfrm>
            <a:custGeom>
              <a:avLst/>
              <a:gdLst>
                <a:gd name="T0" fmla="*/ 497 w 581"/>
                <a:gd name="T1" fmla="*/ 248 h 312"/>
                <a:gd name="T2" fmla="*/ 531 w 581"/>
                <a:gd name="T3" fmla="*/ 200 h 312"/>
                <a:gd name="T4" fmla="*/ 556 w 581"/>
                <a:gd name="T5" fmla="*/ 176 h 312"/>
                <a:gd name="T6" fmla="*/ 581 w 581"/>
                <a:gd name="T7" fmla="*/ 152 h 312"/>
                <a:gd name="T8" fmla="*/ 564 w 581"/>
                <a:gd name="T9" fmla="*/ 120 h 312"/>
                <a:gd name="T10" fmla="*/ 522 w 581"/>
                <a:gd name="T11" fmla="*/ 112 h 312"/>
                <a:gd name="T12" fmla="*/ 480 w 581"/>
                <a:gd name="T13" fmla="*/ 104 h 312"/>
                <a:gd name="T14" fmla="*/ 463 w 581"/>
                <a:gd name="T15" fmla="*/ 80 h 312"/>
                <a:gd name="T16" fmla="*/ 413 w 581"/>
                <a:gd name="T17" fmla="*/ 64 h 312"/>
                <a:gd name="T18" fmla="*/ 413 w 581"/>
                <a:gd name="T19" fmla="*/ 88 h 312"/>
                <a:gd name="T20" fmla="*/ 387 w 581"/>
                <a:gd name="T21" fmla="*/ 104 h 312"/>
                <a:gd name="T22" fmla="*/ 345 w 581"/>
                <a:gd name="T23" fmla="*/ 72 h 312"/>
                <a:gd name="T24" fmla="*/ 354 w 581"/>
                <a:gd name="T25" fmla="*/ 40 h 312"/>
                <a:gd name="T26" fmla="*/ 312 w 581"/>
                <a:gd name="T27" fmla="*/ 40 h 312"/>
                <a:gd name="T28" fmla="*/ 269 w 581"/>
                <a:gd name="T29" fmla="*/ 24 h 312"/>
                <a:gd name="T30" fmla="*/ 227 w 581"/>
                <a:gd name="T31" fmla="*/ 0 h 312"/>
                <a:gd name="T32" fmla="*/ 227 w 581"/>
                <a:gd name="T33" fmla="*/ 24 h 312"/>
                <a:gd name="T34" fmla="*/ 202 w 581"/>
                <a:gd name="T35" fmla="*/ 8 h 312"/>
                <a:gd name="T36" fmla="*/ 168 w 581"/>
                <a:gd name="T37" fmla="*/ 8 h 312"/>
                <a:gd name="T38" fmla="*/ 160 w 581"/>
                <a:gd name="T39" fmla="*/ 40 h 312"/>
                <a:gd name="T40" fmla="*/ 118 w 581"/>
                <a:gd name="T41" fmla="*/ 56 h 312"/>
                <a:gd name="T42" fmla="*/ 76 w 581"/>
                <a:gd name="T43" fmla="*/ 80 h 312"/>
                <a:gd name="T44" fmla="*/ 34 w 581"/>
                <a:gd name="T45" fmla="*/ 88 h 312"/>
                <a:gd name="T46" fmla="*/ 0 w 581"/>
                <a:gd name="T47" fmla="*/ 112 h 312"/>
                <a:gd name="T48" fmla="*/ 34 w 581"/>
                <a:gd name="T49" fmla="*/ 152 h 312"/>
                <a:gd name="T50" fmla="*/ 25 w 581"/>
                <a:gd name="T51" fmla="*/ 176 h 312"/>
                <a:gd name="T52" fmla="*/ 84 w 581"/>
                <a:gd name="T53" fmla="*/ 224 h 312"/>
                <a:gd name="T54" fmla="*/ 160 w 581"/>
                <a:gd name="T55" fmla="*/ 280 h 312"/>
                <a:gd name="T56" fmla="*/ 152 w 581"/>
                <a:gd name="T57" fmla="*/ 288 h 312"/>
                <a:gd name="T58" fmla="*/ 194 w 581"/>
                <a:gd name="T59" fmla="*/ 312 h 312"/>
                <a:gd name="T60" fmla="*/ 244 w 581"/>
                <a:gd name="T61" fmla="*/ 296 h 312"/>
                <a:gd name="T62" fmla="*/ 269 w 581"/>
                <a:gd name="T63" fmla="*/ 248 h 312"/>
                <a:gd name="T64" fmla="*/ 345 w 581"/>
                <a:gd name="T65" fmla="*/ 272 h 312"/>
                <a:gd name="T66" fmla="*/ 430 w 581"/>
                <a:gd name="T67" fmla="*/ 272 h 312"/>
                <a:gd name="T68" fmla="*/ 430 w 581"/>
                <a:gd name="T69" fmla="*/ 280 h 312"/>
                <a:gd name="T70" fmla="*/ 455 w 581"/>
                <a:gd name="T71" fmla="*/ 248 h 312"/>
                <a:gd name="T72" fmla="*/ 497 w 581"/>
                <a:gd name="T73" fmla="*/ 248 h 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1" h="312">
                  <a:moveTo>
                    <a:pt x="497" y="248"/>
                  </a:moveTo>
                  <a:lnTo>
                    <a:pt x="531" y="200"/>
                  </a:lnTo>
                  <a:lnTo>
                    <a:pt x="556" y="176"/>
                  </a:lnTo>
                  <a:lnTo>
                    <a:pt x="581" y="152"/>
                  </a:lnTo>
                  <a:lnTo>
                    <a:pt x="564" y="120"/>
                  </a:lnTo>
                  <a:lnTo>
                    <a:pt x="522" y="112"/>
                  </a:lnTo>
                  <a:lnTo>
                    <a:pt x="480" y="104"/>
                  </a:lnTo>
                  <a:lnTo>
                    <a:pt x="463" y="80"/>
                  </a:lnTo>
                  <a:lnTo>
                    <a:pt x="413" y="64"/>
                  </a:lnTo>
                  <a:lnTo>
                    <a:pt x="413" y="88"/>
                  </a:lnTo>
                  <a:lnTo>
                    <a:pt x="387" y="104"/>
                  </a:lnTo>
                  <a:lnTo>
                    <a:pt x="345" y="72"/>
                  </a:lnTo>
                  <a:lnTo>
                    <a:pt x="354" y="40"/>
                  </a:lnTo>
                  <a:lnTo>
                    <a:pt x="312" y="40"/>
                  </a:lnTo>
                  <a:lnTo>
                    <a:pt x="269" y="24"/>
                  </a:lnTo>
                  <a:lnTo>
                    <a:pt x="227" y="0"/>
                  </a:lnTo>
                  <a:lnTo>
                    <a:pt x="227" y="24"/>
                  </a:lnTo>
                  <a:lnTo>
                    <a:pt x="202" y="8"/>
                  </a:lnTo>
                  <a:lnTo>
                    <a:pt x="168" y="8"/>
                  </a:lnTo>
                  <a:lnTo>
                    <a:pt x="160" y="40"/>
                  </a:lnTo>
                  <a:lnTo>
                    <a:pt x="118" y="56"/>
                  </a:lnTo>
                  <a:lnTo>
                    <a:pt x="76" y="80"/>
                  </a:lnTo>
                  <a:lnTo>
                    <a:pt x="34" y="88"/>
                  </a:lnTo>
                  <a:lnTo>
                    <a:pt x="0" y="112"/>
                  </a:lnTo>
                  <a:lnTo>
                    <a:pt x="34" y="152"/>
                  </a:lnTo>
                  <a:lnTo>
                    <a:pt x="25" y="176"/>
                  </a:lnTo>
                  <a:lnTo>
                    <a:pt x="84" y="224"/>
                  </a:lnTo>
                  <a:lnTo>
                    <a:pt x="160" y="280"/>
                  </a:lnTo>
                  <a:lnTo>
                    <a:pt x="152" y="288"/>
                  </a:lnTo>
                  <a:lnTo>
                    <a:pt x="194" y="312"/>
                  </a:lnTo>
                  <a:lnTo>
                    <a:pt x="244" y="296"/>
                  </a:lnTo>
                  <a:lnTo>
                    <a:pt x="269" y="248"/>
                  </a:lnTo>
                  <a:lnTo>
                    <a:pt x="345" y="272"/>
                  </a:lnTo>
                  <a:lnTo>
                    <a:pt x="430" y="272"/>
                  </a:lnTo>
                  <a:lnTo>
                    <a:pt x="430" y="280"/>
                  </a:lnTo>
                  <a:lnTo>
                    <a:pt x="455" y="248"/>
                  </a:lnTo>
                  <a:lnTo>
                    <a:pt x="497" y="248"/>
                  </a:lnTo>
                  <a:close/>
                </a:path>
              </a:pathLst>
            </a:custGeom>
            <a:solidFill>
              <a:srgbClr val="008000"/>
            </a:solidFill>
            <a:ln w="12700">
              <a:solidFill>
                <a:srgbClr val="000000"/>
              </a:solidFill>
              <a:prstDash val="solid"/>
              <a:round/>
              <a:headEnd/>
              <a:tailEnd/>
            </a:ln>
          </p:spPr>
          <p:txBody>
            <a:bodyPr/>
            <a:lstStyle/>
            <a:p>
              <a:endParaRPr lang="nl-NL"/>
            </a:p>
          </p:txBody>
        </p:sp>
        <p:sp>
          <p:nvSpPr>
            <p:cNvPr id="62511" name="Freeform 49"/>
            <p:cNvSpPr>
              <a:spLocks/>
            </p:cNvSpPr>
            <p:nvPr/>
          </p:nvSpPr>
          <p:spPr bwMode="auto">
            <a:xfrm>
              <a:off x="3933" y="3008"/>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solidFill>
              <a:srgbClr val="008000"/>
            </a:solidFill>
            <a:ln w="9525">
              <a:noFill/>
              <a:round/>
              <a:headEnd/>
              <a:tailEnd/>
            </a:ln>
          </p:spPr>
          <p:txBody>
            <a:bodyPr/>
            <a:lstStyle/>
            <a:p>
              <a:endParaRPr lang="nl-NL"/>
            </a:p>
          </p:txBody>
        </p:sp>
        <p:sp>
          <p:nvSpPr>
            <p:cNvPr id="62512" name="Freeform 50"/>
            <p:cNvSpPr>
              <a:spLocks/>
            </p:cNvSpPr>
            <p:nvPr/>
          </p:nvSpPr>
          <p:spPr bwMode="auto">
            <a:xfrm>
              <a:off x="3941" y="3064"/>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solidFill>
              <a:srgbClr val="008000"/>
            </a:solidFill>
            <a:ln w="9525">
              <a:noFill/>
              <a:round/>
              <a:headEnd/>
              <a:tailEnd/>
            </a:ln>
          </p:spPr>
          <p:txBody>
            <a:bodyPr/>
            <a:lstStyle/>
            <a:p>
              <a:endParaRPr lang="nl-NL"/>
            </a:p>
          </p:txBody>
        </p:sp>
        <p:sp>
          <p:nvSpPr>
            <p:cNvPr id="62513" name="Freeform 51"/>
            <p:cNvSpPr>
              <a:spLocks/>
            </p:cNvSpPr>
            <p:nvPr/>
          </p:nvSpPr>
          <p:spPr bwMode="auto">
            <a:xfrm>
              <a:off x="3933" y="3008"/>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solidFill>
              <a:srgbClr val="008000"/>
            </a:solidFill>
            <a:ln w="12700">
              <a:solidFill>
                <a:srgbClr val="000000"/>
              </a:solidFill>
              <a:prstDash val="solid"/>
              <a:round/>
              <a:headEnd/>
              <a:tailEnd/>
            </a:ln>
          </p:spPr>
          <p:txBody>
            <a:bodyPr/>
            <a:lstStyle/>
            <a:p>
              <a:endParaRPr lang="nl-NL"/>
            </a:p>
          </p:txBody>
        </p:sp>
        <p:sp>
          <p:nvSpPr>
            <p:cNvPr id="62514" name="Freeform 52"/>
            <p:cNvSpPr>
              <a:spLocks/>
            </p:cNvSpPr>
            <p:nvPr/>
          </p:nvSpPr>
          <p:spPr bwMode="auto">
            <a:xfrm>
              <a:off x="3941" y="3064"/>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solidFill>
              <a:srgbClr val="008000"/>
            </a:solidFill>
            <a:ln w="12700">
              <a:solidFill>
                <a:srgbClr val="000000"/>
              </a:solidFill>
              <a:prstDash val="solid"/>
              <a:round/>
              <a:headEnd/>
              <a:tailEnd/>
            </a:ln>
          </p:spPr>
          <p:txBody>
            <a:bodyPr/>
            <a:lstStyle/>
            <a:p>
              <a:endParaRPr lang="nl-NL"/>
            </a:p>
          </p:txBody>
        </p:sp>
        <p:sp>
          <p:nvSpPr>
            <p:cNvPr id="62515" name="Freeform 54"/>
            <p:cNvSpPr>
              <a:spLocks/>
            </p:cNvSpPr>
            <p:nvPr/>
          </p:nvSpPr>
          <p:spPr bwMode="auto">
            <a:xfrm>
              <a:off x="4168" y="2768"/>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solidFill>
              <a:srgbClr val="008000"/>
            </a:solidFill>
            <a:ln w="9525">
              <a:noFill/>
              <a:round/>
              <a:headEnd/>
              <a:tailEnd/>
            </a:ln>
          </p:spPr>
          <p:txBody>
            <a:bodyPr/>
            <a:lstStyle/>
            <a:p>
              <a:endParaRPr lang="nl-NL"/>
            </a:p>
          </p:txBody>
        </p:sp>
        <p:sp>
          <p:nvSpPr>
            <p:cNvPr id="62516" name="Freeform 55"/>
            <p:cNvSpPr>
              <a:spLocks/>
            </p:cNvSpPr>
            <p:nvPr/>
          </p:nvSpPr>
          <p:spPr bwMode="auto">
            <a:xfrm>
              <a:off x="4143" y="3200"/>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noFill/>
            <a:ln w="12700">
              <a:solidFill>
                <a:srgbClr val="000000"/>
              </a:solidFill>
              <a:prstDash val="solid"/>
              <a:round/>
              <a:headEnd/>
              <a:tailEnd/>
            </a:ln>
          </p:spPr>
          <p:txBody>
            <a:bodyPr/>
            <a:lstStyle/>
            <a:p>
              <a:endParaRPr lang="nl-NL"/>
            </a:p>
          </p:txBody>
        </p:sp>
        <p:sp>
          <p:nvSpPr>
            <p:cNvPr id="62517" name="Freeform 56"/>
            <p:cNvSpPr>
              <a:spLocks/>
            </p:cNvSpPr>
            <p:nvPr/>
          </p:nvSpPr>
          <p:spPr bwMode="auto">
            <a:xfrm>
              <a:off x="4168" y="2768"/>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solidFill>
              <a:srgbClr val="008000"/>
            </a:solidFill>
            <a:ln w="12700">
              <a:solidFill>
                <a:srgbClr val="000000"/>
              </a:solidFill>
              <a:prstDash val="solid"/>
              <a:round/>
              <a:headEnd/>
              <a:tailEnd/>
            </a:ln>
          </p:spPr>
          <p:txBody>
            <a:bodyPr/>
            <a:lstStyle/>
            <a:p>
              <a:endParaRPr lang="nl-NL"/>
            </a:p>
          </p:txBody>
        </p:sp>
        <p:sp>
          <p:nvSpPr>
            <p:cNvPr id="62518" name="Freeform 57"/>
            <p:cNvSpPr>
              <a:spLocks/>
            </p:cNvSpPr>
            <p:nvPr/>
          </p:nvSpPr>
          <p:spPr bwMode="auto">
            <a:xfrm>
              <a:off x="4623" y="2768"/>
              <a:ext cx="26" cy="8"/>
            </a:xfrm>
            <a:custGeom>
              <a:avLst/>
              <a:gdLst>
                <a:gd name="T0" fmla="*/ 17 w 26"/>
                <a:gd name="T1" fmla="*/ 8 h 8"/>
                <a:gd name="T2" fmla="*/ 26 w 26"/>
                <a:gd name="T3" fmla="*/ 8 h 8"/>
                <a:gd name="T4" fmla="*/ 0 w 26"/>
                <a:gd name="T5" fmla="*/ 0 h 8"/>
                <a:gd name="T6" fmla="*/ 17 w 26"/>
                <a:gd name="T7" fmla="*/ 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8">
                  <a:moveTo>
                    <a:pt x="17" y="8"/>
                  </a:moveTo>
                  <a:lnTo>
                    <a:pt x="26" y="8"/>
                  </a:lnTo>
                  <a:lnTo>
                    <a:pt x="0" y="0"/>
                  </a:lnTo>
                  <a:lnTo>
                    <a:pt x="17" y="8"/>
                  </a:lnTo>
                  <a:close/>
                </a:path>
              </a:pathLst>
            </a:custGeom>
            <a:solidFill>
              <a:srgbClr val="008000"/>
            </a:solidFill>
            <a:ln w="12700">
              <a:solidFill>
                <a:srgbClr val="000000"/>
              </a:solidFill>
              <a:prstDash val="solid"/>
              <a:round/>
              <a:headEnd/>
              <a:tailEnd/>
            </a:ln>
          </p:spPr>
          <p:txBody>
            <a:bodyPr/>
            <a:lstStyle/>
            <a:p>
              <a:endParaRPr lang="nl-NL"/>
            </a:p>
          </p:txBody>
        </p:sp>
        <p:sp>
          <p:nvSpPr>
            <p:cNvPr id="62519" name="Freeform 58"/>
            <p:cNvSpPr>
              <a:spLocks/>
            </p:cNvSpPr>
            <p:nvPr/>
          </p:nvSpPr>
          <p:spPr bwMode="auto">
            <a:xfrm>
              <a:off x="4649" y="2776"/>
              <a:ext cx="17" cy="1"/>
            </a:xfrm>
            <a:custGeom>
              <a:avLst/>
              <a:gdLst>
                <a:gd name="T0" fmla="*/ 17 w 17"/>
                <a:gd name="T1" fmla="*/ 0 h 1"/>
                <a:gd name="T2" fmla="*/ 0 w 17"/>
                <a:gd name="T3" fmla="*/ 0 h 1"/>
                <a:gd name="T4" fmla="*/ 17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7" y="0"/>
                  </a:moveTo>
                  <a:lnTo>
                    <a:pt x="0" y="0"/>
                  </a:lnTo>
                  <a:lnTo>
                    <a:pt x="17" y="0"/>
                  </a:lnTo>
                  <a:close/>
                </a:path>
              </a:pathLst>
            </a:custGeom>
            <a:solidFill>
              <a:srgbClr val="008000"/>
            </a:solidFill>
            <a:ln w="9525">
              <a:noFill/>
              <a:round/>
              <a:headEnd/>
              <a:tailEnd/>
            </a:ln>
          </p:spPr>
          <p:txBody>
            <a:bodyPr/>
            <a:lstStyle/>
            <a:p>
              <a:endParaRPr lang="nl-NL"/>
            </a:p>
          </p:txBody>
        </p:sp>
        <p:sp>
          <p:nvSpPr>
            <p:cNvPr id="62520" name="Line 59"/>
            <p:cNvSpPr>
              <a:spLocks noChangeShapeType="1"/>
            </p:cNvSpPr>
            <p:nvPr/>
          </p:nvSpPr>
          <p:spPr bwMode="auto">
            <a:xfrm flipV="1">
              <a:off x="4640" y="2768"/>
              <a:ext cx="26" cy="8"/>
            </a:xfrm>
            <a:prstGeom prst="line">
              <a:avLst/>
            </a:prstGeom>
            <a:noFill/>
            <a:ln w="12700">
              <a:solidFill>
                <a:srgbClr val="000000"/>
              </a:solidFill>
              <a:round/>
              <a:headEnd/>
              <a:tailEnd/>
            </a:ln>
          </p:spPr>
          <p:txBody>
            <a:bodyPr/>
            <a:lstStyle/>
            <a:p>
              <a:endParaRPr lang="nl-NL"/>
            </a:p>
          </p:txBody>
        </p:sp>
        <p:sp>
          <p:nvSpPr>
            <p:cNvPr id="62521" name="Line 60"/>
            <p:cNvSpPr>
              <a:spLocks noChangeShapeType="1"/>
            </p:cNvSpPr>
            <p:nvPr/>
          </p:nvSpPr>
          <p:spPr bwMode="auto">
            <a:xfrm flipV="1">
              <a:off x="4640" y="2768"/>
              <a:ext cx="26" cy="8"/>
            </a:xfrm>
            <a:prstGeom prst="line">
              <a:avLst/>
            </a:prstGeom>
            <a:noFill/>
            <a:ln w="12700">
              <a:solidFill>
                <a:srgbClr val="000000"/>
              </a:solidFill>
              <a:round/>
              <a:headEnd/>
              <a:tailEnd/>
            </a:ln>
          </p:spPr>
          <p:txBody>
            <a:bodyPr/>
            <a:lstStyle/>
            <a:p>
              <a:endParaRPr lang="nl-NL"/>
            </a:p>
          </p:txBody>
        </p:sp>
        <p:sp>
          <p:nvSpPr>
            <p:cNvPr id="62522" name="Freeform 61"/>
            <p:cNvSpPr>
              <a:spLocks/>
            </p:cNvSpPr>
            <p:nvPr/>
          </p:nvSpPr>
          <p:spPr bwMode="auto">
            <a:xfrm>
              <a:off x="4615" y="2768"/>
              <a:ext cx="8" cy="1"/>
            </a:xfrm>
            <a:custGeom>
              <a:avLst/>
              <a:gdLst>
                <a:gd name="T0" fmla="*/ 0 w 8"/>
                <a:gd name="T1" fmla="*/ 0 h 1"/>
                <a:gd name="T2" fmla="*/ 8 w 8"/>
                <a:gd name="T3" fmla="*/ 0 h 1"/>
                <a:gd name="T4" fmla="*/ 0 w 8"/>
                <a:gd name="T5" fmla="*/ 0 h 1"/>
                <a:gd name="T6" fmla="*/ 0 60000 65536"/>
                <a:gd name="T7" fmla="*/ 0 60000 65536"/>
                <a:gd name="T8" fmla="*/ 0 60000 65536"/>
              </a:gdLst>
              <a:ahLst/>
              <a:cxnLst>
                <a:cxn ang="T6">
                  <a:pos x="T0" y="T1"/>
                </a:cxn>
                <a:cxn ang="T7">
                  <a:pos x="T2" y="T3"/>
                </a:cxn>
                <a:cxn ang="T8">
                  <a:pos x="T4" y="T5"/>
                </a:cxn>
              </a:cxnLst>
              <a:rect l="0" t="0" r="r" b="b"/>
              <a:pathLst>
                <a:path w="8" h="1">
                  <a:moveTo>
                    <a:pt x="0" y="0"/>
                  </a:moveTo>
                  <a:lnTo>
                    <a:pt x="8" y="0"/>
                  </a:lnTo>
                  <a:lnTo>
                    <a:pt x="0" y="0"/>
                  </a:lnTo>
                  <a:close/>
                </a:path>
              </a:pathLst>
            </a:custGeom>
            <a:solidFill>
              <a:srgbClr val="008000"/>
            </a:solidFill>
            <a:ln w="9525">
              <a:noFill/>
              <a:round/>
              <a:headEnd/>
              <a:tailEnd/>
            </a:ln>
          </p:spPr>
          <p:txBody>
            <a:bodyPr/>
            <a:lstStyle/>
            <a:p>
              <a:endParaRPr lang="nl-NL"/>
            </a:p>
          </p:txBody>
        </p:sp>
        <p:sp>
          <p:nvSpPr>
            <p:cNvPr id="62523" name="Freeform 62"/>
            <p:cNvSpPr>
              <a:spLocks/>
            </p:cNvSpPr>
            <p:nvPr/>
          </p:nvSpPr>
          <p:spPr bwMode="auto">
            <a:xfrm>
              <a:off x="4362" y="2672"/>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solidFill>
              <a:srgbClr val="008000"/>
            </a:solidFill>
            <a:ln w="9525">
              <a:noFill/>
              <a:round/>
              <a:headEnd/>
              <a:tailEnd/>
            </a:ln>
          </p:spPr>
          <p:txBody>
            <a:bodyPr/>
            <a:lstStyle/>
            <a:p>
              <a:endParaRPr lang="nl-NL"/>
            </a:p>
          </p:txBody>
        </p:sp>
        <p:sp>
          <p:nvSpPr>
            <p:cNvPr id="62524" name="Freeform 63"/>
            <p:cNvSpPr>
              <a:spLocks/>
            </p:cNvSpPr>
            <p:nvPr/>
          </p:nvSpPr>
          <p:spPr bwMode="auto">
            <a:xfrm>
              <a:off x="4615" y="2768"/>
              <a:ext cx="8" cy="1"/>
            </a:xfrm>
            <a:custGeom>
              <a:avLst/>
              <a:gdLst>
                <a:gd name="T0" fmla="*/ 0 w 8"/>
                <a:gd name="T1" fmla="*/ 0 h 1"/>
                <a:gd name="T2" fmla="*/ 8 w 8"/>
                <a:gd name="T3" fmla="*/ 0 h 1"/>
                <a:gd name="T4" fmla="*/ 0 w 8"/>
                <a:gd name="T5" fmla="*/ 0 h 1"/>
                <a:gd name="T6" fmla="*/ 0 w 8"/>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0" y="0"/>
                  </a:moveTo>
                  <a:lnTo>
                    <a:pt x="8" y="0"/>
                  </a:lnTo>
                  <a:lnTo>
                    <a:pt x="0" y="0"/>
                  </a:lnTo>
                  <a:close/>
                </a:path>
              </a:pathLst>
            </a:custGeom>
            <a:solidFill>
              <a:srgbClr val="008000"/>
            </a:solidFill>
            <a:ln w="12700">
              <a:solidFill>
                <a:srgbClr val="000000"/>
              </a:solidFill>
              <a:prstDash val="solid"/>
              <a:round/>
              <a:headEnd/>
              <a:tailEnd/>
            </a:ln>
          </p:spPr>
          <p:txBody>
            <a:bodyPr/>
            <a:lstStyle/>
            <a:p>
              <a:endParaRPr lang="nl-NL"/>
            </a:p>
          </p:txBody>
        </p:sp>
        <p:sp>
          <p:nvSpPr>
            <p:cNvPr id="62525" name="Freeform 64"/>
            <p:cNvSpPr>
              <a:spLocks/>
            </p:cNvSpPr>
            <p:nvPr/>
          </p:nvSpPr>
          <p:spPr bwMode="auto">
            <a:xfrm>
              <a:off x="4362" y="2672"/>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solidFill>
              <a:srgbClr val="008000"/>
            </a:solidFill>
            <a:ln w="12700">
              <a:solidFill>
                <a:srgbClr val="000000"/>
              </a:solidFill>
              <a:prstDash val="solid"/>
              <a:round/>
              <a:headEnd/>
              <a:tailEnd/>
            </a:ln>
          </p:spPr>
          <p:txBody>
            <a:bodyPr/>
            <a:lstStyle/>
            <a:p>
              <a:endParaRPr lang="nl-NL"/>
            </a:p>
          </p:txBody>
        </p:sp>
        <p:sp>
          <p:nvSpPr>
            <p:cNvPr id="62526" name="Freeform 65"/>
            <p:cNvSpPr>
              <a:spLocks/>
            </p:cNvSpPr>
            <p:nvPr/>
          </p:nvSpPr>
          <p:spPr bwMode="auto">
            <a:xfrm>
              <a:off x="4211" y="2664"/>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12 w 480"/>
                <a:gd name="T61" fmla="*/ 104 h 232"/>
                <a:gd name="T62" fmla="*/ 438 w 480"/>
                <a:gd name="T63" fmla="*/ 112 h 232"/>
                <a:gd name="T64" fmla="*/ 455 w 480"/>
                <a:gd name="T65" fmla="*/ 112 h 232"/>
                <a:gd name="T66" fmla="*/ 463 w 480"/>
                <a:gd name="T67" fmla="*/ 64 h 232"/>
                <a:gd name="T68" fmla="*/ 480 w 480"/>
                <a:gd name="T69" fmla="*/ 16 h 232"/>
                <a:gd name="T70" fmla="*/ 421 w 480"/>
                <a:gd name="T71" fmla="*/ 8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solidFill>
              <a:srgbClr val="008000"/>
            </a:solidFill>
            <a:ln w="9525">
              <a:noFill/>
              <a:round/>
              <a:headEnd/>
              <a:tailEnd/>
            </a:ln>
          </p:spPr>
          <p:txBody>
            <a:bodyPr/>
            <a:lstStyle/>
            <a:p>
              <a:endParaRPr lang="nl-NL"/>
            </a:p>
          </p:txBody>
        </p:sp>
        <p:sp>
          <p:nvSpPr>
            <p:cNvPr id="62527" name="Freeform 67"/>
            <p:cNvSpPr>
              <a:spLocks/>
            </p:cNvSpPr>
            <p:nvPr/>
          </p:nvSpPr>
          <p:spPr bwMode="auto">
            <a:xfrm>
              <a:off x="4211" y="2664"/>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04 w 480"/>
                <a:gd name="T61" fmla="*/ 104 h 232"/>
                <a:gd name="T62" fmla="*/ 412 w 480"/>
                <a:gd name="T63" fmla="*/ 104 h 232"/>
                <a:gd name="T64" fmla="*/ 438 w 480"/>
                <a:gd name="T65" fmla="*/ 112 h 232"/>
                <a:gd name="T66" fmla="*/ 455 w 480"/>
                <a:gd name="T67" fmla="*/ 112 h 232"/>
                <a:gd name="T68" fmla="*/ 463 w 480"/>
                <a:gd name="T69" fmla="*/ 64 h 232"/>
                <a:gd name="T70" fmla="*/ 480 w 480"/>
                <a:gd name="T71" fmla="*/ 16 h 232"/>
                <a:gd name="T72" fmla="*/ 421 w 480"/>
                <a:gd name="T73" fmla="*/ 8 h 2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solidFill>
              <a:srgbClr val="008000"/>
            </a:solidFill>
            <a:ln w="12700">
              <a:solidFill>
                <a:srgbClr val="000000"/>
              </a:solidFill>
              <a:prstDash val="solid"/>
              <a:round/>
              <a:headEnd/>
              <a:tailEnd/>
            </a:ln>
          </p:spPr>
          <p:txBody>
            <a:bodyPr/>
            <a:lstStyle/>
            <a:p>
              <a:endParaRPr lang="nl-NL"/>
            </a:p>
          </p:txBody>
        </p:sp>
        <p:sp>
          <p:nvSpPr>
            <p:cNvPr id="62528" name="Freeform 68"/>
            <p:cNvSpPr>
              <a:spLocks/>
            </p:cNvSpPr>
            <p:nvPr/>
          </p:nvSpPr>
          <p:spPr bwMode="auto">
            <a:xfrm>
              <a:off x="4430" y="3064"/>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noFill/>
            <a:ln w="12700">
              <a:solidFill>
                <a:srgbClr val="000000"/>
              </a:solidFill>
              <a:prstDash val="solid"/>
              <a:round/>
              <a:headEnd/>
              <a:tailEnd/>
            </a:ln>
          </p:spPr>
          <p:txBody>
            <a:bodyPr/>
            <a:lstStyle/>
            <a:p>
              <a:endParaRPr lang="nl-NL"/>
            </a:p>
          </p:txBody>
        </p:sp>
        <p:sp>
          <p:nvSpPr>
            <p:cNvPr id="62529" name="Freeform 70"/>
            <p:cNvSpPr>
              <a:spLocks/>
            </p:cNvSpPr>
            <p:nvPr/>
          </p:nvSpPr>
          <p:spPr bwMode="auto">
            <a:xfrm>
              <a:off x="4666" y="3488"/>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solidFill>
              <a:srgbClr val="008000"/>
            </a:solidFill>
            <a:ln w="9525">
              <a:noFill/>
              <a:round/>
              <a:headEnd/>
              <a:tailEnd/>
            </a:ln>
          </p:spPr>
          <p:txBody>
            <a:bodyPr/>
            <a:lstStyle/>
            <a:p>
              <a:endParaRPr lang="nl-NL"/>
            </a:p>
          </p:txBody>
        </p:sp>
        <p:sp>
          <p:nvSpPr>
            <p:cNvPr id="62530" name="Freeform 71"/>
            <p:cNvSpPr>
              <a:spLocks/>
            </p:cNvSpPr>
            <p:nvPr/>
          </p:nvSpPr>
          <p:spPr bwMode="auto">
            <a:xfrm>
              <a:off x="4531" y="3488"/>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35 w 210"/>
                <a:gd name="T19" fmla="*/ 72 h 352"/>
                <a:gd name="T20" fmla="*/ 101 w 210"/>
                <a:gd name="T21" fmla="*/ 32 h 352"/>
                <a:gd name="T22" fmla="*/ 84 w 210"/>
                <a:gd name="T23" fmla="*/ 16 h 352"/>
                <a:gd name="T24" fmla="*/ 59 w 210"/>
                <a:gd name="T25" fmla="*/ 16 h 352"/>
                <a:gd name="T26" fmla="*/ 25 w 210"/>
                <a:gd name="T27" fmla="*/ 0 h 352"/>
                <a:gd name="T28" fmla="*/ 0 w 210"/>
                <a:gd name="T29" fmla="*/ 72 h 352"/>
                <a:gd name="T30" fmla="*/ 0 w 210"/>
                <a:gd name="T31" fmla="*/ 80 h 352"/>
                <a:gd name="T32" fmla="*/ 17 w 210"/>
                <a:gd name="T33" fmla="*/ 88 h 352"/>
                <a:gd name="T34" fmla="*/ 33 w 210"/>
                <a:gd name="T35" fmla="*/ 104 h 352"/>
                <a:gd name="T36" fmla="*/ 33 w 210"/>
                <a:gd name="T37" fmla="*/ 120 h 352"/>
                <a:gd name="T38" fmla="*/ 33 w 210"/>
                <a:gd name="T39" fmla="*/ 160 h 352"/>
                <a:gd name="T40" fmla="*/ 42 w 210"/>
                <a:gd name="T41" fmla="*/ 248 h 352"/>
                <a:gd name="T42" fmla="*/ 67 w 210"/>
                <a:gd name="T43" fmla="*/ 288 h 352"/>
                <a:gd name="T44" fmla="*/ 109 w 210"/>
                <a:gd name="T45" fmla="*/ 320 h 352"/>
                <a:gd name="T46" fmla="*/ 135 w 210"/>
                <a:gd name="T47" fmla="*/ 352 h 352"/>
                <a:gd name="T48" fmla="*/ 151 w 210"/>
                <a:gd name="T49" fmla="*/ 344 h 352"/>
                <a:gd name="T50" fmla="*/ 151 w 210"/>
                <a:gd name="T51" fmla="*/ 304 h 3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noFill/>
            <a:ln w="12700">
              <a:solidFill>
                <a:srgbClr val="000000"/>
              </a:solidFill>
              <a:prstDash val="solid"/>
              <a:round/>
              <a:headEnd/>
              <a:tailEnd/>
            </a:ln>
          </p:spPr>
          <p:txBody>
            <a:bodyPr/>
            <a:lstStyle/>
            <a:p>
              <a:endParaRPr lang="nl-NL"/>
            </a:p>
          </p:txBody>
        </p:sp>
        <p:sp>
          <p:nvSpPr>
            <p:cNvPr id="62531" name="Freeform 72"/>
            <p:cNvSpPr>
              <a:spLocks/>
            </p:cNvSpPr>
            <p:nvPr/>
          </p:nvSpPr>
          <p:spPr bwMode="auto">
            <a:xfrm>
              <a:off x="4666" y="3488"/>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solidFill>
              <a:srgbClr val="008000"/>
            </a:solidFill>
            <a:ln w="12700">
              <a:solidFill>
                <a:srgbClr val="000000"/>
              </a:solidFill>
              <a:prstDash val="solid"/>
              <a:round/>
              <a:headEnd/>
              <a:tailEnd/>
            </a:ln>
          </p:spPr>
          <p:txBody>
            <a:bodyPr/>
            <a:lstStyle/>
            <a:p>
              <a:endParaRPr lang="nl-NL"/>
            </a:p>
          </p:txBody>
        </p:sp>
        <p:sp>
          <p:nvSpPr>
            <p:cNvPr id="62532" name="Freeform 74"/>
            <p:cNvSpPr>
              <a:spLocks/>
            </p:cNvSpPr>
            <p:nvPr/>
          </p:nvSpPr>
          <p:spPr bwMode="auto">
            <a:xfrm>
              <a:off x="4800" y="3192"/>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55 w 590"/>
                <a:gd name="T107" fmla="*/ 280 h 408"/>
                <a:gd name="T108" fmla="*/ 455 w 590"/>
                <a:gd name="T109" fmla="*/ 256 h 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solidFill>
              <a:srgbClr val="008000"/>
            </a:solidFill>
            <a:ln w="9525">
              <a:noFill/>
              <a:round/>
              <a:headEnd/>
              <a:tailEnd/>
            </a:ln>
          </p:spPr>
          <p:txBody>
            <a:bodyPr/>
            <a:lstStyle/>
            <a:p>
              <a:endParaRPr lang="nl-NL"/>
            </a:p>
          </p:txBody>
        </p:sp>
        <p:sp>
          <p:nvSpPr>
            <p:cNvPr id="62533" name="Freeform 75"/>
            <p:cNvSpPr>
              <a:spLocks/>
            </p:cNvSpPr>
            <p:nvPr/>
          </p:nvSpPr>
          <p:spPr bwMode="auto">
            <a:xfrm>
              <a:off x="4666" y="3496"/>
              <a:ext cx="244" cy="192"/>
            </a:xfrm>
            <a:custGeom>
              <a:avLst/>
              <a:gdLst>
                <a:gd name="T0" fmla="*/ 227 w 244"/>
                <a:gd name="T1" fmla="*/ 32 h 192"/>
                <a:gd name="T2" fmla="*/ 185 w 244"/>
                <a:gd name="T3" fmla="*/ 16 h 192"/>
                <a:gd name="T4" fmla="*/ 177 w 244"/>
                <a:gd name="T5" fmla="*/ 0 h 192"/>
                <a:gd name="T6" fmla="*/ 177 w 244"/>
                <a:gd name="T7" fmla="*/ 0 h 192"/>
                <a:gd name="T8" fmla="*/ 134 w 244"/>
                <a:gd name="T9" fmla="*/ 0 h 192"/>
                <a:gd name="T10" fmla="*/ 75 w 244"/>
                <a:gd name="T11" fmla="*/ 24 h 192"/>
                <a:gd name="T12" fmla="*/ 50 w 244"/>
                <a:gd name="T13" fmla="*/ 32 h 192"/>
                <a:gd name="T14" fmla="*/ 25 w 244"/>
                <a:gd name="T15" fmla="*/ 40 h 192"/>
                <a:gd name="T16" fmla="*/ 16 w 244"/>
                <a:gd name="T17" fmla="*/ 72 h 192"/>
                <a:gd name="T18" fmla="*/ 0 w 244"/>
                <a:gd name="T19" fmla="*/ 64 h 192"/>
                <a:gd name="T20" fmla="*/ 0 w 244"/>
                <a:gd name="T21" fmla="*/ 88 h 192"/>
                <a:gd name="T22" fmla="*/ 8 w 244"/>
                <a:gd name="T23" fmla="*/ 144 h 192"/>
                <a:gd name="T24" fmla="*/ 33 w 244"/>
                <a:gd name="T25" fmla="*/ 176 h 192"/>
                <a:gd name="T26" fmla="*/ 59 w 244"/>
                <a:gd name="T27" fmla="*/ 184 h 192"/>
                <a:gd name="T28" fmla="*/ 67 w 244"/>
                <a:gd name="T29" fmla="*/ 192 h 192"/>
                <a:gd name="T30" fmla="*/ 75 w 244"/>
                <a:gd name="T31" fmla="*/ 192 h 192"/>
                <a:gd name="T32" fmla="*/ 109 w 244"/>
                <a:gd name="T33" fmla="*/ 176 h 192"/>
                <a:gd name="T34" fmla="*/ 134 w 244"/>
                <a:gd name="T35" fmla="*/ 176 h 192"/>
                <a:gd name="T36" fmla="*/ 168 w 244"/>
                <a:gd name="T37" fmla="*/ 136 h 192"/>
                <a:gd name="T38" fmla="*/ 236 w 244"/>
                <a:gd name="T39" fmla="*/ 128 h 192"/>
                <a:gd name="T40" fmla="*/ 244 w 244"/>
                <a:gd name="T41" fmla="*/ 104 h 192"/>
                <a:gd name="T42" fmla="*/ 244 w 244"/>
                <a:gd name="T43" fmla="*/ 64 h 192"/>
                <a:gd name="T44" fmla="*/ 227 w 244"/>
                <a:gd name="T45" fmla="*/ 32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noFill/>
            <a:ln w="12700">
              <a:solidFill>
                <a:srgbClr val="000000"/>
              </a:solidFill>
              <a:prstDash val="solid"/>
              <a:round/>
              <a:headEnd/>
              <a:tailEnd/>
            </a:ln>
          </p:spPr>
          <p:txBody>
            <a:bodyPr/>
            <a:lstStyle/>
            <a:p>
              <a:endParaRPr lang="nl-NL"/>
            </a:p>
          </p:txBody>
        </p:sp>
        <p:sp>
          <p:nvSpPr>
            <p:cNvPr id="62534" name="Freeform 76"/>
            <p:cNvSpPr>
              <a:spLocks/>
            </p:cNvSpPr>
            <p:nvPr/>
          </p:nvSpPr>
          <p:spPr bwMode="auto">
            <a:xfrm>
              <a:off x="4800" y="3192"/>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47 w 590"/>
                <a:gd name="T107" fmla="*/ 296 h 408"/>
                <a:gd name="T108" fmla="*/ 455 w 590"/>
                <a:gd name="T109" fmla="*/ 280 h 408"/>
                <a:gd name="T110" fmla="*/ 455 w 590"/>
                <a:gd name="T111" fmla="*/ 256 h 4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solidFill>
              <a:srgbClr val="008000"/>
            </a:solidFill>
            <a:ln w="12700">
              <a:solidFill>
                <a:srgbClr val="000000"/>
              </a:solidFill>
              <a:prstDash val="solid"/>
              <a:round/>
              <a:headEnd/>
              <a:tailEnd/>
            </a:ln>
          </p:spPr>
          <p:txBody>
            <a:bodyPr/>
            <a:lstStyle/>
            <a:p>
              <a:endParaRPr lang="nl-NL"/>
            </a:p>
          </p:txBody>
        </p:sp>
        <p:sp>
          <p:nvSpPr>
            <p:cNvPr id="62535" name="Freeform 78"/>
            <p:cNvSpPr>
              <a:spLocks/>
            </p:cNvSpPr>
            <p:nvPr/>
          </p:nvSpPr>
          <p:spPr bwMode="auto">
            <a:xfrm>
              <a:off x="5239" y="3424"/>
              <a:ext cx="362" cy="616"/>
            </a:xfrm>
            <a:custGeom>
              <a:avLst/>
              <a:gdLst>
                <a:gd name="T0" fmla="*/ 303 w 362"/>
                <a:gd name="T1" fmla="*/ 56 h 616"/>
                <a:gd name="T2" fmla="*/ 219 w 362"/>
                <a:gd name="T3" fmla="*/ 40 h 616"/>
                <a:gd name="T4" fmla="*/ 185 w 362"/>
                <a:gd name="T5" fmla="*/ 24 h 616"/>
                <a:gd name="T6" fmla="*/ 151 w 362"/>
                <a:gd name="T7" fmla="*/ 0 h 616"/>
                <a:gd name="T8" fmla="*/ 126 w 362"/>
                <a:gd name="T9" fmla="*/ 8 h 616"/>
                <a:gd name="T10" fmla="*/ 75 w 362"/>
                <a:gd name="T11" fmla="*/ 0 h 616"/>
                <a:gd name="T12" fmla="*/ 50 w 362"/>
                <a:gd name="T13" fmla="*/ 16 h 616"/>
                <a:gd name="T14" fmla="*/ 16 w 362"/>
                <a:gd name="T15" fmla="*/ 24 h 616"/>
                <a:gd name="T16" fmla="*/ 16 w 362"/>
                <a:gd name="T17" fmla="*/ 48 h 616"/>
                <a:gd name="T18" fmla="*/ 8 w 362"/>
                <a:gd name="T19" fmla="*/ 64 h 616"/>
                <a:gd name="T20" fmla="*/ 33 w 362"/>
                <a:gd name="T21" fmla="*/ 88 h 616"/>
                <a:gd name="T22" fmla="*/ 16 w 362"/>
                <a:gd name="T23" fmla="*/ 136 h 616"/>
                <a:gd name="T24" fmla="*/ 25 w 362"/>
                <a:gd name="T25" fmla="*/ 160 h 616"/>
                <a:gd name="T26" fmla="*/ 0 w 362"/>
                <a:gd name="T27" fmla="*/ 192 h 616"/>
                <a:gd name="T28" fmla="*/ 0 w 362"/>
                <a:gd name="T29" fmla="*/ 200 h 616"/>
                <a:gd name="T30" fmla="*/ 67 w 362"/>
                <a:gd name="T31" fmla="*/ 184 h 616"/>
                <a:gd name="T32" fmla="*/ 42 w 362"/>
                <a:gd name="T33" fmla="*/ 216 h 616"/>
                <a:gd name="T34" fmla="*/ 33 w 362"/>
                <a:gd name="T35" fmla="*/ 256 h 616"/>
                <a:gd name="T36" fmla="*/ 50 w 362"/>
                <a:gd name="T37" fmla="*/ 328 h 616"/>
                <a:gd name="T38" fmla="*/ 118 w 362"/>
                <a:gd name="T39" fmla="*/ 312 h 616"/>
                <a:gd name="T40" fmla="*/ 118 w 362"/>
                <a:gd name="T41" fmla="*/ 352 h 616"/>
                <a:gd name="T42" fmla="*/ 160 w 362"/>
                <a:gd name="T43" fmla="*/ 384 h 616"/>
                <a:gd name="T44" fmla="*/ 151 w 362"/>
                <a:gd name="T45" fmla="*/ 408 h 616"/>
                <a:gd name="T46" fmla="*/ 168 w 362"/>
                <a:gd name="T47" fmla="*/ 432 h 616"/>
                <a:gd name="T48" fmla="*/ 134 w 362"/>
                <a:gd name="T49" fmla="*/ 448 h 616"/>
                <a:gd name="T50" fmla="*/ 101 w 362"/>
                <a:gd name="T51" fmla="*/ 440 h 616"/>
                <a:gd name="T52" fmla="*/ 101 w 362"/>
                <a:gd name="T53" fmla="*/ 472 h 616"/>
                <a:gd name="T54" fmla="*/ 126 w 362"/>
                <a:gd name="T55" fmla="*/ 496 h 616"/>
                <a:gd name="T56" fmla="*/ 151 w 362"/>
                <a:gd name="T57" fmla="*/ 480 h 616"/>
                <a:gd name="T58" fmla="*/ 168 w 362"/>
                <a:gd name="T59" fmla="*/ 480 h 616"/>
                <a:gd name="T60" fmla="*/ 185 w 362"/>
                <a:gd name="T61" fmla="*/ 488 h 616"/>
                <a:gd name="T62" fmla="*/ 219 w 362"/>
                <a:gd name="T63" fmla="*/ 504 h 616"/>
                <a:gd name="T64" fmla="*/ 227 w 362"/>
                <a:gd name="T65" fmla="*/ 528 h 616"/>
                <a:gd name="T66" fmla="*/ 235 w 362"/>
                <a:gd name="T67" fmla="*/ 560 h 616"/>
                <a:gd name="T68" fmla="*/ 269 w 362"/>
                <a:gd name="T69" fmla="*/ 576 h 616"/>
                <a:gd name="T70" fmla="*/ 244 w 362"/>
                <a:gd name="T71" fmla="*/ 592 h 616"/>
                <a:gd name="T72" fmla="*/ 244 w 362"/>
                <a:gd name="T73" fmla="*/ 600 h 616"/>
                <a:gd name="T74" fmla="*/ 261 w 362"/>
                <a:gd name="T75" fmla="*/ 600 h 616"/>
                <a:gd name="T76" fmla="*/ 345 w 362"/>
                <a:gd name="T77" fmla="*/ 584 h 616"/>
                <a:gd name="T78" fmla="*/ 337 w 362"/>
                <a:gd name="T79" fmla="*/ 616 h 616"/>
                <a:gd name="T80" fmla="*/ 362 w 362"/>
                <a:gd name="T81" fmla="*/ 600 h 616"/>
                <a:gd name="T82" fmla="*/ 354 w 362"/>
                <a:gd name="T83" fmla="*/ 50 h 616"/>
                <a:gd name="T84" fmla="*/ 303 w 362"/>
                <a:gd name="T85" fmla="*/ 56 h 616"/>
                <a:gd name="T86" fmla="*/ 303 w 362"/>
                <a:gd name="T87" fmla="*/ 56 h 61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2"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2" y="600"/>
                  </a:lnTo>
                  <a:lnTo>
                    <a:pt x="354" y="50"/>
                  </a:lnTo>
                  <a:lnTo>
                    <a:pt x="303" y="56"/>
                  </a:lnTo>
                  <a:close/>
                </a:path>
              </a:pathLst>
            </a:custGeom>
            <a:noFill/>
            <a:ln w="12700">
              <a:solidFill>
                <a:srgbClr val="000000"/>
              </a:solidFill>
              <a:prstDash val="solid"/>
              <a:round/>
              <a:headEnd/>
              <a:tailEnd/>
            </a:ln>
          </p:spPr>
          <p:txBody>
            <a:bodyPr/>
            <a:lstStyle/>
            <a:p>
              <a:endParaRPr lang="nl-NL"/>
            </a:p>
          </p:txBody>
        </p:sp>
        <p:sp>
          <p:nvSpPr>
            <p:cNvPr id="62536" name="Freeform 79"/>
            <p:cNvSpPr>
              <a:spLocks/>
            </p:cNvSpPr>
            <p:nvPr/>
          </p:nvSpPr>
          <p:spPr bwMode="auto">
            <a:xfrm>
              <a:off x="5281" y="3504"/>
              <a:ext cx="308" cy="184"/>
            </a:xfrm>
            <a:custGeom>
              <a:avLst/>
              <a:gdLst>
                <a:gd name="T0" fmla="*/ 244 w 308"/>
                <a:gd name="T1" fmla="*/ 56 h 184"/>
                <a:gd name="T2" fmla="*/ 278 w 308"/>
                <a:gd name="T3" fmla="*/ 72 h 184"/>
                <a:gd name="T4" fmla="*/ 244 w 308"/>
                <a:gd name="T5" fmla="*/ 88 h 184"/>
                <a:gd name="T6" fmla="*/ 202 w 308"/>
                <a:gd name="T7" fmla="*/ 88 h 184"/>
                <a:gd name="T8" fmla="*/ 134 w 308"/>
                <a:gd name="T9" fmla="*/ 120 h 184"/>
                <a:gd name="T10" fmla="*/ 109 w 308"/>
                <a:gd name="T11" fmla="*/ 120 h 184"/>
                <a:gd name="T12" fmla="*/ 92 w 308"/>
                <a:gd name="T13" fmla="*/ 120 h 184"/>
                <a:gd name="T14" fmla="*/ 50 w 308"/>
                <a:gd name="T15" fmla="*/ 128 h 184"/>
                <a:gd name="T16" fmla="*/ 25 w 308"/>
                <a:gd name="T17" fmla="*/ 152 h 184"/>
                <a:gd name="T18" fmla="*/ 0 w 308"/>
                <a:gd name="T19" fmla="*/ 184 h 184"/>
                <a:gd name="T20" fmla="*/ 0 w 308"/>
                <a:gd name="T21" fmla="*/ 168 h 184"/>
                <a:gd name="T22" fmla="*/ 17 w 308"/>
                <a:gd name="T23" fmla="*/ 152 h 184"/>
                <a:gd name="T24" fmla="*/ 42 w 308"/>
                <a:gd name="T25" fmla="*/ 120 h 184"/>
                <a:gd name="T26" fmla="*/ 84 w 308"/>
                <a:gd name="T27" fmla="*/ 88 h 184"/>
                <a:gd name="T28" fmla="*/ 92 w 308"/>
                <a:gd name="T29" fmla="*/ 40 h 184"/>
                <a:gd name="T30" fmla="*/ 143 w 308"/>
                <a:gd name="T31" fmla="*/ 24 h 184"/>
                <a:gd name="T32" fmla="*/ 193 w 308"/>
                <a:gd name="T33" fmla="*/ 16 h 184"/>
                <a:gd name="T34" fmla="*/ 244 w 308"/>
                <a:gd name="T35" fmla="*/ 0 h 184"/>
                <a:gd name="T36" fmla="*/ 252 w 308"/>
                <a:gd name="T37" fmla="*/ 0 h 184"/>
                <a:gd name="T38" fmla="*/ 261 w 308"/>
                <a:gd name="T39" fmla="*/ 16 h 184"/>
                <a:gd name="T40" fmla="*/ 303 w 308"/>
                <a:gd name="T41" fmla="*/ 24 h 184"/>
                <a:gd name="T42" fmla="*/ 308 w 308"/>
                <a:gd name="T43" fmla="*/ 24 h 184"/>
                <a:gd name="T44" fmla="*/ 286 w 308"/>
                <a:gd name="T45" fmla="*/ 32 h 184"/>
                <a:gd name="T46" fmla="*/ 244 w 308"/>
                <a:gd name="T47" fmla="*/ 56 h 184"/>
                <a:gd name="T48" fmla="*/ 244 w 308"/>
                <a:gd name="T49" fmla="*/ 56 h 1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8" h="184">
                  <a:moveTo>
                    <a:pt x="244" y="56"/>
                  </a:moveTo>
                  <a:lnTo>
                    <a:pt x="278" y="72"/>
                  </a:lnTo>
                  <a:lnTo>
                    <a:pt x="244" y="88"/>
                  </a:lnTo>
                  <a:lnTo>
                    <a:pt x="202" y="88"/>
                  </a:lnTo>
                  <a:lnTo>
                    <a:pt x="134" y="120"/>
                  </a:lnTo>
                  <a:lnTo>
                    <a:pt x="109" y="120"/>
                  </a:lnTo>
                  <a:lnTo>
                    <a:pt x="92" y="120"/>
                  </a:lnTo>
                  <a:lnTo>
                    <a:pt x="50" y="128"/>
                  </a:lnTo>
                  <a:lnTo>
                    <a:pt x="25" y="152"/>
                  </a:lnTo>
                  <a:lnTo>
                    <a:pt x="0" y="184"/>
                  </a:lnTo>
                  <a:lnTo>
                    <a:pt x="0" y="168"/>
                  </a:lnTo>
                  <a:lnTo>
                    <a:pt x="17" y="152"/>
                  </a:lnTo>
                  <a:lnTo>
                    <a:pt x="42" y="120"/>
                  </a:lnTo>
                  <a:lnTo>
                    <a:pt x="84" y="88"/>
                  </a:lnTo>
                  <a:lnTo>
                    <a:pt x="92" y="40"/>
                  </a:lnTo>
                  <a:lnTo>
                    <a:pt x="143" y="24"/>
                  </a:lnTo>
                  <a:lnTo>
                    <a:pt x="193" y="16"/>
                  </a:lnTo>
                  <a:lnTo>
                    <a:pt x="244" y="0"/>
                  </a:lnTo>
                  <a:lnTo>
                    <a:pt x="252" y="0"/>
                  </a:lnTo>
                  <a:lnTo>
                    <a:pt x="261" y="16"/>
                  </a:lnTo>
                  <a:lnTo>
                    <a:pt x="303" y="24"/>
                  </a:lnTo>
                  <a:lnTo>
                    <a:pt x="308" y="24"/>
                  </a:lnTo>
                  <a:lnTo>
                    <a:pt x="286" y="32"/>
                  </a:lnTo>
                  <a:lnTo>
                    <a:pt x="244" y="56"/>
                  </a:lnTo>
                  <a:close/>
                </a:path>
              </a:pathLst>
            </a:custGeom>
            <a:noFill/>
            <a:ln w="12700">
              <a:solidFill>
                <a:srgbClr val="000000"/>
              </a:solidFill>
              <a:prstDash val="solid"/>
              <a:round/>
              <a:headEnd/>
              <a:tailEnd/>
            </a:ln>
          </p:spPr>
          <p:txBody>
            <a:bodyPr/>
            <a:lstStyle/>
            <a:p>
              <a:endParaRPr lang="nl-NL"/>
            </a:p>
          </p:txBody>
        </p:sp>
        <p:sp>
          <p:nvSpPr>
            <p:cNvPr id="62537" name="Freeform 80"/>
            <p:cNvSpPr>
              <a:spLocks/>
            </p:cNvSpPr>
            <p:nvPr/>
          </p:nvSpPr>
          <p:spPr bwMode="auto">
            <a:xfrm>
              <a:off x="4556" y="2712"/>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60 w 893"/>
                <a:gd name="T35" fmla="*/ 128 h 592"/>
                <a:gd name="T36" fmla="*/ 135 w 893"/>
                <a:gd name="T37" fmla="*/ 168 h 592"/>
                <a:gd name="T38" fmla="*/ 110 w 893"/>
                <a:gd name="T39" fmla="*/ 224 h 592"/>
                <a:gd name="T40" fmla="*/ 84 w 893"/>
                <a:gd name="T41" fmla="*/ 256 h 592"/>
                <a:gd name="T42" fmla="*/ 76 w 893"/>
                <a:gd name="T43" fmla="*/ 280 h 592"/>
                <a:gd name="T44" fmla="*/ 67 w 893"/>
                <a:gd name="T45" fmla="*/ 320 h 592"/>
                <a:gd name="T46" fmla="*/ 51 w 893"/>
                <a:gd name="T47" fmla="*/ 328 h 592"/>
                <a:gd name="T48" fmla="*/ 25 w 893"/>
                <a:gd name="T49" fmla="*/ 344 h 592"/>
                <a:gd name="T50" fmla="*/ 0 w 893"/>
                <a:gd name="T51" fmla="*/ 352 h 592"/>
                <a:gd name="T52" fmla="*/ 17 w 893"/>
                <a:gd name="T53" fmla="*/ 368 h 592"/>
                <a:gd name="T54" fmla="*/ 51 w 893"/>
                <a:gd name="T55" fmla="*/ 392 h 592"/>
                <a:gd name="T56" fmla="*/ 59 w 893"/>
                <a:gd name="T57" fmla="*/ 416 h 592"/>
                <a:gd name="T58" fmla="*/ 93 w 893"/>
                <a:gd name="T59" fmla="*/ 440 h 592"/>
                <a:gd name="T60" fmla="*/ 135 w 893"/>
                <a:gd name="T61" fmla="*/ 456 h 592"/>
                <a:gd name="T62" fmla="*/ 118 w 893"/>
                <a:gd name="T63" fmla="*/ 488 h 592"/>
                <a:gd name="T64" fmla="*/ 160 w 893"/>
                <a:gd name="T65" fmla="*/ 496 h 592"/>
                <a:gd name="T66" fmla="*/ 202 w 893"/>
                <a:gd name="T67" fmla="*/ 512 h 592"/>
                <a:gd name="T68" fmla="*/ 244 w 893"/>
                <a:gd name="T69" fmla="*/ 488 h 592"/>
                <a:gd name="T70" fmla="*/ 244 w 893"/>
                <a:gd name="T71" fmla="*/ 528 h 592"/>
                <a:gd name="T72" fmla="*/ 261 w 893"/>
                <a:gd name="T73" fmla="*/ 536 h 592"/>
                <a:gd name="T74" fmla="*/ 253 w 893"/>
                <a:gd name="T75" fmla="*/ 544 h 592"/>
                <a:gd name="T76" fmla="*/ 287 w 893"/>
                <a:gd name="T77" fmla="*/ 560 h 592"/>
                <a:gd name="T78" fmla="*/ 287 w 893"/>
                <a:gd name="T79" fmla="*/ 584 h 592"/>
                <a:gd name="T80" fmla="*/ 320 w 893"/>
                <a:gd name="T81" fmla="*/ 592 h 592"/>
                <a:gd name="T82" fmla="*/ 413 w 893"/>
                <a:gd name="T83" fmla="*/ 592 h 592"/>
                <a:gd name="T84" fmla="*/ 438 w 893"/>
                <a:gd name="T85" fmla="*/ 568 h 592"/>
                <a:gd name="T86" fmla="*/ 463 w 893"/>
                <a:gd name="T87" fmla="*/ 568 h 592"/>
                <a:gd name="T88" fmla="*/ 514 w 893"/>
                <a:gd name="T89" fmla="*/ 568 h 592"/>
                <a:gd name="T90" fmla="*/ 565 w 893"/>
                <a:gd name="T91" fmla="*/ 560 h 592"/>
                <a:gd name="T92" fmla="*/ 607 w 893"/>
                <a:gd name="T93" fmla="*/ 504 h 592"/>
                <a:gd name="T94" fmla="*/ 657 w 893"/>
                <a:gd name="T95" fmla="*/ 488 h 592"/>
                <a:gd name="T96" fmla="*/ 699 w 893"/>
                <a:gd name="T97" fmla="*/ 480 h 592"/>
                <a:gd name="T98" fmla="*/ 725 w 893"/>
                <a:gd name="T99" fmla="*/ 488 h 592"/>
                <a:gd name="T100" fmla="*/ 767 w 893"/>
                <a:gd name="T101" fmla="*/ 480 h 592"/>
                <a:gd name="T102" fmla="*/ 775 w 893"/>
                <a:gd name="T103" fmla="*/ 496 h 592"/>
                <a:gd name="T104" fmla="*/ 826 w 893"/>
                <a:gd name="T105" fmla="*/ 496 h 592"/>
                <a:gd name="T106" fmla="*/ 834 w 893"/>
                <a:gd name="T107" fmla="*/ 416 h 592"/>
                <a:gd name="T108" fmla="*/ 851 w 893"/>
                <a:gd name="T109" fmla="*/ 376 h 592"/>
                <a:gd name="T110" fmla="*/ 885 w 893"/>
                <a:gd name="T111" fmla="*/ 336 h 592"/>
                <a:gd name="T112" fmla="*/ 893 w 893"/>
                <a:gd name="T113" fmla="*/ 312 h 592"/>
                <a:gd name="T114" fmla="*/ 876 w 893"/>
                <a:gd name="T115" fmla="*/ 288 h 592"/>
                <a:gd name="T116" fmla="*/ 834 w 893"/>
                <a:gd name="T117" fmla="*/ 288 h 592"/>
                <a:gd name="T118" fmla="*/ 784 w 893"/>
                <a:gd name="T119" fmla="*/ 312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solidFill>
              <a:srgbClr val="008000"/>
            </a:solidFill>
            <a:ln w="9525">
              <a:noFill/>
              <a:round/>
              <a:headEnd/>
              <a:tailEnd/>
            </a:ln>
          </p:spPr>
          <p:txBody>
            <a:bodyPr/>
            <a:lstStyle/>
            <a:p>
              <a:endParaRPr lang="nl-NL"/>
            </a:p>
          </p:txBody>
        </p:sp>
        <p:sp>
          <p:nvSpPr>
            <p:cNvPr id="62538" name="Freeform 82"/>
            <p:cNvSpPr>
              <a:spLocks/>
            </p:cNvSpPr>
            <p:nvPr/>
          </p:nvSpPr>
          <p:spPr bwMode="auto">
            <a:xfrm>
              <a:off x="4556" y="2712"/>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85 w 893"/>
                <a:gd name="T35" fmla="*/ 104 h 592"/>
                <a:gd name="T36" fmla="*/ 160 w 893"/>
                <a:gd name="T37" fmla="*/ 128 h 592"/>
                <a:gd name="T38" fmla="*/ 135 w 893"/>
                <a:gd name="T39" fmla="*/ 168 h 592"/>
                <a:gd name="T40" fmla="*/ 110 w 893"/>
                <a:gd name="T41" fmla="*/ 224 h 592"/>
                <a:gd name="T42" fmla="*/ 84 w 893"/>
                <a:gd name="T43" fmla="*/ 256 h 592"/>
                <a:gd name="T44" fmla="*/ 76 w 893"/>
                <a:gd name="T45" fmla="*/ 280 h 592"/>
                <a:gd name="T46" fmla="*/ 67 w 893"/>
                <a:gd name="T47" fmla="*/ 320 h 592"/>
                <a:gd name="T48" fmla="*/ 51 w 893"/>
                <a:gd name="T49" fmla="*/ 328 h 592"/>
                <a:gd name="T50" fmla="*/ 25 w 893"/>
                <a:gd name="T51" fmla="*/ 344 h 592"/>
                <a:gd name="T52" fmla="*/ 0 w 893"/>
                <a:gd name="T53" fmla="*/ 352 h 592"/>
                <a:gd name="T54" fmla="*/ 17 w 893"/>
                <a:gd name="T55" fmla="*/ 368 h 592"/>
                <a:gd name="T56" fmla="*/ 51 w 893"/>
                <a:gd name="T57" fmla="*/ 392 h 592"/>
                <a:gd name="T58" fmla="*/ 59 w 893"/>
                <a:gd name="T59" fmla="*/ 416 h 592"/>
                <a:gd name="T60" fmla="*/ 93 w 893"/>
                <a:gd name="T61" fmla="*/ 440 h 592"/>
                <a:gd name="T62" fmla="*/ 135 w 893"/>
                <a:gd name="T63" fmla="*/ 456 h 592"/>
                <a:gd name="T64" fmla="*/ 118 w 893"/>
                <a:gd name="T65" fmla="*/ 488 h 592"/>
                <a:gd name="T66" fmla="*/ 160 w 893"/>
                <a:gd name="T67" fmla="*/ 496 h 592"/>
                <a:gd name="T68" fmla="*/ 202 w 893"/>
                <a:gd name="T69" fmla="*/ 512 h 592"/>
                <a:gd name="T70" fmla="*/ 244 w 893"/>
                <a:gd name="T71" fmla="*/ 488 h 592"/>
                <a:gd name="T72" fmla="*/ 244 w 893"/>
                <a:gd name="T73" fmla="*/ 528 h 592"/>
                <a:gd name="T74" fmla="*/ 261 w 893"/>
                <a:gd name="T75" fmla="*/ 536 h 592"/>
                <a:gd name="T76" fmla="*/ 253 w 893"/>
                <a:gd name="T77" fmla="*/ 544 h 592"/>
                <a:gd name="T78" fmla="*/ 287 w 893"/>
                <a:gd name="T79" fmla="*/ 560 h 592"/>
                <a:gd name="T80" fmla="*/ 287 w 893"/>
                <a:gd name="T81" fmla="*/ 584 h 592"/>
                <a:gd name="T82" fmla="*/ 320 w 893"/>
                <a:gd name="T83" fmla="*/ 592 h 592"/>
                <a:gd name="T84" fmla="*/ 413 w 893"/>
                <a:gd name="T85" fmla="*/ 592 h 592"/>
                <a:gd name="T86" fmla="*/ 438 w 893"/>
                <a:gd name="T87" fmla="*/ 568 h 592"/>
                <a:gd name="T88" fmla="*/ 463 w 893"/>
                <a:gd name="T89" fmla="*/ 568 h 592"/>
                <a:gd name="T90" fmla="*/ 514 w 893"/>
                <a:gd name="T91" fmla="*/ 568 h 592"/>
                <a:gd name="T92" fmla="*/ 565 w 893"/>
                <a:gd name="T93" fmla="*/ 560 h 592"/>
                <a:gd name="T94" fmla="*/ 607 w 893"/>
                <a:gd name="T95" fmla="*/ 504 h 592"/>
                <a:gd name="T96" fmla="*/ 657 w 893"/>
                <a:gd name="T97" fmla="*/ 488 h 592"/>
                <a:gd name="T98" fmla="*/ 699 w 893"/>
                <a:gd name="T99" fmla="*/ 480 h 592"/>
                <a:gd name="T100" fmla="*/ 725 w 893"/>
                <a:gd name="T101" fmla="*/ 488 h 592"/>
                <a:gd name="T102" fmla="*/ 767 w 893"/>
                <a:gd name="T103" fmla="*/ 480 h 592"/>
                <a:gd name="T104" fmla="*/ 775 w 893"/>
                <a:gd name="T105" fmla="*/ 496 h 592"/>
                <a:gd name="T106" fmla="*/ 826 w 893"/>
                <a:gd name="T107" fmla="*/ 496 h 592"/>
                <a:gd name="T108" fmla="*/ 834 w 893"/>
                <a:gd name="T109" fmla="*/ 416 h 592"/>
                <a:gd name="T110" fmla="*/ 851 w 893"/>
                <a:gd name="T111" fmla="*/ 376 h 592"/>
                <a:gd name="T112" fmla="*/ 885 w 893"/>
                <a:gd name="T113" fmla="*/ 336 h 592"/>
                <a:gd name="T114" fmla="*/ 893 w 893"/>
                <a:gd name="T115" fmla="*/ 312 h 592"/>
                <a:gd name="T116" fmla="*/ 876 w 893"/>
                <a:gd name="T117" fmla="*/ 288 h 592"/>
                <a:gd name="T118" fmla="*/ 834 w 893"/>
                <a:gd name="T119" fmla="*/ 288 h 592"/>
                <a:gd name="T120" fmla="*/ 784 w 893"/>
                <a:gd name="T121" fmla="*/ 312 h 5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solidFill>
              <a:srgbClr val="008000"/>
            </a:solidFill>
            <a:ln w="12700">
              <a:solidFill>
                <a:srgbClr val="000000"/>
              </a:solidFill>
              <a:prstDash val="solid"/>
              <a:round/>
              <a:headEnd/>
              <a:tailEnd/>
            </a:ln>
          </p:spPr>
          <p:txBody>
            <a:bodyPr/>
            <a:lstStyle/>
            <a:p>
              <a:endParaRPr lang="nl-NL"/>
            </a:p>
          </p:txBody>
        </p:sp>
        <p:sp>
          <p:nvSpPr>
            <p:cNvPr id="62539" name="Freeform 83"/>
            <p:cNvSpPr>
              <a:spLocks/>
            </p:cNvSpPr>
            <p:nvPr/>
          </p:nvSpPr>
          <p:spPr bwMode="auto">
            <a:xfrm>
              <a:off x="5070" y="2672"/>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solidFill>
              <a:srgbClr val="008000"/>
            </a:solidFill>
            <a:ln w="12700">
              <a:solidFill>
                <a:srgbClr val="000000"/>
              </a:solidFill>
              <a:prstDash val="solid"/>
              <a:round/>
              <a:headEnd/>
              <a:tailEnd/>
            </a:ln>
          </p:spPr>
          <p:txBody>
            <a:bodyPr/>
            <a:lstStyle/>
            <a:p>
              <a:endParaRPr lang="nl-NL"/>
            </a:p>
          </p:txBody>
        </p:sp>
        <p:sp>
          <p:nvSpPr>
            <p:cNvPr id="62540" name="Freeform 84"/>
            <p:cNvSpPr>
              <a:spLocks/>
            </p:cNvSpPr>
            <p:nvPr/>
          </p:nvSpPr>
          <p:spPr bwMode="auto">
            <a:xfrm>
              <a:off x="3924" y="2048"/>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64 w 860"/>
                <a:gd name="T93" fmla="*/ 640 h 656"/>
                <a:gd name="T94" fmla="*/ 497 w 860"/>
                <a:gd name="T95" fmla="*/ 616 h 656"/>
                <a:gd name="T96" fmla="*/ 523 w 860"/>
                <a:gd name="T97" fmla="*/ 640 h 656"/>
                <a:gd name="T98" fmla="*/ 531 w 860"/>
                <a:gd name="T99" fmla="*/ 656 h 656"/>
                <a:gd name="T100" fmla="*/ 556 w 860"/>
                <a:gd name="T101" fmla="*/ 656 h 656"/>
                <a:gd name="T102" fmla="*/ 581 w 860"/>
                <a:gd name="T103" fmla="*/ 632 h 656"/>
                <a:gd name="T104" fmla="*/ 615 w 860"/>
                <a:gd name="T105" fmla="*/ 632 h 656"/>
                <a:gd name="T106" fmla="*/ 640 w 860"/>
                <a:gd name="T107" fmla="*/ 616 h 656"/>
                <a:gd name="T108" fmla="*/ 683 w 860"/>
                <a:gd name="T109" fmla="*/ 616 h 656"/>
                <a:gd name="T110" fmla="*/ 708 w 860"/>
                <a:gd name="T111" fmla="*/ 624 h 656"/>
                <a:gd name="T112" fmla="*/ 767 w 860"/>
                <a:gd name="T113" fmla="*/ 632 h 656"/>
                <a:gd name="T114" fmla="*/ 758 w 860"/>
                <a:gd name="T115" fmla="*/ 640 h 656"/>
                <a:gd name="T116" fmla="*/ 792 w 860"/>
                <a:gd name="T117" fmla="*/ 632 h 656"/>
                <a:gd name="T118" fmla="*/ 775 w 860"/>
                <a:gd name="T119" fmla="*/ 560 h 6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solidFill>
              <a:srgbClr val="008000"/>
            </a:solidFill>
            <a:ln w="9525">
              <a:noFill/>
              <a:round/>
              <a:headEnd/>
              <a:tailEnd/>
            </a:ln>
          </p:spPr>
          <p:txBody>
            <a:bodyPr/>
            <a:lstStyle/>
            <a:p>
              <a:endParaRPr lang="nl-NL"/>
            </a:p>
          </p:txBody>
        </p:sp>
        <p:sp>
          <p:nvSpPr>
            <p:cNvPr id="62541" name="Freeform 86"/>
            <p:cNvSpPr>
              <a:spLocks/>
            </p:cNvSpPr>
            <p:nvPr/>
          </p:nvSpPr>
          <p:spPr bwMode="auto">
            <a:xfrm>
              <a:off x="3924" y="2048"/>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38 w 860"/>
                <a:gd name="T93" fmla="*/ 624 h 656"/>
                <a:gd name="T94" fmla="*/ 464 w 860"/>
                <a:gd name="T95" fmla="*/ 640 h 656"/>
                <a:gd name="T96" fmla="*/ 497 w 860"/>
                <a:gd name="T97" fmla="*/ 616 h 656"/>
                <a:gd name="T98" fmla="*/ 523 w 860"/>
                <a:gd name="T99" fmla="*/ 640 h 656"/>
                <a:gd name="T100" fmla="*/ 531 w 860"/>
                <a:gd name="T101" fmla="*/ 656 h 656"/>
                <a:gd name="T102" fmla="*/ 556 w 860"/>
                <a:gd name="T103" fmla="*/ 656 h 656"/>
                <a:gd name="T104" fmla="*/ 581 w 860"/>
                <a:gd name="T105" fmla="*/ 632 h 656"/>
                <a:gd name="T106" fmla="*/ 615 w 860"/>
                <a:gd name="T107" fmla="*/ 632 h 656"/>
                <a:gd name="T108" fmla="*/ 640 w 860"/>
                <a:gd name="T109" fmla="*/ 616 h 656"/>
                <a:gd name="T110" fmla="*/ 683 w 860"/>
                <a:gd name="T111" fmla="*/ 616 h 656"/>
                <a:gd name="T112" fmla="*/ 708 w 860"/>
                <a:gd name="T113" fmla="*/ 624 h 656"/>
                <a:gd name="T114" fmla="*/ 767 w 860"/>
                <a:gd name="T115" fmla="*/ 632 h 656"/>
                <a:gd name="T116" fmla="*/ 758 w 860"/>
                <a:gd name="T117" fmla="*/ 640 h 656"/>
                <a:gd name="T118" fmla="*/ 792 w 860"/>
                <a:gd name="T119" fmla="*/ 632 h 656"/>
                <a:gd name="T120" fmla="*/ 775 w 860"/>
                <a:gd name="T121" fmla="*/ 560 h 65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solidFill>
              <a:srgbClr val="008000"/>
            </a:solidFill>
            <a:ln w="12700">
              <a:solidFill>
                <a:srgbClr val="000000"/>
              </a:solidFill>
              <a:prstDash val="solid"/>
              <a:round/>
              <a:headEnd/>
              <a:tailEnd/>
            </a:ln>
          </p:spPr>
          <p:txBody>
            <a:bodyPr/>
            <a:lstStyle/>
            <a:p>
              <a:endParaRPr lang="nl-NL"/>
            </a:p>
          </p:txBody>
        </p:sp>
        <p:sp>
          <p:nvSpPr>
            <p:cNvPr id="62542" name="Freeform 87"/>
            <p:cNvSpPr>
              <a:spLocks/>
            </p:cNvSpPr>
            <p:nvPr/>
          </p:nvSpPr>
          <p:spPr bwMode="auto">
            <a:xfrm>
              <a:off x="4371" y="1976"/>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noFill/>
            <a:ln w="12700">
              <a:solidFill>
                <a:srgbClr val="000000"/>
              </a:solidFill>
              <a:prstDash val="solid"/>
              <a:round/>
              <a:headEnd/>
              <a:tailEnd/>
            </a:ln>
          </p:spPr>
          <p:txBody>
            <a:bodyPr/>
            <a:lstStyle/>
            <a:p>
              <a:endParaRPr lang="nl-NL"/>
            </a:p>
          </p:txBody>
        </p:sp>
        <p:sp>
          <p:nvSpPr>
            <p:cNvPr id="62543" name="Freeform 88"/>
            <p:cNvSpPr>
              <a:spLocks/>
            </p:cNvSpPr>
            <p:nvPr/>
          </p:nvSpPr>
          <p:spPr bwMode="auto">
            <a:xfrm>
              <a:off x="4413" y="1800"/>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solidFill>
              <a:srgbClr val="008000"/>
            </a:solidFill>
            <a:ln w="9525">
              <a:noFill/>
              <a:round/>
              <a:headEnd/>
              <a:tailEnd/>
            </a:ln>
          </p:spPr>
          <p:txBody>
            <a:bodyPr/>
            <a:lstStyle/>
            <a:p>
              <a:endParaRPr lang="nl-NL"/>
            </a:p>
          </p:txBody>
        </p:sp>
        <p:sp>
          <p:nvSpPr>
            <p:cNvPr id="62544" name="Freeform 90"/>
            <p:cNvSpPr>
              <a:spLocks/>
            </p:cNvSpPr>
            <p:nvPr/>
          </p:nvSpPr>
          <p:spPr bwMode="auto">
            <a:xfrm>
              <a:off x="4413" y="1792"/>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solidFill>
              <a:srgbClr val="008000"/>
            </a:solidFill>
            <a:ln w="12700">
              <a:solidFill>
                <a:srgbClr val="000000"/>
              </a:solidFill>
              <a:prstDash val="solid"/>
              <a:round/>
              <a:headEnd/>
              <a:tailEnd/>
            </a:ln>
          </p:spPr>
          <p:txBody>
            <a:bodyPr/>
            <a:lstStyle/>
            <a:p>
              <a:endParaRPr lang="nl-NL"/>
            </a:p>
          </p:txBody>
        </p:sp>
        <p:sp>
          <p:nvSpPr>
            <p:cNvPr id="62545" name="Freeform 91"/>
            <p:cNvSpPr>
              <a:spLocks/>
            </p:cNvSpPr>
            <p:nvPr/>
          </p:nvSpPr>
          <p:spPr bwMode="auto">
            <a:xfrm>
              <a:off x="4666" y="2096"/>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noFill/>
            <a:ln w="12700">
              <a:solidFill>
                <a:srgbClr val="000000"/>
              </a:solidFill>
              <a:prstDash val="solid"/>
              <a:round/>
              <a:headEnd/>
              <a:tailEnd/>
            </a:ln>
          </p:spPr>
          <p:txBody>
            <a:bodyPr/>
            <a:lstStyle/>
            <a:p>
              <a:endParaRPr lang="nl-NL"/>
            </a:p>
          </p:txBody>
        </p:sp>
        <p:sp>
          <p:nvSpPr>
            <p:cNvPr id="62546" name="Freeform 93"/>
            <p:cNvSpPr>
              <a:spLocks/>
            </p:cNvSpPr>
            <p:nvPr/>
          </p:nvSpPr>
          <p:spPr bwMode="auto">
            <a:xfrm>
              <a:off x="4404" y="1608"/>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solidFill>
              <a:srgbClr val="008000"/>
            </a:solidFill>
            <a:ln w="9525">
              <a:noFill/>
              <a:round/>
              <a:headEnd/>
              <a:tailEnd/>
            </a:ln>
          </p:spPr>
          <p:txBody>
            <a:bodyPr/>
            <a:lstStyle/>
            <a:p>
              <a:endParaRPr lang="nl-NL"/>
            </a:p>
          </p:txBody>
        </p:sp>
        <p:sp>
          <p:nvSpPr>
            <p:cNvPr id="62547" name="Freeform 94"/>
            <p:cNvSpPr>
              <a:spLocks/>
            </p:cNvSpPr>
            <p:nvPr/>
          </p:nvSpPr>
          <p:spPr bwMode="auto">
            <a:xfrm>
              <a:off x="4657" y="1768"/>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93 w 725"/>
                <a:gd name="T51" fmla="*/ 600 h 600"/>
                <a:gd name="T52" fmla="*/ 152 w 725"/>
                <a:gd name="T53" fmla="*/ 552 h 600"/>
                <a:gd name="T54" fmla="*/ 303 w 725"/>
                <a:gd name="T55" fmla="*/ 536 h 600"/>
                <a:gd name="T56" fmla="*/ 396 w 725"/>
                <a:gd name="T57" fmla="*/ 552 h 600"/>
                <a:gd name="T58" fmla="*/ 455 w 725"/>
                <a:gd name="T59" fmla="*/ 528 h 600"/>
                <a:gd name="T60" fmla="*/ 514 w 725"/>
                <a:gd name="T61" fmla="*/ 512 h 600"/>
                <a:gd name="T62" fmla="*/ 582 w 725"/>
                <a:gd name="T63" fmla="*/ 504 h 600"/>
                <a:gd name="T64" fmla="*/ 624 w 725"/>
                <a:gd name="T65" fmla="*/ 488 h 600"/>
                <a:gd name="T66" fmla="*/ 700 w 725"/>
                <a:gd name="T67" fmla="*/ 400 h 600"/>
                <a:gd name="T68" fmla="*/ 657 w 725"/>
                <a:gd name="T69" fmla="*/ 344 h 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solidFill>
              <a:srgbClr val="008000"/>
            </a:solidFill>
            <a:ln w="12700">
              <a:solidFill>
                <a:srgbClr val="000000"/>
              </a:solidFill>
              <a:prstDash val="solid"/>
              <a:round/>
              <a:headEnd/>
              <a:tailEnd/>
            </a:ln>
          </p:spPr>
          <p:txBody>
            <a:bodyPr/>
            <a:lstStyle/>
            <a:p>
              <a:endParaRPr lang="nl-NL"/>
            </a:p>
          </p:txBody>
        </p:sp>
        <p:sp>
          <p:nvSpPr>
            <p:cNvPr id="62548" name="Freeform 95"/>
            <p:cNvSpPr>
              <a:spLocks/>
            </p:cNvSpPr>
            <p:nvPr/>
          </p:nvSpPr>
          <p:spPr bwMode="auto">
            <a:xfrm>
              <a:off x="4404" y="1600"/>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solidFill>
              <a:srgbClr val="008000"/>
            </a:solidFill>
            <a:ln w="12700">
              <a:solidFill>
                <a:srgbClr val="000000"/>
              </a:solidFill>
              <a:prstDash val="solid"/>
              <a:round/>
              <a:headEnd/>
              <a:tailEnd/>
            </a:ln>
          </p:spPr>
          <p:txBody>
            <a:bodyPr/>
            <a:lstStyle/>
            <a:p>
              <a:endParaRPr lang="nl-NL"/>
            </a:p>
          </p:txBody>
        </p:sp>
        <p:sp>
          <p:nvSpPr>
            <p:cNvPr id="62549" name="Freeform 96"/>
            <p:cNvSpPr>
              <a:spLocks/>
            </p:cNvSpPr>
            <p:nvPr/>
          </p:nvSpPr>
          <p:spPr bwMode="auto">
            <a:xfrm>
              <a:off x="4514" y="1400"/>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solidFill>
              <a:srgbClr val="008000"/>
            </a:solidFill>
            <a:ln w="9525">
              <a:noFill/>
              <a:round/>
              <a:headEnd/>
              <a:tailEnd/>
            </a:ln>
          </p:spPr>
          <p:txBody>
            <a:bodyPr/>
            <a:lstStyle/>
            <a:p>
              <a:endParaRPr lang="nl-NL"/>
            </a:p>
          </p:txBody>
        </p:sp>
        <p:sp>
          <p:nvSpPr>
            <p:cNvPr id="62550" name="Freeform 98"/>
            <p:cNvSpPr>
              <a:spLocks/>
            </p:cNvSpPr>
            <p:nvPr/>
          </p:nvSpPr>
          <p:spPr bwMode="auto">
            <a:xfrm>
              <a:off x="4514" y="1392"/>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solidFill>
              <a:srgbClr val="008000"/>
            </a:solidFill>
            <a:ln w="12700">
              <a:solidFill>
                <a:srgbClr val="000000"/>
              </a:solidFill>
              <a:prstDash val="solid"/>
              <a:round/>
              <a:headEnd/>
              <a:tailEnd/>
            </a:ln>
          </p:spPr>
          <p:txBody>
            <a:bodyPr/>
            <a:lstStyle/>
            <a:p>
              <a:endParaRPr lang="nl-NL"/>
            </a:p>
          </p:txBody>
        </p:sp>
        <p:sp>
          <p:nvSpPr>
            <p:cNvPr id="62551" name="Freeform 100"/>
            <p:cNvSpPr>
              <a:spLocks/>
            </p:cNvSpPr>
            <p:nvPr/>
          </p:nvSpPr>
          <p:spPr bwMode="auto">
            <a:xfrm>
              <a:off x="4109" y="144"/>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solidFill>
              <a:srgbClr val="008000"/>
            </a:solidFill>
            <a:ln w="9525">
              <a:noFill/>
              <a:round/>
              <a:headEnd/>
              <a:tailEnd/>
            </a:ln>
          </p:spPr>
          <p:txBody>
            <a:bodyPr/>
            <a:lstStyle/>
            <a:p>
              <a:endParaRPr lang="nl-NL"/>
            </a:p>
          </p:txBody>
        </p:sp>
        <p:sp>
          <p:nvSpPr>
            <p:cNvPr id="62552" name="Freeform 101"/>
            <p:cNvSpPr>
              <a:spLocks/>
            </p:cNvSpPr>
            <p:nvPr/>
          </p:nvSpPr>
          <p:spPr bwMode="auto">
            <a:xfrm>
              <a:off x="3680" y="320"/>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solidFill>
              <a:srgbClr val="008000"/>
            </a:solidFill>
            <a:ln w="9525">
              <a:noFill/>
              <a:round/>
              <a:headEnd/>
              <a:tailEnd/>
            </a:ln>
          </p:spPr>
          <p:txBody>
            <a:bodyPr/>
            <a:lstStyle/>
            <a:p>
              <a:endParaRPr lang="nl-NL"/>
            </a:p>
          </p:txBody>
        </p:sp>
        <p:sp>
          <p:nvSpPr>
            <p:cNvPr id="62553" name="Freeform 102"/>
            <p:cNvSpPr>
              <a:spLocks/>
            </p:cNvSpPr>
            <p:nvPr/>
          </p:nvSpPr>
          <p:spPr bwMode="auto">
            <a:xfrm>
              <a:off x="4109" y="136"/>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noFill/>
            <a:ln w="12700">
              <a:solidFill>
                <a:srgbClr val="000000"/>
              </a:solidFill>
              <a:prstDash val="solid"/>
              <a:round/>
              <a:headEnd/>
              <a:tailEnd/>
            </a:ln>
          </p:spPr>
          <p:txBody>
            <a:bodyPr/>
            <a:lstStyle/>
            <a:p>
              <a:endParaRPr lang="nl-NL"/>
            </a:p>
          </p:txBody>
        </p:sp>
        <p:sp>
          <p:nvSpPr>
            <p:cNvPr id="62554" name="Freeform 103"/>
            <p:cNvSpPr>
              <a:spLocks/>
            </p:cNvSpPr>
            <p:nvPr/>
          </p:nvSpPr>
          <p:spPr bwMode="auto">
            <a:xfrm>
              <a:off x="3680" y="312"/>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noFill/>
            <a:ln w="12700">
              <a:solidFill>
                <a:srgbClr val="000000"/>
              </a:solidFill>
              <a:prstDash val="solid"/>
              <a:round/>
              <a:headEnd/>
              <a:tailEnd/>
            </a:ln>
          </p:spPr>
          <p:txBody>
            <a:bodyPr/>
            <a:lstStyle/>
            <a:p>
              <a:endParaRPr lang="nl-NL"/>
            </a:p>
          </p:txBody>
        </p:sp>
      </p:grpSp>
      <p:graphicFrame>
        <p:nvGraphicFramePr>
          <p:cNvPr id="62555" name="Group 91"/>
          <p:cNvGraphicFramePr>
            <a:graphicFrameLocks noGrp="1"/>
          </p:cNvGraphicFramePr>
          <p:nvPr/>
        </p:nvGraphicFramePr>
        <p:xfrm>
          <a:off x="250825" y="476250"/>
          <a:ext cx="2449513" cy="5761052"/>
        </p:xfrm>
        <a:graphic>
          <a:graphicData uri="http://schemas.openxmlformats.org/drawingml/2006/table">
            <a:tbl>
              <a:tblPr/>
              <a:tblGrid>
                <a:gridCol w="534988"/>
                <a:gridCol w="366712"/>
                <a:gridCol w="1547813"/>
              </a:tblGrid>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AT</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Austria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cap="fla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BE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Belgium</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BG</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Bulgaria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HR</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Croatia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CY</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Cyprus</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CZ</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Czech Republic</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DK</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Denmark</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7325">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EE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Estonia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FI</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Finland</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FR</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France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DE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Germany</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EL</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Greece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HU</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Hungary</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IS</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 </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Iceland</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IE</a:t>
                      </a: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Ireland</a:t>
                      </a: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IT</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Italy</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LV</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Latvia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LT</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Lithuania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LU</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Luxembourg</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MT</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Malta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NL</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Netherlands</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NO</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 </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Norway</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PL</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Poland</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7325">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PT</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Portugal</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RO</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Romania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SK</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Slovakia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SI</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Slovenia</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ES</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Spain</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SE</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Sweden</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CH</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 </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rgbClr val="9900CC"/>
                          </a:solidFill>
                          <a:effectLst/>
                          <a:latin typeface="Arial" charset="0"/>
                          <a:ea typeface="ＭＳ Ｐゴシック"/>
                          <a:cs typeface="Arial" charset="0"/>
                        </a:rPr>
                        <a:t>Switzerland</a:t>
                      </a:r>
                      <a:endParaRPr kumimoji="0" lang="fr-FR" sz="1800" b="1" i="0" u="none" strike="noStrike" cap="none" normalizeH="0" baseline="0" smtClean="0">
                        <a:ln>
                          <a:noFill/>
                        </a:ln>
                        <a:solidFill>
                          <a:srgbClr val="9900CC"/>
                        </a:solidFill>
                        <a:effectLst/>
                        <a:latin typeface="Arial" charset="0"/>
                        <a:ea typeface="ＭＳ Ｐゴシック"/>
                        <a:cs typeface="ＭＳ Ｐゴシック"/>
                      </a:endParaRPr>
                    </a:p>
                  </a:txBody>
                  <a:tcPr anchor="b" horzOverflow="overflow">
                    <a:lnL>
                      <a:noFill/>
                    </a:lnL>
                    <a:lnR cap="flat">
                      <a:noFill/>
                    </a:lnR>
                    <a:lnT>
                      <a:noFill/>
                    </a:lnT>
                    <a:lnB>
                      <a:noFill/>
                    </a:lnB>
                    <a:lnTlToBr>
                      <a:noFill/>
                    </a:lnTlToBr>
                    <a:lnBlToTr>
                      <a:noFill/>
                    </a:lnBlToTr>
                    <a:noFill/>
                  </a:tcPr>
                </a:tc>
              </a:tr>
              <a:tr h="185738">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UK</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 </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 latinLnBrk="0" hangingPunct="0">
                        <a:lnSpc>
                          <a:spcPct val="50000"/>
                        </a:lnSpc>
                        <a:spcBef>
                          <a:spcPct val="0"/>
                        </a:spcBef>
                        <a:spcAft>
                          <a:spcPct val="0"/>
                        </a:spcAft>
                        <a:buClrTx/>
                        <a:buSzTx/>
                        <a:buFontTx/>
                        <a:buNone/>
                        <a:tabLst/>
                      </a:pPr>
                      <a:r>
                        <a:rPr kumimoji="0" lang="fr-FR" sz="1000" b="1" i="0" u="none" strike="noStrike" cap="none" normalizeH="0" baseline="0" smtClean="0">
                          <a:ln>
                            <a:noFill/>
                          </a:ln>
                          <a:solidFill>
                            <a:schemeClr val="accent2"/>
                          </a:solidFill>
                          <a:effectLst/>
                          <a:latin typeface="Arial" charset="0"/>
                          <a:ea typeface="ＭＳ Ｐゴシック"/>
                          <a:cs typeface="Arial" charset="0"/>
                        </a:rPr>
                        <a:t>United Kingdom</a:t>
                      </a:r>
                      <a:endParaRPr kumimoji="0" lang="fr-FR" sz="1800" b="1" i="0" u="none" strike="noStrike" cap="none" normalizeH="0" baseline="0" smtClean="0">
                        <a:ln>
                          <a:noFill/>
                        </a:ln>
                        <a:solidFill>
                          <a:schemeClr val="accent2"/>
                        </a:solidFill>
                        <a:effectLst/>
                        <a:latin typeface="Arial" charset="0"/>
                        <a:ea typeface="ＭＳ Ｐゴシック"/>
                        <a:cs typeface="ＭＳ Ｐゴシック"/>
                      </a:endParaRPr>
                    </a:p>
                  </a:txBody>
                  <a:tcPr anchor="b"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3"/>
          <p:cNvSpPr txBox="1">
            <a:spLocks noChangeArrowheads="1"/>
          </p:cNvSpPr>
          <p:nvPr/>
        </p:nvSpPr>
        <p:spPr bwMode="auto">
          <a:xfrm>
            <a:off x="684213" y="333375"/>
            <a:ext cx="3968750" cy="641350"/>
          </a:xfrm>
          <a:prstGeom prst="rect">
            <a:avLst/>
          </a:prstGeom>
          <a:noFill/>
          <a:ln w="9525">
            <a:noFill/>
            <a:miter lim="800000"/>
            <a:headEnd/>
            <a:tailEnd/>
          </a:ln>
        </p:spPr>
        <p:txBody>
          <a:bodyPr wrap="none">
            <a:spAutoFit/>
          </a:bodyPr>
          <a:lstStyle/>
          <a:p>
            <a:pPr eaLnBrk="0" hangingPunct="0"/>
            <a:r>
              <a:rPr lang="en-GB" sz="3600" b="1">
                <a:solidFill>
                  <a:srgbClr val="009534"/>
                </a:solidFill>
              </a:rPr>
              <a:t>HERCA Overview</a:t>
            </a:r>
          </a:p>
        </p:txBody>
      </p:sp>
      <p:sp>
        <p:nvSpPr>
          <p:cNvPr id="64515" name="Text Box 5"/>
          <p:cNvSpPr txBox="1">
            <a:spLocks noChangeArrowheads="1"/>
          </p:cNvSpPr>
          <p:nvPr/>
        </p:nvSpPr>
        <p:spPr bwMode="auto">
          <a:xfrm>
            <a:off x="468313" y="981075"/>
            <a:ext cx="8496300" cy="2120900"/>
          </a:xfrm>
          <a:prstGeom prst="rect">
            <a:avLst/>
          </a:prstGeom>
          <a:noFill/>
          <a:ln w="9525">
            <a:noFill/>
            <a:miter lim="800000"/>
            <a:headEnd/>
            <a:tailEnd/>
          </a:ln>
        </p:spPr>
        <p:txBody>
          <a:bodyPr>
            <a:spAutoFit/>
          </a:bodyPr>
          <a:lstStyle/>
          <a:p>
            <a:pPr marL="193675" indent="-193675" eaLnBrk="0" hangingPunct="0"/>
            <a:r>
              <a:rPr lang="fr-FR">
                <a:solidFill>
                  <a:srgbClr val="FF8200"/>
                </a:solidFill>
              </a:rPr>
              <a:t>Structure: </a:t>
            </a:r>
            <a:endParaRPr lang="en-US"/>
          </a:p>
          <a:p>
            <a:pPr marL="193675" indent="-193675"/>
            <a:endParaRPr lang="en-US"/>
          </a:p>
          <a:p>
            <a:pPr marL="193675" indent="-193675"/>
            <a:endParaRPr lang="en-US"/>
          </a:p>
          <a:p>
            <a:pPr marL="193675" indent="-193675" eaLnBrk="0" hangingPunct="0">
              <a:spcBef>
                <a:spcPts val="800"/>
              </a:spcBef>
              <a:buFontTx/>
              <a:buChar char="•"/>
            </a:pPr>
            <a:endParaRPr lang="en-US"/>
          </a:p>
          <a:p>
            <a:pPr marL="193675" indent="-193675" eaLnBrk="0" hangingPunct="0">
              <a:spcBef>
                <a:spcPts val="800"/>
              </a:spcBef>
              <a:buFont typeface="Arial" charset="0"/>
              <a:buNone/>
            </a:pPr>
            <a:endParaRPr lang="en-US"/>
          </a:p>
        </p:txBody>
      </p:sp>
      <p:sp>
        <p:nvSpPr>
          <p:cNvPr id="64516" name="Text Box 6"/>
          <p:cNvSpPr txBox="1">
            <a:spLocks noChangeArrowheads="1"/>
          </p:cNvSpPr>
          <p:nvPr/>
        </p:nvSpPr>
        <p:spPr bwMode="auto">
          <a:xfrm>
            <a:off x="395288" y="4724400"/>
            <a:ext cx="4535487" cy="1190625"/>
          </a:xfrm>
          <a:prstGeom prst="rect">
            <a:avLst/>
          </a:prstGeom>
          <a:noFill/>
          <a:ln w="9525">
            <a:noFill/>
            <a:miter lim="800000"/>
            <a:headEnd/>
            <a:tailEnd/>
          </a:ln>
        </p:spPr>
        <p:txBody>
          <a:bodyPr>
            <a:spAutoFit/>
          </a:bodyPr>
          <a:lstStyle/>
          <a:p>
            <a:r>
              <a:rPr lang="en-US">
                <a:solidFill>
                  <a:srgbClr val="FF8200"/>
                </a:solidFill>
              </a:rPr>
              <a:t>Chairmanship:</a:t>
            </a:r>
            <a:r>
              <a:rPr lang="en-US" sz="1800"/>
              <a:t> </a:t>
            </a:r>
          </a:p>
          <a:p>
            <a:r>
              <a:rPr lang="en-US" sz="1600">
                <a:solidFill>
                  <a:srgbClr val="000066"/>
                </a:solidFill>
              </a:rPr>
              <a:t>Mr </a:t>
            </a:r>
            <a:r>
              <a:rPr lang="en-US" sz="1600" b="1">
                <a:solidFill>
                  <a:srgbClr val="000066"/>
                </a:solidFill>
              </a:rPr>
              <a:t>LACOSTE</a:t>
            </a:r>
            <a:r>
              <a:rPr lang="en-US" sz="1600">
                <a:solidFill>
                  <a:srgbClr val="000066"/>
                </a:solidFill>
              </a:rPr>
              <a:t>, ASN, France 2007-2008</a:t>
            </a:r>
          </a:p>
          <a:p>
            <a:r>
              <a:rPr lang="en-US" sz="1600">
                <a:solidFill>
                  <a:srgbClr val="000066"/>
                </a:solidFill>
              </a:rPr>
              <a:t>Mr </a:t>
            </a:r>
            <a:r>
              <a:rPr lang="en-US" sz="1600" b="1">
                <a:solidFill>
                  <a:srgbClr val="000066"/>
                </a:solidFill>
              </a:rPr>
              <a:t>HARBITZ,</a:t>
            </a:r>
            <a:r>
              <a:rPr lang="en-US" sz="1600">
                <a:solidFill>
                  <a:srgbClr val="000066"/>
                </a:solidFill>
              </a:rPr>
              <a:t> NRPA, Norway 2008 – 2011</a:t>
            </a:r>
          </a:p>
          <a:p>
            <a:r>
              <a:rPr lang="en-US" sz="1600">
                <a:solidFill>
                  <a:srgbClr val="000066"/>
                </a:solidFill>
              </a:rPr>
              <a:t>Mr </a:t>
            </a:r>
            <a:r>
              <a:rPr lang="en-US" sz="1600" b="1">
                <a:solidFill>
                  <a:srgbClr val="000066"/>
                </a:solidFill>
              </a:rPr>
              <a:t>MAGNUSSON</a:t>
            </a:r>
            <a:r>
              <a:rPr lang="en-US" sz="1600">
                <a:solidFill>
                  <a:srgbClr val="000066"/>
                </a:solidFill>
              </a:rPr>
              <a:t>, IRSA, Iceland 2012 - 2015</a:t>
            </a:r>
            <a:endParaRPr lang="fr-FR" sz="1600"/>
          </a:p>
        </p:txBody>
      </p:sp>
      <p:sp>
        <p:nvSpPr>
          <p:cNvPr id="64517" name="AutoShape 18"/>
          <p:cNvSpPr>
            <a:spLocks noChangeArrowheads="1"/>
          </p:cNvSpPr>
          <p:nvPr/>
        </p:nvSpPr>
        <p:spPr bwMode="auto">
          <a:xfrm rot="5400000">
            <a:off x="4536282" y="2097881"/>
            <a:ext cx="1511300" cy="430213"/>
          </a:xfrm>
          <a:custGeom>
            <a:avLst/>
            <a:gdLst>
              <a:gd name="T0" fmla="*/ 1573749145 w 21600"/>
              <a:gd name="T1" fmla="*/ 0 h 21600"/>
              <a:gd name="T2" fmla="*/ 1033539914 w 21600"/>
              <a:gd name="T3" fmla="*/ 56888020 h 21600"/>
              <a:gd name="T4" fmla="*/ 0 w 21600"/>
              <a:gd name="T5" fmla="*/ 148233142 h 21600"/>
              <a:gd name="T6" fmla="*/ 905924668 w 21600"/>
              <a:gd name="T7" fmla="*/ 170664400 h 21600"/>
              <a:gd name="T8" fmla="*/ 1811854934 w 21600"/>
              <a:gd name="T9" fmla="*/ 118516986 h 21600"/>
              <a:gd name="T10" fmla="*/ 2113860703 w 21600"/>
              <a:gd name="T11" fmla="*/ 56888020 h 21600"/>
              <a:gd name="T12" fmla="*/ 17694720 60000 65536"/>
              <a:gd name="T13" fmla="*/ 11796480 60000 65536"/>
              <a:gd name="T14" fmla="*/ 11796480 60000 65536"/>
              <a:gd name="T15" fmla="*/ 5898240 60000 65536"/>
              <a:gd name="T16" fmla="*/ 0 60000 65536"/>
              <a:gd name="T17" fmla="*/ 0 60000 65536"/>
              <a:gd name="T18" fmla="*/ 0 w 21600"/>
              <a:gd name="T19" fmla="*/ 15922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081" y="0"/>
                </a:moveTo>
                <a:lnTo>
                  <a:pt x="10561" y="7200"/>
                </a:lnTo>
                <a:lnTo>
                  <a:pt x="13647" y="7200"/>
                </a:lnTo>
                <a:lnTo>
                  <a:pt x="13647" y="15922"/>
                </a:lnTo>
                <a:lnTo>
                  <a:pt x="0" y="15922"/>
                </a:lnTo>
                <a:lnTo>
                  <a:pt x="0" y="21600"/>
                </a:lnTo>
                <a:lnTo>
                  <a:pt x="18514" y="21600"/>
                </a:lnTo>
                <a:lnTo>
                  <a:pt x="18514" y="7200"/>
                </a:lnTo>
                <a:lnTo>
                  <a:pt x="21600" y="7200"/>
                </a:lnTo>
                <a:lnTo>
                  <a:pt x="16081" y="0"/>
                </a:lnTo>
                <a:close/>
              </a:path>
            </a:pathLst>
          </a:custGeom>
          <a:gradFill rotWithShape="0">
            <a:gsLst>
              <a:gs pos="0">
                <a:srgbClr val="FFC000"/>
              </a:gs>
              <a:gs pos="100000">
                <a:srgbClr val="FF6600"/>
              </a:gs>
            </a:gsLst>
            <a:lin ang="5400000" scaled="1"/>
          </a:gradFill>
          <a:ln w="9525">
            <a:noFill/>
            <a:miter lim="800000"/>
            <a:headEnd/>
            <a:tailEnd/>
          </a:ln>
        </p:spPr>
        <p:txBody>
          <a:bodyPr wrap="none" anchor="ctr"/>
          <a:lstStyle/>
          <a:p>
            <a:endParaRPr lang="nl-NL"/>
          </a:p>
        </p:txBody>
      </p:sp>
      <p:sp>
        <p:nvSpPr>
          <p:cNvPr id="64518" name="Text Box 6"/>
          <p:cNvSpPr txBox="1">
            <a:spLocks noChangeArrowheads="1"/>
          </p:cNvSpPr>
          <p:nvPr/>
        </p:nvSpPr>
        <p:spPr bwMode="auto">
          <a:xfrm>
            <a:off x="539750" y="1773238"/>
            <a:ext cx="1460500" cy="1557337"/>
          </a:xfrm>
          <a:prstGeom prst="rect">
            <a:avLst/>
          </a:prstGeom>
          <a:gradFill rotWithShape="1">
            <a:gsLst>
              <a:gs pos="0">
                <a:srgbClr val="333399">
                  <a:alpha val="94000"/>
                </a:srgbClr>
              </a:gs>
              <a:gs pos="100000">
                <a:srgbClr val="009900"/>
              </a:gs>
            </a:gsLst>
            <a:lin ang="5400000" scaled="1"/>
          </a:gradFill>
          <a:ln w="3175">
            <a:solidFill>
              <a:schemeClr val="tx1"/>
            </a:solidFill>
            <a:miter lim="800000"/>
            <a:headEnd/>
            <a:tailEnd/>
          </a:ln>
        </p:spPr>
        <p:txBody>
          <a:bodyPr>
            <a:spAutoFit/>
          </a:bodyPr>
          <a:lstStyle/>
          <a:p>
            <a:pPr algn="ctr" eaLnBrk="0" hangingPunct="0"/>
            <a:r>
              <a:rPr lang="de-DE" sz="2000" b="1">
                <a:solidFill>
                  <a:schemeClr val="bg1"/>
                </a:solidFill>
              </a:rPr>
              <a:t>Board of HERCA</a:t>
            </a:r>
          </a:p>
          <a:p>
            <a:pPr algn="ctr" eaLnBrk="0" hangingPunct="0"/>
            <a:endParaRPr lang="de-DE" sz="2000" b="1">
              <a:solidFill>
                <a:schemeClr val="bg1"/>
              </a:solidFill>
            </a:endParaRPr>
          </a:p>
          <a:p>
            <a:pPr algn="ctr" eaLnBrk="0" hangingPunct="0"/>
            <a:r>
              <a:rPr lang="de-DE" sz="1200" b="1">
                <a:solidFill>
                  <a:schemeClr val="bg1"/>
                </a:solidFill>
              </a:rPr>
              <a:t>Heads at Managerial or Technical level</a:t>
            </a:r>
          </a:p>
        </p:txBody>
      </p:sp>
      <p:sp>
        <p:nvSpPr>
          <p:cNvPr id="64519" name="Text Box 7"/>
          <p:cNvSpPr txBox="1">
            <a:spLocks noChangeArrowheads="1"/>
          </p:cNvSpPr>
          <p:nvPr/>
        </p:nvSpPr>
        <p:spPr bwMode="auto">
          <a:xfrm>
            <a:off x="4859338" y="981075"/>
            <a:ext cx="3671887" cy="588963"/>
          </a:xfrm>
          <a:prstGeom prst="rect">
            <a:avLst/>
          </a:prstGeom>
          <a:solidFill>
            <a:srgbClr val="008000"/>
          </a:solidFill>
          <a:ln w="9525">
            <a:solidFill>
              <a:schemeClr val="tx1"/>
            </a:solidFill>
            <a:miter lim="800000"/>
            <a:headEnd/>
            <a:tailEnd/>
          </a:ln>
        </p:spPr>
        <p:txBody>
          <a:bodyPr>
            <a:spAutoFit/>
          </a:bodyPr>
          <a:lstStyle/>
          <a:p>
            <a:pPr eaLnBrk="0" hangingPunct="0"/>
            <a:r>
              <a:rPr lang="de-DE" sz="2000">
                <a:solidFill>
                  <a:schemeClr val="bg1"/>
                </a:solidFill>
              </a:rPr>
              <a:t>Working Groups (WG): </a:t>
            </a:r>
          </a:p>
          <a:p>
            <a:pPr eaLnBrk="0" hangingPunct="0"/>
            <a:r>
              <a:rPr lang="de-DE" sz="1200" b="1">
                <a:solidFill>
                  <a:schemeClr val="bg1"/>
                </a:solidFill>
              </a:rPr>
              <a:t>Heads at technical level / senior experts</a:t>
            </a:r>
          </a:p>
        </p:txBody>
      </p:sp>
      <p:sp>
        <p:nvSpPr>
          <p:cNvPr id="64520" name="Text Box 17"/>
          <p:cNvSpPr txBox="1">
            <a:spLocks noChangeArrowheads="1"/>
          </p:cNvSpPr>
          <p:nvPr/>
        </p:nvSpPr>
        <p:spPr bwMode="auto">
          <a:xfrm>
            <a:off x="5580063" y="1700213"/>
            <a:ext cx="2951162" cy="1812925"/>
          </a:xfrm>
          <a:prstGeom prst="rect">
            <a:avLst/>
          </a:prstGeom>
          <a:gradFill rotWithShape="1">
            <a:gsLst>
              <a:gs pos="0">
                <a:srgbClr val="008000"/>
              </a:gs>
              <a:gs pos="100000">
                <a:srgbClr val="FFFFFF"/>
              </a:gs>
            </a:gsLst>
            <a:lin ang="5400000" scaled="1"/>
          </a:gradFill>
          <a:ln w="9525" algn="ctr">
            <a:solidFill>
              <a:schemeClr val="tx1"/>
            </a:solidFill>
            <a:miter lim="800000"/>
            <a:headEnd/>
            <a:tailEnd/>
          </a:ln>
        </p:spPr>
        <p:txBody>
          <a:bodyPr>
            <a:spAutoFit/>
          </a:bodyPr>
          <a:lstStyle/>
          <a:p>
            <a:pPr eaLnBrk="0" hangingPunct="0"/>
            <a:r>
              <a:rPr lang="de-DE" sz="1600" i="1">
                <a:solidFill>
                  <a:srgbClr val="000066"/>
                </a:solidFill>
              </a:rPr>
              <a:t>- Emergencies</a:t>
            </a:r>
          </a:p>
          <a:p>
            <a:pPr eaLnBrk="0" hangingPunct="0"/>
            <a:r>
              <a:rPr lang="de-DE" sz="1600" i="1">
                <a:solidFill>
                  <a:srgbClr val="000066"/>
                </a:solidFill>
              </a:rPr>
              <a:t>- Medical Applications</a:t>
            </a:r>
          </a:p>
          <a:p>
            <a:pPr eaLnBrk="0" hangingPunct="0"/>
            <a:r>
              <a:rPr lang="de-DE" sz="1600" i="1">
                <a:solidFill>
                  <a:srgbClr val="000066"/>
                </a:solidFill>
              </a:rPr>
              <a:t>- Non medical sources &amp; practices</a:t>
            </a:r>
          </a:p>
          <a:p>
            <a:pPr eaLnBrk="0" hangingPunct="0">
              <a:buFontTx/>
              <a:buChar char="-"/>
            </a:pPr>
            <a:r>
              <a:rPr lang="de-DE" sz="1600" i="1">
                <a:solidFill>
                  <a:srgbClr val="000066"/>
                </a:solidFill>
              </a:rPr>
              <a:t>Radiation passbook &amp; Outside workers</a:t>
            </a:r>
          </a:p>
          <a:p>
            <a:pPr eaLnBrk="0" hangingPunct="0">
              <a:buFontTx/>
              <a:buChar char="-"/>
            </a:pPr>
            <a:r>
              <a:rPr lang="de-DE" sz="1600" i="1">
                <a:solidFill>
                  <a:srgbClr val="000066"/>
                </a:solidFill>
              </a:rPr>
              <a:t>Veterinary</a:t>
            </a:r>
          </a:p>
        </p:txBody>
      </p:sp>
      <p:sp>
        <p:nvSpPr>
          <p:cNvPr id="64521" name="Text Box 8"/>
          <p:cNvSpPr txBox="1">
            <a:spLocks noChangeArrowheads="1"/>
          </p:cNvSpPr>
          <p:nvPr/>
        </p:nvSpPr>
        <p:spPr bwMode="auto">
          <a:xfrm>
            <a:off x="5003800" y="3716338"/>
            <a:ext cx="3455988" cy="588962"/>
          </a:xfrm>
          <a:prstGeom prst="rect">
            <a:avLst/>
          </a:prstGeom>
          <a:solidFill>
            <a:srgbClr val="008000"/>
          </a:solidFill>
          <a:ln w="9525" algn="ctr">
            <a:solidFill>
              <a:schemeClr val="tx1"/>
            </a:solidFill>
            <a:miter lim="800000"/>
            <a:headEnd/>
            <a:tailEnd/>
          </a:ln>
        </p:spPr>
        <p:txBody>
          <a:bodyPr>
            <a:spAutoFit/>
          </a:bodyPr>
          <a:lstStyle/>
          <a:p>
            <a:pPr eaLnBrk="0" hangingPunct="0"/>
            <a:r>
              <a:rPr lang="de-DE" sz="2000">
                <a:solidFill>
                  <a:schemeClr val="bg1"/>
                </a:solidFill>
              </a:rPr>
              <a:t>Task Forces (TF): </a:t>
            </a:r>
            <a:r>
              <a:rPr lang="de-DE" sz="1800">
                <a:solidFill>
                  <a:schemeClr val="bg1"/>
                </a:solidFill>
              </a:rPr>
              <a:t>on demand</a:t>
            </a:r>
          </a:p>
          <a:p>
            <a:pPr eaLnBrk="0" hangingPunct="0"/>
            <a:r>
              <a:rPr lang="de-DE" sz="1200" b="1">
                <a:solidFill>
                  <a:schemeClr val="bg1"/>
                </a:solidFill>
              </a:rPr>
              <a:t>Heads at technical level / senior experts</a:t>
            </a:r>
            <a:endParaRPr lang="de-DE" sz="2000">
              <a:solidFill>
                <a:schemeClr val="bg1"/>
              </a:solidFill>
            </a:endParaRPr>
          </a:p>
        </p:txBody>
      </p:sp>
      <p:grpSp>
        <p:nvGrpSpPr>
          <p:cNvPr id="64522" name="Group 16"/>
          <p:cNvGrpSpPr>
            <a:grpSpLocks/>
          </p:cNvGrpSpPr>
          <p:nvPr/>
        </p:nvGrpSpPr>
        <p:grpSpPr bwMode="auto">
          <a:xfrm>
            <a:off x="2051050" y="1557338"/>
            <a:ext cx="2808288" cy="1077912"/>
            <a:chOff x="1519" y="3113"/>
            <a:chExt cx="1588" cy="273"/>
          </a:xfrm>
        </p:grpSpPr>
        <p:sp>
          <p:nvSpPr>
            <p:cNvPr id="64523" name="Line 11"/>
            <p:cNvSpPr>
              <a:spLocks noChangeShapeType="1"/>
            </p:cNvSpPr>
            <p:nvPr/>
          </p:nvSpPr>
          <p:spPr bwMode="auto">
            <a:xfrm flipV="1">
              <a:off x="2200" y="3113"/>
              <a:ext cx="907" cy="272"/>
            </a:xfrm>
            <a:prstGeom prst="line">
              <a:avLst/>
            </a:prstGeom>
            <a:noFill/>
            <a:ln w="9525">
              <a:solidFill>
                <a:schemeClr val="tx1"/>
              </a:solidFill>
              <a:round/>
              <a:headEnd/>
              <a:tailEnd/>
            </a:ln>
          </p:spPr>
          <p:txBody>
            <a:bodyPr/>
            <a:lstStyle/>
            <a:p>
              <a:endParaRPr lang="nl-NL"/>
            </a:p>
          </p:txBody>
        </p:sp>
        <p:sp>
          <p:nvSpPr>
            <p:cNvPr id="64524" name="Line 13"/>
            <p:cNvSpPr>
              <a:spLocks noChangeShapeType="1"/>
            </p:cNvSpPr>
            <p:nvPr/>
          </p:nvSpPr>
          <p:spPr bwMode="auto">
            <a:xfrm flipV="1">
              <a:off x="1519" y="3385"/>
              <a:ext cx="681" cy="1"/>
            </a:xfrm>
            <a:prstGeom prst="line">
              <a:avLst/>
            </a:prstGeom>
            <a:noFill/>
            <a:ln w="9525">
              <a:solidFill>
                <a:schemeClr val="tx1"/>
              </a:solidFill>
              <a:round/>
              <a:headEnd/>
              <a:tailEnd/>
            </a:ln>
          </p:spPr>
          <p:txBody>
            <a:bodyPr/>
            <a:lstStyle/>
            <a:p>
              <a:endParaRPr lang="nl-NL"/>
            </a:p>
          </p:txBody>
        </p:sp>
      </p:grpSp>
      <p:sp>
        <p:nvSpPr>
          <p:cNvPr id="64525" name="Text Box 9"/>
          <p:cNvSpPr txBox="1">
            <a:spLocks noChangeArrowheads="1"/>
          </p:cNvSpPr>
          <p:nvPr/>
        </p:nvSpPr>
        <p:spPr bwMode="auto">
          <a:xfrm>
            <a:off x="2700338" y="2276475"/>
            <a:ext cx="1504950" cy="711200"/>
          </a:xfrm>
          <a:prstGeom prst="rect">
            <a:avLst/>
          </a:prstGeom>
          <a:gradFill rotWithShape="1">
            <a:gsLst>
              <a:gs pos="0">
                <a:srgbClr val="FF8200">
                  <a:alpha val="95000"/>
                </a:srgbClr>
              </a:gs>
              <a:gs pos="100000">
                <a:schemeClr val="bg1"/>
              </a:gs>
            </a:gsLst>
            <a:lin ang="5400000" scaled="1"/>
          </a:gradFill>
          <a:ln w="9525">
            <a:solidFill>
              <a:schemeClr val="tx1"/>
            </a:solidFill>
            <a:miter lim="800000"/>
            <a:headEnd/>
            <a:tailEnd/>
          </a:ln>
        </p:spPr>
        <p:txBody>
          <a:bodyPr wrap="none">
            <a:spAutoFit/>
          </a:bodyPr>
          <a:lstStyle/>
          <a:p>
            <a:pPr algn="ctr" eaLnBrk="0" hangingPunct="0"/>
            <a:r>
              <a:rPr lang="de-DE" sz="2000" b="1">
                <a:solidFill>
                  <a:schemeClr val="accent2"/>
                </a:solidFill>
              </a:rPr>
              <a:t>Technical</a:t>
            </a:r>
          </a:p>
          <a:p>
            <a:pPr algn="ctr" eaLnBrk="0" hangingPunct="0"/>
            <a:r>
              <a:rPr lang="de-DE" sz="2000" b="1">
                <a:solidFill>
                  <a:schemeClr val="accent2"/>
                </a:solidFill>
              </a:rPr>
              <a:t>Secretariat</a:t>
            </a:r>
          </a:p>
        </p:txBody>
      </p:sp>
      <p:sp>
        <p:nvSpPr>
          <p:cNvPr id="64526" name="Line 18"/>
          <p:cNvSpPr>
            <a:spLocks noChangeShapeType="1"/>
          </p:cNvSpPr>
          <p:nvPr/>
        </p:nvSpPr>
        <p:spPr bwMode="auto">
          <a:xfrm>
            <a:off x="3708400" y="2997200"/>
            <a:ext cx="1295400" cy="719138"/>
          </a:xfrm>
          <a:prstGeom prst="line">
            <a:avLst/>
          </a:prstGeom>
          <a:noFill/>
          <a:ln w="9525">
            <a:solidFill>
              <a:schemeClr val="tx1"/>
            </a:solidFill>
            <a:round/>
            <a:headEnd/>
            <a:tailEnd/>
          </a:ln>
        </p:spPr>
        <p:txBody>
          <a:bodyPr/>
          <a:lstStyle/>
          <a:p>
            <a:endParaRPr lang="nl-NL"/>
          </a:p>
        </p:txBody>
      </p:sp>
      <p:sp>
        <p:nvSpPr>
          <p:cNvPr id="64527" name="Rectangle 19"/>
          <p:cNvSpPr>
            <a:spLocks noChangeArrowheads="1"/>
          </p:cNvSpPr>
          <p:nvPr/>
        </p:nvSpPr>
        <p:spPr bwMode="auto">
          <a:xfrm>
            <a:off x="0" y="3789363"/>
            <a:ext cx="4787900" cy="482600"/>
          </a:xfrm>
          <a:prstGeom prst="rect">
            <a:avLst/>
          </a:prstGeom>
          <a:noFill/>
          <a:ln w="9525">
            <a:noFill/>
            <a:miter lim="800000"/>
            <a:headEnd/>
            <a:tailEnd/>
          </a:ln>
        </p:spPr>
        <p:txBody>
          <a:bodyPr>
            <a:spAutoFit/>
          </a:bodyPr>
          <a:lstStyle/>
          <a:p>
            <a:pPr lvl="2" algn="ctr" eaLnBrk="0" hangingPunct="0">
              <a:lnSpc>
                <a:spcPct val="80000"/>
              </a:lnSpc>
              <a:spcBef>
                <a:spcPct val="20000"/>
              </a:spcBef>
            </a:pPr>
            <a:r>
              <a:rPr lang="en-GB" sz="1600" i="1">
                <a:solidFill>
                  <a:srgbClr val="009B03"/>
                </a:solidFill>
              </a:rPr>
              <a:t>Approved Internal &amp; External Policies</a:t>
            </a:r>
            <a:r>
              <a:rPr lang="en-GB" sz="1600">
                <a:solidFill>
                  <a:schemeClr val="accent2"/>
                </a:solidFill>
              </a:rPr>
              <a:t> (Dec. 2010, currently under revision)</a:t>
            </a:r>
          </a:p>
        </p:txBody>
      </p:sp>
      <p:sp>
        <p:nvSpPr>
          <p:cNvPr id="64528" name="Text Box 17"/>
          <p:cNvSpPr txBox="1">
            <a:spLocks noChangeArrowheads="1"/>
          </p:cNvSpPr>
          <p:nvPr/>
        </p:nvSpPr>
        <p:spPr bwMode="auto">
          <a:xfrm>
            <a:off x="5580063" y="4508500"/>
            <a:ext cx="2952750" cy="1323975"/>
          </a:xfrm>
          <a:prstGeom prst="rect">
            <a:avLst/>
          </a:prstGeom>
          <a:gradFill rotWithShape="1">
            <a:gsLst>
              <a:gs pos="0">
                <a:srgbClr val="008000"/>
              </a:gs>
              <a:gs pos="100000">
                <a:srgbClr val="FFFFFF"/>
              </a:gs>
            </a:gsLst>
            <a:lin ang="5400000" scaled="1"/>
          </a:gradFill>
          <a:ln w="9525" algn="ctr">
            <a:solidFill>
              <a:schemeClr val="tx1"/>
            </a:solidFill>
            <a:miter lim="800000"/>
            <a:headEnd/>
            <a:tailEnd/>
          </a:ln>
        </p:spPr>
        <p:txBody>
          <a:bodyPr>
            <a:spAutoFit/>
          </a:bodyPr>
          <a:lstStyle/>
          <a:p>
            <a:pPr eaLnBrk="0" hangingPunct="0">
              <a:buFontTx/>
              <a:buChar char="-"/>
            </a:pPr>
            <a:r>
              <a:rPr lang="de-DE" sz="1600" dirty="0" err="1">
                <a:solidFill>
                  <a:srgbClr val="000066"/>
                </a:solidFill>
              </a:rPr>
              <a:t>Ongoing</a:t>
            </a:r>
            <a:r>
              <a:rPr lang="de-DE" sz="1600" dirty="0">
                <a:solidFill>
                  <a:srgbClr val="000066"/>
                </a:solidFill>
              </a:rPr>
              <a:t>:</a:t>
            </a:r>
          </a:p>
          <a:p>
            <a:pPr eaLnBrk="0" hangingPunct="0">
              <a:buFontTx/>
              <a:buChar char="-"/>
            </a:pPr>
            <a:r>
              <a:rPr lang="de-DE" sz="1600" dirty="0">
                <a:solidFill>
                  <a:srgbClr val="000066"/>
                </a:solidFill>
              </a:rPr>
              <a:t>Update </a:t>
            </a:r>
            <a:r>
              <a:rPr lang="de-DE" sz="1600" dirty="0" err="1">
                <a:solidFill>
                  <a:srgbClr val="000066"/>
                </a:solidFill>
              </a:rPr>
              <a:t>HERCA‘s</a:t>
            </a:r>
            <a:r>
              <a:rPr lang="de-DE" sz="1600" dirty="0">
                <a:solidFill>
                  <a:srgbClr val="000066"/>
                </a:solidFill>
              </a:rPr>
              <a:t> </a:t>
            </a:r>
            <a:r>
              <a:rPr lang="de-DE" sz="1600" dirty="0" err="1">
                <a:solidFill>
                  <a:srgbClr val="000066"/>
                </a:solidFill>
              </a:rPr>
              <a:t>policies</a:t>
            </a:r>
            <a:endParaRPr lang="de-DE" sz="1600" dirty="0">
              <a:solidFill>
                <a:srgbClr val="000066"/>
              </a:solidFill>
            </a:endParaRPr>
          </a:p>
          <a:p>
            <a:pPr eaLnBrk="0" hangingPunct="0">
              <a:buFontTx/>
              <a:buChar char="-"/>
            </a:pPr>
            <a:r>
              <a:rPr lang="de-DE" sz="1600" dirty="0">
                <a:solidFill>
                  <a:srgbClr val="000066"/>
                </a:solidFill>
              </a:rPr>
              <a:t>Former: E&amp;T in RP, </a:t>
            </a:r>
            <a:r>
              <a:rPr lang="de-DE" sz="1600" dirty="0" err="1" smtClean="0">
                <a:solidFill>
                  <a:srgbClr val="000066"/>
                </a:solidFill>
              </a:rPr>
              <a:t>Veterinary</a:t>
            </a:r>
            <a:r>
              <a:rPr lang="de-DE" sz="1600" dirty="0" smtClean="0">
                <a:solidFill>
                  <a:srgbClr val="000066"/>
                </a:solidFill>
              </a:rPr>
              <a:t>, </a:t>
            </a:r>
            <a:r>
              <a:rPr lang="de-DE" sz="1600" dirty="0" err="1">
                <a:solidFill>
                  <a:srgbClr val="000066"/>
                </a:solidFill>
              </a:rPr>
              <a:t>emergencies</a:t>
            </a:r>
            <a:r>
              <a:rPr lang="de-DE" sz="1600" dirty="0">
                <a:solidFill>
                  <a:srgbClr val="000066"/>
                </a:solidFill>
              </a:rPr>
              <a:t>, …</a:t>
            </a:r>
          </a:p>
          <a:p>
            <a:pPr eaLnBrk="0" hangingPunct="0"/>
            <a:endParaRPr lang="de-DE" sz="1600" dirty="0">
              <a:solidFill>
                <a:srgbClr val="000066"/>
              </a:solidFill>
            </a:endParaRPr>
          </a:p>
        </p:txBody>
      </p:sp>
      <p:sp>
        <p:nvSpPr>
          <p:cNvPr id="64529" name="AutoShape 18"/>
          <p:cNvSpPr>
            <a:spLocks noChangeArrowheads="1"/>
          </p:cNvSpPr>
          <p:nvPr/>
        </p:nvSpPr>
        <p:spPr bwMode="auto">
          <a:xfrm rot="5400000">
            <a:off x="4883150" y="4557713"/>
            <a:ext cx="890588" cy="360362"/>
          </a:xfrm>
          <a:custGeom>
            <a:avLst/>
            <a:gdLst>
              <a:gd name="T0" fmla="*/ 546497089 w 21600"/>
              <a:gd name="T1" fmla="*/ 0 h 21600"/>
              <a:gd name="T2" fmla="*/ 358905020 w 21600"/>
              <a:gd name="T3" fmla="*/ 39914809 h 21600"/>
              <a:gd name="T4" fmla="*/ 0 w 21600"/>
              <a:gd name="T5" fmla="*/ 104006096 h 21600"/>
              <a:gd name="T6" fmla="*/ 314589789 w 21600"/>
              <a:gd name="T7" fmla="*/ 119744678 h 21600"/>
              <a:gd name="T8" fmla="*/ 629181228 w 21600"/>
              <a:gd name="T9" fmla="*/ 83156034 h 21600"/>
              <a:gd name="T10" fmla="*/ 734055019 w 21600"/>
              <a:gd name="T11" fmla="*/ 39914809 h 21600"/>
              <a:gd name="T12" fmla="*/ 17694720 60000 65536"/>
              <a:gd name="T13" fmla="*/ 11796480 60000 65536"/>
              <a:gd name="T14" fmla="*/ 11796480 60000 65536"/>
              <a:gd name="T15" fmla="*/ 5898240 60000 65536"/>
              <a:gd name="T16" fmla="*/ 0 60000 65536"/>
              <a:gd name="T17" fmla="*/ 0 60000 65536"/>
              <a:gd name="T18" fmla="*/ 0 w 21600"/>
              <a:gd name="T19" fmla="*/ 15922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081" y="0"/>
                </a:moveTo>
                <a:lnTo>
                  <a:pt x="10561" y="7200"/>
                </a:lnTo>
                <a:lnTo>
                  <a:pt x="13647" y="7200"/>
                </a:lnTo>
                <a:lnTo>
                  <a:pt x="13647" y="15922"/>
                </a:lnTo>
                <a:lnTo>
                  <a:pt x="0" y="15922"/>
                </a:lnTo>
                <a:lnTo>
                  <a:pt x="0" y="21600"/>
                </a:lnTo>
                <a:lnTo>
                  <a:pt x="18514" y="21600"/>
                </a:lnTo>
                <a:lnTo>
                  <a:pt x="18514" y="7200"/>
                </a:lnTo>
                <a:lnTo>
                  <a:pt x="21600" y="7200"/>
                </a:lnTo>
                <a:lnTo>
                  <a:pt x="16081" y="0"/>
                </a:lnTo>
                <a:close/>
              </a:path>
            </a:pathLst>
          </a:custGeom>
          <a:gradFill rotWithShape="0">
            <a:gsLst>
              <a:gs pos="0">
                <a:srgbClr val="FFC000"/>
              </a:gs>
              <a:gs pos="100000">
                <a:srgbClr val="FF6600"/>
              </a:gs>
            </a:gsLst>
            <a:lin ang="5400000" scaled="1"/>
          </a:gradFill>
          <a:ln w="9525">
            <a:noFill/>
            <a:miter lim="800000"/>
            <a:headEnd/>
            <a:tailEnd/>
          </a:ln>
        </p:spPr>
        <p:txBody>
          <a:bodyPr wrap="none" anchor="ctr"/>
          <a:lstStyle/>
          <a:p>
            <a:endParaRPr lang="nl-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95288" y="404813"/>
            <a:ext cx="8229600" cy="1143000"/>
          </a:xfrm>
        </p:spPr>
        <p:txBody>
          <a:bodyPr/>
          <a:lstStyle/>
          <a:p>
            <a:r>
              <a:rPr lang="nb-NO" sz="3200" b="1" smtClean="0">
                <a:solidFill>
                  <a:srgbClr val="009B03"/>
                </a:solidFill>
              </a:rPr>
              <a:t>Objectives &amp; fields of competence</a:t>
            </a:r>
            <a:br>
              <a:rPr lang="nb-NO" sz="3200" b="1" smtClean="0">
                <a:solidFill>
                  <a:srgbClr val="009B03"/>
                </a:solidFill>
              </a:rPr>
            </a:br>
            <a:r>
              <a:rPr lang="nb-NO" sz="1000" b="1" smtClean="0">
                <a:solidFill>
                  <a:srgbClr val="009B03"/>
                </a:solidFill>
              </a:rPr>
              <a:t/>
            </a:r>
            <a:br>
              <a:rPr lang="nb-NO" sz="1000" b="1" smtClean="0">
                <a:solidFill>
                  <a:srgbClr val="009B03"/>
                </a:solidFill>
              </a:rPr>
            </a:br>
            <a:r>
              <a:rPr lang="en-GB" sz="1600" i="1" smtClean="0">
                <a:solidFill>
                  <a:srgbClr val="FF8200"/>
                </a:solidFill>
              </a:rPr>
              <a:t>HERCA addresses the protection of </a:t>
            </a:r>
            <a:r>
              <a:rPr lang="en-GB" sz="1600" b="1" i="1" smtClean="0">
                <a:solidFill>
                  <a:srgbClr val="FF8200"/>
                </a:solidFill>
              </a:rPr>
              <a:t>people</a:t>
            </a:r>
            <a:r>
              <a:rPr lang="en-GB" sz="1600" i="1" smtClean="0">
                <a:solidFill>
                  <a:srgbClr val="FF8200"/>
                </a:solidFill>
              </a:rPr>
              <a:t> and the </a:t>
            </a:r>
            <a:r>
              <a:rPr lang="en-GB" sz="1600" b="1" i="1" smtClean="0">
                <a:solidFill>
                  <a:srgbClr val="FF8200"/>
                </a:solidFill>
              </a:rPr>
              <a:t>environment</a:t>
            </a:r>
            <a:r>
              <a:rPr lang="en-GB" sz="1600" i="1" smtClean="0">
                <a:solidFill>
                  <a:srgbClr val="FF8200"/>
                </a:solidFill>
              </a:rPr>
              <a:t> against the effect of ionising radiation.</a:t>
            </a:r>
            <a:r>
              <a:rPr lang="nb-NO" sz="1600" b="1" i="1" smtClean="0">
                <a:solidFill>
                  <a:schemeClr val="accent2"/>
                </a:solidFill>
              </a:rPr>
              <a:t/>
            </a:r>
            <a:br>
              <a:rPr lang="nb-NO" sz="1600" b="1" i="1" smtClean="0">
                <a:solidFill>
                  <a:schemeClr val="accent2"/>
                </a:solidFill>
              </a:rPr>
            </a:br>
            <a:endParaRPr lang="nb-NO" sz="1600" b="1" i="1" smtClean="0">
              <a:solidFill>
                <a:schemeClr val="accent2"/>
              </a:solidFill>
            </a:endParaRPr>
          </a:p>
        </p:txBody>
      </p:sp>
      <p:sp>
        <p:nvSpPr>
          <p:cNvPr id="66563" name="Rectangle 3"/>
          <p:cNvSpPr>
            <a:spLocks noGrp="1" noChangeArrowheads="1"/>
          </p:cNvSpPr>
          <p:nvPr>
            <p:ph type="body" sz="half" idx="1"/>
          </p:nvPr>
        </p:nvSpPr>
        <p:spPr>
          <a:xfrm>
            <a:off x="0" y="1700213"/>
            <a:ext cx="4248150" cy="4752975"/>
          </a:xfrm>
        </p:spPr>
        <p:txBody>
          <a:bodyPr/>
          <a:lstStyle/>
          <a:p>
            <a:pPr marL="363538" indent="-363538" algn="ctr">
              <a:lnSpc>
                <a:spcPct val="80000"/>
              </a:lnSpc>
              <a:buFontTx/>
              <a:buNone/>
            </a:pPr>
            <a:r>
              <a:rPr lang="en-GB" sz="2000" dirty="0" smtClean="0">
                <a:solidFill>
                  <a:srgbClr val="FF8200"/>
                </a:solidFill>
              </a:rPr>
              <a:t>Objectives</a:t>
            </a:r>
          </a:p>
          <a:p>
            <a:pPr marL="363538" indent="-363538">
              <a:lnSpc>
                <a:spcPct val="80000"/>
              </a:lnSpc>
            </a:pPr>
            <a:endParaRPr lang="en-GB" sz="800" dirty="0" smtClean="0">
              <a:solidFill>
                <a:srgbClr val="FF8200"/>
              </a:solidFill>
            </a:endParaRPr>
          </a:p>
          <a:p>
            <a:pPr marL="363538" indent="-363538">
              <a:lnSpc>
                <a:spcPct val="80000"/>
              </a:lnSpc>
              <a:buFont typeface="Wingdings" pitchFamily="2" charset="2"/>
              <a:buChar char="§"/>
            </a:pPr>
            <a:r>
              <a:rPr lang="en-GB" sz="1700" dirty="0" smtClean="0">
                <a:solidFill>
                  <a:schemeClr val="accent2"/>
                </a:solidFill>
              </a:rPr>
              <a:t>to build and maintain a </a:t>
            </a:r>
            <a:r>
              <a:rPr lang="en-GB" sz="1700" dirty="0" smtClean="0">
                <a:solidFill>
                  <a:srgbClr val="006600"/>
                </a:solidFill>
              </a:rPr>
              <a:t>network</a:t>
            </a:r>
            <a:r>
              <a:rPr lang="en-GB" sz="1700" dirty="0" smtClean="0">
                <a:solidFill>
                  <a:schemeClr val="accent2"/>
                </a:solidFill>
              </a:rPr>
              <a:t> of chief radiation safety regulators in Europe </a:t>
            </a:r>
          </a:p>
          <a:p>
            <a:pPr marL="363538" indent="-363538">
              <a:lnSpc>
                <a:spcPct val="80000"/>
              </a:lnSpc>
              <a:buFont typeface="Wingdings" pitchFamily="2" charset="2"/>
              <a:buChar char="§"/>
            </a:pPr>
            <a:r>
              <a:rPr lang="en-GB" sz="1700" dirty="0" smtClean="0">
                <a:solidFill>
                  <a:schemeClr val="accent2"/>
                </a:solidFill>
              </a:rPr>
              <a:t>to promote </a:t>
            </a:r>
            <a:r>
              <a:rPr lang="en-GB" sz="1700" dirty="0" smtClean="0">
                <a:solidFill>
                  <a:srgbClr val="006600"/>
                </a:solidFill>
              </a:rPr>
              <a:t>exchange</a:t>
            </a:r>
            <a:r>
              <a:rPr lang="en-GB" sz="1700" dirty="0" smtClean="0">
                <a:solidFill>
                  <a:schemeClr val="accent2"/>
                </a:solidFill>
              </a:rPr>
              <a:t> of experience and </a:t>
            </a:r>
            <a:r>
              <a:rPr lang="en-GB" sz="1700" dirty="0" smtClean="0">
                <a:solidFill>
                  <a:srgbClr val="006600"/>
                </a:solidFill>
              </a:rPr>
              <a:t>learning</a:t>
            </a:r>
            <a:r>
              <a:rPr lang="en-GB" sz="1700" dirty="0" smtClean="0">
                <a:solidFill>
                  <a:schemeClr val="accent2"/>
                </a:solidFill>
              </a:rPr>
              <a:t> from each other’s best practices </a:t>
            </a:r>
          </a:p>
          <a:p>
            <a:pPr marL="363538" indent="-363538">
              <a:lnSpc>
                <a:spcPct val="80000"/>
              </a:lnSpc>
              <a:buFont typeface="Wingdings" pitchFamily="2" charset="2"/>
              <a:buChar char="§"/>
            </a:pPr>
            <a:r>
              <a:rPr lang="en-GB" sz="1700" dirty="0" smtClean="0">
                <a:solidFill>
                  <a:schemeClr val="accent2"/>
                </a:solidFill>
              </a:rPr>
              <a:t>to discuss and where appropriate, express its </a:t>
            </a:r>
            <a:r>
              <a:rPr lang="en-GB" sz="1700" dirty="0" smtClean="0">
                <a:solidFill>
                  <a:srgbClr val="006600"/>
                </a:solidFill>
              </a:rPr>
              <a:t>consensus opinion</a:t>
            </a:r>
            <a:r>
              <a:rPr lang="en-GB" sz="1700" dirty="0" smtClean="0">
                <a:solidFill>
                  <a:schemeClr val="accent2"/>
                </a:solidFill>
              </a:rPr>
              <a:t> on significant regulatory issues </a:t>
            </a:r>
          </a:p>
          <a:p>
            <a:pPr marL="363538" indent="-363538">
              <a:lnSpc>
                <a:spcPct val="80000"/>
              </a:lnSpc>
              <a:buFont typeface="Wingdings" pitchFamily="2" charset="2"/>
              <a:buChar char="§"/>
            </a:pPr>
            <a:r>
              <a:rPr lang="en-GB" sz="1700" dirty="0" smtClean="0">
                <a:solidFill>
                  <a:schemeClr val="accent2"/>
                </a:solidFill>
              </a:rPr>
              <a:t>to develop, by consensus whenever possible; a </a:t>
            </a:r>
            <a:r>
              <a:rPr lang="en-GB" sz="1700" dirty="0" smtClean="0">
                <a:solidFill>
                  <a:srgbClr val="006600"/>
                </a:solidFill>
              </a:rPr>
              <a:t>common approach</a:t>
            </a:r>
            <a:r>
              <a:rPr lang="en-GB" sz="1700" dirty="0" smtClean="0">
                <a:solidFill>
                  <a:schemeClr val="accent2"/>
                </a:solidFill>
              </a:rPr>
              <a:t> to radiological protection issues </a:t>
            </a:r>
          </a:p>
          <a:p>
            <a:pPr marL="363538" indent="-363538">
              <a:lnSpc>
                <a:spcPct val="80000"/>
              </a:lnSpc>
              <a:buFont typeface="Wingdings" pitchFamily="2" charset="2"/>
              <a:buChar char="§"/>
            </a:pPr>
            <a:r>
              <a:rPr lang="en-GB" sz="1700" dirty="0" smtClean="0">
                <a:solidFill>
                  <a:schemeClr val="accent2"/>
                </a:solidFill>
              </a:rPr>
              <a:t>to have an </a:t>
            </a:r>
            <a:r>
              <a:rPr lang="en-GB" sz="1700" dirty="0" smtClean="0">
                <a:solidFill>
                  <a:srgbClr val="006600"/>
                </a:solidFill>
              </a:rPr>
              <a:t>impact on the practice</a:t>
            </a:r>
            <a:r>
              <a:rPr lang="en-GB" sz="1700" dirty="0" smtClean="0">
                <a:solidFill>
                  <a:schemeClr val="accent2"/>
                </a:solidFill>
              </a:rPr>
              <a:t> of radiological protection, within the States of HERCA members.</a:t>
            </a:r>
          </a:p>
        </p:txBody>
      </p:sp>
      <p:sp>
        <p:nvSpPr>
          <p:cNvPr id="66564" name="Rectangle 4"/>
          <p:cNvSpPr>
            <a:spLocks noChangeArrowheads="1"/>
          </p:cNvSpPr>
          <p:nvPr/>
        </p:nvSpPr>
        <p:spPr bwMode="auto">
          <a:xfrm>
            <a:off x="4716463" y="1484313"/>
            <a:ext cx="4103687" cy="4824412"/>
          </a:xfrm>
          <a:prstGeom prst="rect">
            <a:avLst/>
          </a:prstGeom>
          <a:noFill/>
          <a:ln w="9525">
            <a:noFill/>
            <a:miter lim="800000"/>
            <a:headEnd/>
            <a:tailEnd/>
          </a:ln>
        </p:spPr>
        <p:txBody>
          <a:bodyPr/>
          <a:lstStyle/>
          <a:p>
            <a:pPr marL="363538" indent="-363538" algn="ctr" eaLnBrk="0" hangingPunct="0">
              <a:spcBef>
                <a:spcPct val="20000"/>
              </a:spcBef>
            </a:pPr>
            <a:r>
              <a:rPr lang="en-GB" sz="2000">
                <a:solidFill>
                  <a:srgbClr val="FF8200"/>
                </a:solidFill>
              </a:rPr>
              <a:t>Fields of competence</a:t>
            </a:r>
            <a:endParaRPr lang="en-GB" sz="800">
              <a:solidFill>
                <a:srgbClr val="006600"/>
              </a:solidFill>
            </a:endParaRPr>
          </a:p>
          <a:p>
            <a:pPr marL="363538" indent="-363538" eaLnBrk="0" hangingPunct="0">
              <a:spcBef>
                <a:spcPct val="20000"/>
              </a:spcBef>
              <a:buFont typeface="Wingdings" pitchFamily="2" charset="2"/>
              <a:buChar char="§"/>
            </a:pPr>
            <a:r>
              <a:rPr lang="en-GB" sz="1700">
                <a:solidFill>
                  <a:schemeClr val="accent2"/>
                </a:solidFill>
              </a:rPr>
              <a:t>Radiological protection during the design, the construction, the operation and the decommissioning of nuclear installations, </a:t>
            </a:r>
          </a:p>
          <a:p>
            <a:pPr marL="363538" indent="-363538" eaLnBrk="0" hangingPunct="0">
              <a:spcBef>
                <a:spcPct val="20000"/>
              </a:spcBef>
              <a:buFont typeface="Wingdings" pitchFamily="2" charset="2"/>
              <a:buChar char="§"/>
            </a:pPr>
            <a:r>
              <a:rPr lang="en-GB" sz="1700">
                <a:solidFill>
                  <a:schemeClr val="accent2"/>
                </a:solidFill>
              </a:rPr>
              <a:t>The transport, the storage and the use of radioactive materials and ionizing radiation for industrial, medical and veterinary and research purposes, including the radiation sources of natural origin.</a:t>
            </a:r>
          </a:p>
          <a:p>
            <a:pPr marL="363538" indent="-363538" eaLnBrk="0" hangingPunct="0">
              <a:spcBef>
                <a:spcPct val="20000"/>
              </a:spcBef>
              <a:buFont typeface="Wingdings" pitchFamily="2" charset="2"/>
              <a:buChar char="§"/>
            </a:pPr>
            <a:r>
              <a:rPr lang="en-GB" sz="1700">
                <a:solidFill>
                  <a:schemeClr val="accent2"/>
                </a:solidFill>
              </a:rPr>
              <a:t>It considers radiological protection in normal conditions as well as in the event of incidents or accidents and the possible consequences of malevolent acts.</a:t>
            </a:r>
            <a:r>
              <a:rPr lang="fr-FR" sz="1700">
                <a:solidFill>
                  <a:schemeClr val="accent2"/>
                </a:solidFill>
              </a:rPr>
              <a:t> </a:t>
            </a:r>
          </a:p>
          <a:p>
            <a:pPr marL="363538" indent="-363538" eaLnBrk="0" hangingPunct="0">
              <a:spcBef>
                <a:spcPct val="20000"/>
              </a:spcBef>
            </a:pPr>
            <a:endParaRPr lang="nb-NO" sz="1700" i="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p:txBody>
          <a:bodyPr/>
          <a:lstStyle/>
          <a:p>
            <a:r>
              <a:rPr lang="en-GB" sz="4000" b="1" smtClean="0">
                <a:solidFill>
                  <a:srgbClr val="009534"/>
                </a:solidFill>
              </a:rPr>
              <a:t>E&amp;T in Radiation Protection</a:t>
            </a:r>
          </a:p>
        </p:txBody>
      </p:sp>
      <p:sp>
        <p:nvSpPr>
          <p:cNvPr id="22530" name="Tijdelijke aanduiding voor tekst 2"/>
          <p:cNvSpPr>
            <a:spLocks noGrp="1"/>
          </p:cNvSpPr>
          <p:nvPr>
            <p:ph type="body" sz="half" idx="1"/>
          </p:nvPr>
        </p:nvSpPr>
        <p:spPr>
          <a:xfrm>
            <a:off x="685800" y="1981200"/>
            <a:ext cx="7773988" cy="4114800"/>
          </a:xfrm>
        </p:spPr>
        <p:txBody>
          <a:bodyPr/>
          <a:lstStyle/>
          <a:p>
            <a:pPr eaLnBrk="1" hangingPunct="1">
              <a:lnSpc>
                <a:spcPct val="90000"/>
              </a:lnSpc>
            </a:pPr>
            <a:r>
              <a:rPr lang="en-GB" sz="2800" dirty="0" smtClean="0">
                <a:solidFill>
                  <a:srgbClr val="004C93"/>
                </a:solidFill>
              </a:rPr>
              <a:t>E&amp;T RP has been of utmost interest for HERCA from the beginning</a:t>
            </a:r>
          </a:p>
          <a:p>
            <a:pPr eaLnBrk="1" hangingPunct="1">
              <a:lnSpc>
                <a:spcPct val="90000"/>
              </a:lnSpc>
            </a:pPr>
            <a:r>
              <a:rPr lang="en-GB" sz="2800" dirty="0" smtClean="0">
                <a:solidFill>
                  <a:srgbClr val="004C93"/>
                </a:solidFill>
              </a:rPr>
              <a:t>The topic was recognised as already covered by EC and activities ENETRAP</a:t>
            </a:r>
          </a:p>
          <a:p>
            <a:pPr eaLnBrk="1" hangingPunct="1">
              <a:lnSpc>
                <a:spcPct val="90000"/>
              </a:lnSpc>
            </a:pPr>
            <a:r>
              <a:rPr lang="en-GB" sz="2800" dirty="0" smtClean="0">
                <a:solidFill>
                  <a:srgbClr val="004C93"/>
                </a:solidFill>
              </a:rPr>
              <a:t>The interest of HERCA in E&amp;T has been confirmed in HERCA meeting June 2012</a:t>
            </a:r>
          </a:p>
          <a:p>
            <a:pPr eaLnBrk="1" hangingPunct="1">
              <a:lnSpc>
                <a:spcPct val="90000"/>
              </a:lnSpc>
            </a:pPr>
            <a:r>
              <a:rPr lang="en-GB" sz="2800" dirty="0" smtClean="0">
                <a:solidFill>
                  <a:srgbClr val="004C93"/>
                </a:solidFill>
              </a:rPr>
              <a:t>In December 2012 a Task Force on E&amp;T in radiation protection is installed for 1 year.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3"/>
          <p:cNvSpPr txBox="1">
            <a:spLocks noChangeArrowheads="1"/>
          </p:cNvSpPr>
          <p:nvPr/>
        </p:nvSpPr>
        <p:spPr bwMode="auto">
          <a:xfrm>
            <a:off x="684213" y="404813"/>
            <a:ext cx="6915150" cy="641350"/>
          </a:xfrm>
          <a:prstGeom prst="rect">
            <a:avLst/>
          </a:prstGeom>
          <a:noFill/>
          <a:ln w="9525">
            <a:noFill/>
            <a:miter lim="800000"/>
            <a:headEnd/>
            <a:tailEnd/>
          </a:ln>
        </p:spPr>
        <p:txBody>
          <a:bodyPr wrap="none">
            <a:spAutoFit/>
          </a:bodyPr>
          <a:lstStyle/>
          <a:p>
            <a:pPr algn="ctr" eaLnBrk="0" hangingPunct="0"/>
            <a:r>
              <a:rPr lang="en-US" sz="3600" b="1">
                <a:solidFill>
                  <a:srgbClr val="009534"/>
                </a:solidFill>
              </a:rPr>
              <a:t>Mandate Task Force E&amp;T in RP</a:t>
            </a:r>
            <a:endParaRPr lang="fr-FR" sz="3600" b="1">
              <a:solidFill>
                <a:srgbClr val="009534"/>
              </a:solidFill>
            </a:endParaRPr>
          </a:p>
        </p:txBody>
      </p:sp>
      <p:sp>
        <p:nvSpPr>
          <p:cNvPr id="23554" name="Text Box 4"/>
          <p:cNvSpPr txBox="1">
            <a:spLocks noChangeArrowheads="1"/>
          </p:cNvSpPr>
          <p:nvPr/>
        </p:nvSpPr>
        <p:spPr bwMode="auto">
          <a:xfrm>
            <a:off x="611188" y="1196975"/>
            <a:ext cx="8208962" cy="4749800"/>
          </a:xfrm>
          <a:prstGeom prst="rect">
            <a:avLst/>
          </a:prstGeom>
          <a:noFill/>
          <a:ln w="9525">
            <a:noFill/>
            <a:miter lim="800000"/>
            <a:headEnd/>
            <a:tailEnd/>
          </a:ln>
        </p:spPr>
        <p:txBody>
          <a:bodyPr>
            <a:spAutoFit/>
          </a:bodyPr>
          <a:lstStyle/>
          <a:p>
            <a:pPr eaLnBrk="0" hangingPunct="0"/>
            <a:r>
              <a:rPr lang="en-GB">
                <a:solidFill>
                  <a:srgbClr val="FF8200"/>
                </a:solidFill>
              </a:rPr>
              <a:t>Ultimate mandate of the TF E&amp;T </a:t>
            </a:r>
          </a:p>
          <a:p>
            <a:pPr eaLnBrk="0" hangingPunct="0"/>
            <a:r>
              <a:rPr lang="en-GB">
                <a:solidFill>
                  <a:schemeClr val="accent2"/>
                </a:solidFill>
                <a:sym typeface="Wingdings" pitchFamily="2" charset="2"/>
              </a:rPr>
              <a:t> </a:t>
            </a:r>
            <a:r>
              <a:rPr lang="en-GB">
                <a:solidFill>
                  <a:schemeClr val="accent2"/>
                </a:solidFill>
              </a:rPr>
              <a:t>Present a general picture of the </a:t>
            </a:r>
            <a:r>
              <a:rPr lang="en-GB">
                <a:solidFill>
                  <a:srgbClr val="004C93"/>
                </a:solidFill>
              </a:rPr>
              <a:t>situation</a:t>
            </a:r>
            <a:r>
              <a:rPr lang="en-GB">
                <a:solidFill>
                  <a:schemeClr val="accent2"/>
                </a:solidFill>
              </a:rPr>
              <a:t> on E&amp;T in RP</a:t>
            </a:r>
          </a:p>
          <a:p>
            <a:pPr eaLnBrk="0" hangingPunct="0">
              <a:buFont typeface="Wingdings" pitchFamily="2" charset="2"/>
              <a:buChar char="è"/>
            </a:pPr>
            <a:r>
              <a:rPr lang="en-GB">
                <a:solidFill>
                  <a:schemeClr val="accent2"/>
                </a:solidFill>
              </a:rPr>
              <a:t>identify the current needs for harmonisation among HERCA member countries and eventually, </a:t>
            </a:r>
          </a:p>
          <a:p>
            <a:pPr eaLnBrk="0" hangingPunct="0">
              <a:buFont typeface="Wingdings" pitchFamily="2" charset="2"/>
              <a:buChar char="è"/>
            </a:pPr>
            <a:r>
              <a:rPr lang="en-GB">
                <a:solidFill>
                  <a:schemeClr val="accent2"/>
                </a:solidFill>
              </a:rPr>
              <a:t>if needed, mandate of a future working group on E&amp;T. </a:t>
            </a:r>
          </a:p>
          <a:p>
            <a:pPr eaLnBrk="0" hangingPunct="0"/>
            <a:endParaRPr lang="en-GB">
              <a:solidFill>
                <a:schemeClr val="accent2"/>
              </a:solidFill>
            </a:endParaRPr>
          </a:p>
          <a:p>
            <a:pPr>
              <a:lnSpc>
                <a:spcPct val="90000"/>
              </a:lnSpc>
            </a:pPr>
            <a:r>
              <a:rPr lang="en-GB">
                <a:solidFill>
                  <a:srgbClr val="FF8200"/>
                </a:solidFill>
              </a:rPr>
              <a:t>Mandate on RPE</a:t>
            </a:r>
          </a:p>
          <a:p>
            <a:pPr>
              <a:lnSpc>
                <a:spcPct val="90000"/>
              </a:lnSpc>
            </a:pPr>
            <a:r>
              <a:rPr lang="en-GB">
                <a:solidFill>
                  <a:srgbClr val="004C93"/>
                </a:solidFill>
              </a:rPr>
              <a:t>Come up with </a:t>
            </a:r>
            <a:r>
              <a:rPr lang="en-GB" b="1">
                <a:solidFill>
                  <a:srgbClr val="004C93"/>
                </a:solidFill>
              </a:rPr>
              <a:t>general picture </a:t>
            </a:r>
            <a:r>
              <a:rPr lang="en-GB">
                <a:solidFill>
                  <a:srgbClr val="004C93"/>
                </a:solidFill>
              </a:rPr>
              <a:t>of situation in HERCA MS with regard E&amp;T requirements </a:t>
            </a:r>
            <a:r>
              <a:rPr lang="en-GB" b="1">
                <a:solidFill>
                  <a:srgbClr val="004C93"/>
                </a:solidFill>
              </a:rPr>
              <a:t>radiation protection experts </a:t>
            </a:r>
            <a:r>
              <a:rPr lang="en-GB">
                <a:solidFill>
                  <a:srgbClr val="004C93"/>
                </a:solidFill>
              </a:rPr>
              <a:t>allowing to decide on further steps to achieve solutions leading to a uniform way  of </a:t>
            </a:r>
            <a:r>
              <a:rPr lang="en-GB" b="1">
                <a:solidFill>
                  <a:srgbClr val="004C93"/>
                </a:solidFill>
              </a:rPr>
              <a:t>mutual recognition</a:t>
            </a:r>
          </a:p>
          <a:p>
            <a:pPr marL="593725" lvl="1" indent="-193675">
              <a:lnSpc>
                <a:spcPct val="90000"/>
              </a:lnSpc>
            </a:pPr>
            <a:r>
              <a:rPr lang="en-GB" sz="2000">
                <a:solidFill>
                  <a:srgbClr val="004C93"/>
                </a:solidFill>
              </a:rPr>
              <a:t>The TF E&amp;T-RP should </a:t>
            </a:r>
            <a:r>
              <a:rPr lang="en-GB" sz="2000" b="1">
                <a:solidFill>
                  <a:srgbClr val="004C93"/>
                </a:solidFill>
              </a:rPr>
              <a:t>analyse</a:t>
            </a:r>
            <a:r>
              <a:rPr lang="en-GB" sz="2000">
                <a:solidFill>
                  <a:srgbClr val="004C93"/>
                </a:solidFill>
              </a:rPr>
              <a:t> the applicability between HERCA members of the procedure developed by ENETRAP for the benchmarking of national E&amp;T on RP</a:t>
            </a:r>
            <a:endParaRPr lang="en-GB" sz="2000">
              <a:solidFill>
                <a:schemeClr val="accent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28"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4213</TotalTime>
  <Words>2513</Words>
  <Application>Microsoft Office PowerPoint</Application>
  <PresentationFormat>Diavoorstelling (4:3)</PresentationFormat>
  <Paragraphs>408</Paragraphs>
  <Slides>29</Slides>
  <Notes>19</Notes>
  <HiddenSlides>0</HiddenSlides>
  <MMClips>0</MMClips>
  <ScaleCrop>false</ScaleCrop>
  <HeadingPairs>
    <vt:vector size="4" baseType="variant">
      <vt:variant>
        <vt:lpstr>Thema</vt:lpstr>
      </vt:variant>
      <vt:variant>
        <vt:i4>1</vt:i4>
      </vt:variant>
      <vt:variant>
        <vt:lpstr>Diatitels</vt:lpstr>
      </vt:variant>
      <vt:variant>
        <vt:i4>29</vt:i4>
      </vt:variant>
    </vt:vector>
  </HeadingPairs>
  <TitlesOfParts>
    <vt:vector size="30" baseType="lpstr">
      <vt:lpstr>Office Theme</vt:lpstr>
      <vt:lpstr>Dia 1</vt:lpstr>
      <vt:lpstr>Dia 2</vt:lpstr>
      <vt:lpstr>Dia 3</vt:lpstr>
      <vt:lpstr>Dia 4</vt:lpstr>
      <vt:lpstr>Dia 5</vt:lpstr>
      <vt:lpstr>Dia 6</vt:lpstr>
      <vt:lpstr>Objectives &amp; fields of competence  HERCA addresses the protection of people and the environment against the effect of ionising radiation. </vt:lpstr>
      <vt:lpstr>E&amp;T in Radiation Protection</vt:lpstr>
      <vt:lpstr>Dia 9</vt:lpstr>
      <vt:lpstr>Dia 10</vt:lpstr>
      <vt:lpstr>Conclusions  after first orientation: June 2013</vt:lpstr>
      <vt:lpstr>Results Task Force Dec. 2013</vt:lpstr>
      <vt:lpstr>Results Questionnaire RPO</vt:lpstr>
      <vt:lpstr>Results Questionnaire RPO (2)</vt:lpstr>
      <vt:lpstr>Results Questionnaire RPO (3)</vt:lpstr>
      <vt:lpstr>Question 6 Does your legislation require the formal recognition of RPOs or equivalent?</vt:lpstr>
      <vt:lpstr>Question 7 Are there formal systems in place for the recognition of RPEs or RPOs in your country by national authorities (NA) or professional bodies (PB)?</vt:lpstr>
      <vt:lpstr>Questions 8 and 9 (If a formal recognition system for the RPO is in place) 8. Is there a minimum level of basic education, training and experience required for the recognition of RPO? 9. Once the prerequisites are fulfilled, is successful completion of any of the courses identified in Question 5 sufficient for recognition as RPO?</vt:lpstr>
      <vt:lpstr>Question 10 Are there in your country mutual accepted training courses for exposed workers in the field of borderless mobility between EU-member-states?</vt:lpstr>
      <vt:lpstr>Dia 20</vt:lpstr>
      <vt:lpstr>Dia 21</vt:lpstr>
      <vt:lpstr>Dia 22</vt:lpstr>
      <vt:lpstr>Dia 23</vt:lpstr>
      <vt:lpstr>Dia 24</vt:lpstr>
      <vt:lpstr>Dia 25</vt:lpstr>
      <vt:lpstr>Dia 26</vt:lpstr>
      <vt:lpstr>Dia 27</vt:lpstr>
      <vt:lpstr>Organization further work 2014</vt:lpstr>
      <vt:lpstr>Dia 29</vt:lpstr>
    </vt:vector>
  </TitlesOfParts>
  <Company>trinome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trinome</dc:creator>
  <cp:lastModifiedBy>schelvis</cp:lastModifiedBy>
  <cp:revision>209</cp:revision>
  <dcterms:created xsi:type="dcterms:W3CDTF">2011-01-18T08:59:15Z</dcterms:created>
  <dcterms:modified xsi:type="dcterms:W3CDTF">2014-05-06T20:46:24Z</dcterms:modified>
</cp:coreProperties>
</file>