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50" r:id="rId1"/>
  </p:sldMasterIdLst>
  <p:notesMasterIdLst>
    <p:notesMasterId r:id="rId15"/>
  </p:notesMasterIdLst>
  <p:handoutMasterIdLst>
    <p:handoutMasterId r:id="rId16"/>
  </p:handoutMasterIdLst>
  <p:sldIdLst>
    <p:sldId id="333" r:id="rId2"/>
    <p:sldId id="400" r:id="rId3"/>
    <p:sldId id="384" r:id="rId4"/>
    <p:sldId id="385" r:id="rId5"/>
    <p:sldId id="386" r:id="rId6"/>
    <p:sldId id="401" r:id="rId7"/>
    <p:sldId id="381" r:id="rId8"/>
    <p:sldId id="390" r:id="rId9"/>
    <p:sldId id="399" r:id="rId10"/>
    <p:sldId id="394" r:id="rId11"/>
    <p:sldId id="396" r:id="rId12"/>
    <p:sldId id="391" r:id="rId13"/>
    <p:sldId id="402" r:id="rId14"/>
  </p:sldIdLst>
  <p:sldSz cx="9144000" cy="6858000" type="screen4x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18FCD"/>
    <a:srgbClr val="FFFFFF"/>
    <a:srgbClr val="BFD730"/>
    <a:srgbClr val="007DC3"/>
    <a:srgbClr val="5C81CE"/>
    <a:srgbClr val="9578F2"/>
    <a:srgbClr val="00FFCC"/>
    <a:srgbClr val="F9FDDB"/>
    <a:srgbClr val="CCFF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8531" autoAdjust="0"/>
  </p:normalViewPr>
  <p:slideViewPr>
    <p:cSldViewPr snapToGrid="0">
      <p:cViewPr varScale="1">
        <p:scale>
          <a:sx n="69" d="100"/>
          <a:sy n="69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>
        <p:scale>
          <a:sx n="100" d="100"/>
          <a:sy n="100" d="100"/>
        </p:scale>
        <p:origin x="-2526" y="211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86982" y="9442130"/>
            <a:ext cx="184842" cy="3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95" tIns="45747" rIns="91495" bIns="4574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en-GB" sz="1400" smtClean="0">
              <a:latin typeface="Arial" charset="0"/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0" y="9314627"/>
            <a:ext cx="6797675" cy="3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95" tIns="45747" rIns="91495" bIns="45747">
            <a:spAutoFit/>
          </a:bodyPr>
          <a:lstStyle>
            <a:lvl1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GB" sz="8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Copyright © 2014 - SCK•CEN - This is a copyright protected publication (2014). No part of this publication may be reproduced and/or made public without the express written consent of SCK•CEN.</a:t>
            </a:r>
            <a:r>
              <a:rPr lang="nl-NL" sz="8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 </a:t>
            </a:r>
            <a:endParaRPr lang="en-US" sz="800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05966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821" y="4745408"/>
            <a:ext cx="4978946" cy="260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5157" rIns="91926" bIns="45157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en-GB" noProof="0" smtClean="0"/>
          </a:p>
        </p:txBody>
      </p:sp>
      <p:sp>
        <p:nvSpPr>
          <p:cNvPr id="1638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3450" y="755650"/>
            <a:ext cx="4932363" cy="37004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0" y="9458357"/>
            <a:ext cx="6797675" cy="3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95" tIns="45747" rIns="91495" bIns="45747">
            <a:spAutoFit/>
          </a:bodyPr>
          <a:lstStyle>
            <a:lvl1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GB" sz="8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Copyright © 2014 - SCK•CEN - This is a copyright protected publication (2014). No part of this publication may be reproduced and/or made public without the express written consent of SCK•CEN.</a:t>
            </a:r>
            <a:r>
              <a:rPr lang="nl-NL" sz="8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 </a:t>
            </a:r>
            <a:endParaRPr lang="en-US" sz="800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8963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762000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443" y="9428221"/>
            <a:ext cx="2947144" cy="4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335" tIns="49667" rIns="99335" bIns="49667"/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889" indent="-285726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2907" indent="-228581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070" indent="-228581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232" indent="-228581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395" indent="-228581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559" indent="-228581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8722" indent="-228581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5884" indent="-228581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C8DCC057-444E-443F-91D9-8B2027BABCD4}" type="slidenum">
              <a:rPr lang="en-US" sz="2400">
                <a:latin typeface="Gill Sans"/>
              </a:rPr>
              <a:pPr/>
              <a:t>1</a:t>
            </a:fld>
            <a:endParaRPr lang="en-US" sz="2400">
              <a:latin typeface="Gill Sans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B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BE" altLang="nl-B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907931" y="4744451"/>
            <a:ext cx="4981815" cy="26022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BE" altLang="nl-BE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52016" y="9428583"/>
            <a:ext cx="2944086" cy="49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C0EA325-AB3D-4E24-9C07-11AFF750FD89}" type="slidenum">
              <a:rPr lang="en-US" altLang="nl-BE" sz="1400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en-US" altLang="nl-BE" sz="1400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36419" y="3345396"/>
            <a:ext cx="8271164" cy="439208"/>
          </a:xfrm>
          <a:prstGeom prst="rect">
            <a:avLst/>
          </a:prstGeom>
        </p:spPr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DC3"/>
              </a:buClr>
              <a:buSzPct val="100000"/>
              <a:buFont typeface="Wingdings" pitchFamily="2" charset="2"/>
              <a:buNone/>
              <a:tabLst/>
              <a:defRPr sz="2200">
                <a:solidFill>
                  <a:schemeClr val="tx1"/>
                </a:solidFill>
                <a:latin typeface="+mj-lt"/>
              </a:defRPr>
            </a:lvl1pPr>
          </a:lstStyle>
          <a:p>
            <a:pPr algn="ctr" eaLnBrk="1" hangingPunct="1"/>
            <a:r>
              <a:rPr lang="nl-BE" sz="2200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Name </a:t>
            </a:r>
            <a:r>
              <a:rPr lang="nl-BE" sz="2200" dirty="0" err="1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lecturer</a:t>
            </a:r>
            <a:endParaRPr lang="nl-BE" sz="2200" dirty="0" smtClean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ctr" eaLnBrk="1" hangingPunct="1"/>
            <a:endParaRPr lang="nl-BE" sz="2200" dirty="0" smtClean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36419" y="3886201"/>
            <a:ext cx="8271164" cy="439208"/>
          </a:xfrm>
          <a:prstGeom prst="rect">
            <a:avLst/>
          </a:prstGeom>
        </p:spPr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DC3"/>
              </a:buClr>
              <a:buSzPct val="100000"/>
              <a:buFont typeface="Wingdings" pitchFamily="2" charset="2"/>
              <a:buNone/>
              <a:tabLst/>
              <a:defRPr sz="2200">
                <a:solidFill>
                  <a:srgbClr val="418FCD"/>
                </a:solidFill>
                <a:latin typeface="+mj-lt"/>
              </a:defRPr>
            </a:lvl1pPr>
          </a:lstStyle>
          <a:p>
            <a:pPr algn="ctr" eaLnBrk="1" hangingPunct="1"/>
            <a:r>
              <a:rPr lang="nl-BE" sz="2200" dirty="0" smtClean="0">
                <a:solidFill>
                  <a:srgbClr val="418FCD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Email </a:t>
            </a:r>
            <a:r>
              <a:rPr lang="nl-BE" sz="2200" dirty="0" err="1" smtClean="0">
                <a:solidFill>
                  <a:srgbClr val="418FCD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adress</a:t>
            </a:r>
            <a:r>
              <a:rPr lang="nl-BE" sz="2200" dirty="0" smtClean="0">
                <a:solidFill>
                  <a:srgbClr val="418FCD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nl-BE" sz="2200" dirty="0" err="1" smtClean="0">
                <a:solidFill>
                  <a:srgbClr val="418FCD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lecturer</a:t>
            </a:r>
            <a:endParaRPr lang="nl-BE" sz="2200" dirty="0" smtClean="0">
              <a:solidFill>
                <a:srgbClr val="418FCD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ctr" eaLnBrk="1" hangingPunct="1"/>
            <a:endParaRPr lang="nl-BE" sz="2200" dirty="0" smtClean="0">
              <a:solidFill>
                <a:srgbClr val="418FCD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415926" y="1770063"/>
            <a:ext cx="8304213" cy="1295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nl-BE" sz="4000" dirty="0">
                <a:solidFill>
                  <a:srgbClr val="418FCD"/>
                </a:solidFill>
                <a:latin typeface="Segoe UI Light" pitchFamily="34" charset="0"/>
              </a:defRPr>
            </a:lvl1pPr>
          </a:lstStyle>
          <a:p>
            <a:pPr lvl="0"/>
            <a:r>
              <a:rPr lang="nl-BE" sz="4000" dirty="0" err="1" smtClean="0">
                <a:solidFill>
                  <a:srgbClr val="418FCD"/>
                </a:solidFill>
                <a:latin typeface="Segoe UI Light" pitchFamily="34" charset="0"/>
              </a:rPr>
              <a:t>Title</a:t>
            </a:r>
            <a:r>
              <a:rPr lang="nl-BE" sz="4000" dirty="0" smtClean="0">
                <a:solidFill>
                  <a:srgbClr val="418FCD"/>
                </a:solidFill>
                <a:latin typeface="Segoe UI Light" pitchFamily="34" charset="0"/>
              </a:rPr>
              <a:t> of </a:t>
            </a:r>
            <a:r>
              <a:rPr lang="nl-BE" sz="4000" dirty="0" err="1" smtClean="0">
                <a:solidFill>
                  <a:srgbClr val="418FCD"/>
                </a:solidFill>
                <a:latin typeface="Segoe UI Light" pitchFamily="34" charset="0"/>
              </a:rPr>
              <a:t>your</a:t>
            </a:r>
            <a:r>
              <a:rPr lang="nl-BE" sz="4000" dirty="0" smtClean="0">
                <a:solidFill>
                  <a:srgbClr val="418FCD"/>
                </a:solidFill>
                <a:latin typeface="Segoe UI Light" pitchFamily="34" charset="0"/>
              </a:rPr>
              <a:t> </a:t>
            </a:r>
            <a:r>
              <a:rPr lang="nl-BE" sz="4000" dirty="0" err="1" smtClean="0">
                <a:solidFill>
                  <a:srgbClr val="418FCD"/>
                </a:solidFill>
                <a:latin typeface="Segoe UI Light" pitchFamily="34" charset="0"/>
              </a:rPr>
              <a:t>presentation</a:t>
            </a:r>
            <a:r>
              <a:rPr lang="nl-BE" sz="4000" dirty="0" smtClean="0">
                <a:solidFill>
                  <a:srgbClr val="418FCD"/>
                </a:solidFill>
                <a:latin typeface="Segoe UI Light" pitchFamily="34" charset="0"/>
              </a:rPr>
              <a:t/>
            </a:r>
            <a:br>
              <a:rPr lang="nl-BE" sz="4000" dirty="0" smtClean="0">
                <a:solidFill>
                  <a:srgbClr val="418FCD"/>
                </a:solidFill>
                <a:latin typeface="Segoe UI Light" pitchFamily="34" charset="0"/>
              </a:rPr>
            </a:br>
            <a:r>
              <a:rPr lang="nl-BE" sz="4000" dirty="0" smtClean="0">
                <a:solidFill>
                  <a:srgbClr val="418FCD"/>
                </a:solidFill>
                <a:latin typeface="Segoe UI Light" pitchFamily="34" charset="0"/>
              </a:rPr>
              <a:t>in </a:t>
            </a:r>
            <a:r>
              <a:rPr lang="nl-BE" sz="4000" dirty="0" err="1" smtClean="0">
                <a:solidFill>
                  <a:srgbClr val="418FCD"/>
                </a:solidFill>
                <a:latin typeface="Segoe UI Light" pitchFamily="34" charset="0"/>
              </a:rPr>
              <a:t>two</a:t>
            </a:r>
            <a:r>
              <a:rPr lang="nl-BE" sz="4000" dirty="0" smtClean="0">
                <a:solidFill>
                  <a:srgbClr val="418FCD"/>
                </a:solidFill>
                <a:latin typeface="Segoe UI Light" pitchFamily="34" charset="0"/>
              </a:rPr>
              <a:t> </a:t>
            </a:r>
            <a:r>
              <a:rPr lang="nl-BE" sz="4000" dirty="0" err="1" smtClean="0">
                <a:solidFill>
                  <a:srgbClr val="418FCD"/>
                </a:solidFill>
                <a:latin typeface="Segoe UI Light" pitchFamily="34" charset="0"/>
              </a:rPr>
              <a:t>lines</a:t>
            </a:r>
            <a:r>
              <a:rPr lang="nl-BE" sz="4000" dirty="0" smtClean="0">
                <a:solidFill>
                  <a:srgbClr val="418FCD"/>
                </a:solidFill>
                <a:latin typeface="Segoe UI Light" pitchFamily="34" charset="0"/>
              </a:rPr>
              <a:t> </a:t>
            </a:r>
            <a:r>
              <a:rPr lang="nl-BE" sz="4000" dirty="0" err="1" smtClean="0">
                <a:solidFill>
                  <a:srgbClr val="418FCD"/>
                </a:solidFill>
                <a:latin typeface="Segoe UI Light" pitchFamily="34" charset="0"/>
              </a:rPr>
              <a:t>if</a:t>
            </a:r>
            <a:r>
              <a:rPr lang="nl-BE" sz="4000" dirty="0" smtClean="0">
                <a:solidFill>
                  <a:srgbClr val="418FCD"/>
                </a:solidFill>
                <a:latin typeface="Segoe UI Light" pitchFamily="34" charset="0"/>
              </a:rPr>
              <a:t> </a:t>
            </a:r>
            <a:r>
              <a:rPr lang="nl-BE" sz="4000" dirty="0" err="1" smtClean="0">
                <a:solidFill>
                  <a:srgbClr val="418FCD"/>
                </a:solidFill>
                <a:latin typeface="Segoe UI Light" pitchFamily="34" charset="0"/>
              </a:rPr>
              <a:t>necessary</a:t>
            </a:r>
            <a:endParaRPr lang="nl-BE" dirty="0"/>
          </a:p>
        </p:txBody>
      </p:sp>
      <p:pic>
        <p:nvPicPr>
          <p:cNvPr id="9" name="Picture 3" descr="O:\DOKUMENT\Diensten\COM\MPR\mpr\Corporate_design\Academy\DayofthePhD\links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70" y="19943"/>
            <a:ext cx="8728364" cy="1144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868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1" y="541339"/>
            <a:ext cx="7040563" cy="7143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18FCD"/>
                </a:solidFill>
              </a:defRPr>
            </a:lvl1pPr>
          </a:lstStyle>
          <a:p>
            <a:r>
              <a:rPr lang="en-US" dirty="0" smtClean="0"/>
              <a:t>Slide title</a:t>
            </a:r>
          </a:p>
        </p:txBody>
      </p:sp>
      <p:cxnSp>
        <p:nvCxnSpPr>
          <p:cNvPr id="11" name="Straight Connector 10"/>
          <p:cNvCxnSpPr/>
          <p:nvPr userDrawn="1"/>
        </p:nvCxnSpPr>
        <p:spPr bwMode="auto">
          <a:xfrm flipH="1">
            <a:off x="391886" y="1341912"/>
            <a:ext cx="839585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BFD73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Content Placeholder 39"/>
          <p:cNvSpPr>
            <a:spLocks noGrp="1"/>
          </p:cNvSpPr>
          <p:nvPr>
            <p:ph sz="quarter" idx="10"/>
          </p:nvPr>
        </p:nvSpPr>
        <p:spPr>
          <a:xfrm>
            <a:off x="295275" y="1600200"/>
            <a:ext cx="8562976" cy="4943476"/>
          </a:xfrm>
          <a:prstGeom prst="rect">
            <a:avLst/>
          </a:prstGeom>
        </p:spPr>
        <p:txBody>
          <a:bodyPr/>
          <a:lstStyle>
            <a:lvl1pPr marL="309563" indent="-309563">
              <a:buClr>
                <a:srgbClr val="BFD730"/>
              </a:buClr>
              <a:buFont typeface="Wingdings" pitchFamily="2" charset="2"/>
              <a:buChar char="n"/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666750" indent="-244475">
              <a:buClr>
                <a:srgbClr val="418FCD"/>
              </a:buClr>
              <a:buFont typeface="Wingdings" pitchFamily="2" charset="2"/>
              <a:buChar char="n"/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1028700" indent="-206375">
              <a:buClr>
                <a:srgbClr val="418FCD"/>
              </a:buClr>
              <a:buFont typeface="Wingdings" pitchFamily="2" charset="2"/>
              <a:buChar char="§"/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337458"/>
            <a:ext cx="737399" cy="73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9392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1803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1" y="6685807"/>
            <a:ext cx="9155875" cy="184069"/>
          </a:xfrm>
          <a:prstGeom prst="rect">
            <a:avLst/>
          </a:prstGeom>
          <a:solidFill>
            <a:srgbClr val="418FCD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4102100" y="105926"/>
            <a:ext cx="5053776" cy="137556"/>
          </a:xfrm>
          <a:prstGeom prst="rect">
            <a:avLst/>
          </a:prstGeom>
          <a:solidFill>
            <a:srgbClr val="BFD73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400" b="0" i="0" u="none" strike="noStrike" cap="none" normalizeH="0" baseline="0" dirty="0" smtClean="0">
              <a:ln>
                <a:noFill/>
              </a:ln>
              <a:solidFill>
                <a:srgbClr val="BFD730"/>
              </a:solidFill>
              <a:effectLst/>
              <a:latin typeface="Arial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1" y="1"/>
            <a:ext cx="9155875" cy="120029"/>
          </a:xfrm>
          <a:prstGeom prst="rect">
            <a:avLst/>
          </a:prstGeom>
          <a:solidFill>
            <a:srgbClr val="418FCD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400" b="0" i="0" u="none" strike="noStrike" cap="none" normalizeH="0" baseline="0" dirty="0" smtClean="0">
              <a:ln>
                <a:noFill/>
              </a:ln>
              <a:solidFill>
                <a:srgbClr val="BFD730"/>
              </a:solidFill>
              <a:effectLst/>
              <a:latin typeface="Arial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 userDrawn="1"/>
        </p:nvSpPr>
        <p:spPr bwMode="auto">
          <a:xfrm>
            <a:off x="415637" y="6639340"/>
            <a:ext cx="831272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1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© SCK•CEN Academy</a:t>
            </a:r>
            <a:endParaRPr lang="en-GB" sz="11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744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3" r:id="rId2"/>
    <p:sldLayoutId id="2147483752" r:id="rId3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 b="0">
          <a:solidFill>
            <a:srgbClr val="007DC3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2pPr>
      <a:lvl3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3pPr>
      <a:lvl4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4pPr>
      <a:lvl5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5pPr>
      <a:lvl6pPr marL="4572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6pPr>
      <a:lvl7pPr marL="9144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7pPr>
      <a:lvl8pPr marL="13716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8pPr>
      <a:lvl9pPr marL="18288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9pPr>
    </p:titleStyle>
    <p:bodyStyle>
      <a:lvl1pPr marL="309563" indent="-309563" algn="l" defTabSz="685800" rtl="0" eaLnBrk="1" fontAlgn="base" hangingPunct="1">
        <a:spcBef>
          <a:spcPct val="20000"/>
        </a:spcBef>
        <a:spcAft>
          <a:spcPct val="0"/>
        </a:spcAft>
        <a:buClr>
          <a:srgbClr val="007DC3"/>
        </a:buClr>
        <a:buSzPct val="100000"/>
        <a:buFont typeface="Wingdings" pitchFamily="2" charset="2"/>
        <a:buChar char="l"/>
        <a:defRPr sz="2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666750" indent="-244475" algn="l" defTabSz="685800" rtl="0" eaLnBrk="1" fontAlgn="base" hangingPunct="1">
        <a:spcBef>
          <a:spcPct val="20000"/>
        </a:spcBef>
        <a:spcAft>
          <a:spcPct val="0"/>
        </a:spcAft>
        <a:buClr>
          <a:srgbClr val="11AAFF"/>
        </a:buClr>
        <a:buSzPct val="100000"/>
        <a:buFont typeface="Wingdings" pitchFamily="2" charset="2"/>
        <a:buChar char="l"/>
        <a:defRPr sz="20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028700" indent="-206375" algn="l" defTabSz="685800" rtl="0" eaLnBrk="1" fontAlgn="base" hangingPunct="1">
        <a:spcBef>
          <a:spcPct val="20000"/>
        </a:spcBef>
        <a:spcAft>
          <a:spcPct val="0"/>
        </a:spcAft>
        <a:buClr>
          <a:srgbClr val="8FD7FF"/>
        </a:buClr>
        <a:buSzPct val="100000"/>
        <a:buFont typeface="Wingdings" pitchFamily="2" charset="2"/>
        <a:buChar char="l"/>
        <a:defRPr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439863" indent="-204788" algn="l" defTabSz="685800" rtl="0" eaLnBrk="1" fontAlgn="base" hangingPunct="1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Times New Roman" pitchFamily="18" charset="0"/>
        </a:defRPr>
      </a:lvl4pPr>
      <a:lvl5pPr marL="18526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5pPr>
      <a:lvl6pPr marL="23098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6pPr>
      <a:lvl7pPr marL="27670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7pPr>
      <a:lvl8pPr marL="32242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8pPr>
      <a:lvl9pPr marL="36814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15925" y="2351312"/>
            <a:ext cx="8304213" cy="4191001"/>
          </a:xfrm>
        </p:spPr>
        <p:txBody>
          <a:bodyPr/>
          <a:lstStyle/>
          <a:p>
            <a:r>
              <a:rPr lang="nl-BE" sz="3200" dirty="0" smtClean="0">
                <a:latin typeface="Segoe UI" panose="020B0502040204020203" pitchFamily="34" charset="0"/>
              </a:rPr>
              <a:t>ENETRAP III</a:t>
            </a:r>
          </a:p>
          <a:p>
            <a:endParaRPr lang="nl-BE" sz="3200" dirty="0">
              <a:latin typeface="Segoe UI" panose="020B0502040204020203" pitchFamily="34" charset="0"/>
            </a:endParaRPr>
          </a:p>
          <a:p>
            <a:r>
              <a:rPr lang="nl-BE" sz="2400" dirty="0" smtClean="0">
                <a:latin typeface="Segoe UI" panose="020B0502040204020203" pitchFamily="34" charset="0"/>
              </a:rPr>
              <a:t>Michèle Coeck (SCK•CEN)</a:t>
            </a:r>
          </a:p>
          <a:p>
            <a:r>
              <a:rPr lang="nl-BE" sz="2400" dirty="0" smtClean="0">
                <a:latin typeface="Segoe UI" panose="020B0502040204020203" pitchFamily="34" charset="0"/>
              </a:rPr>
              <a:t>On </a:t>
            </a:r>
            <a:r>
              <a:rPr lang="nl-BE" sz="2400" dirty="0" err="1" smtClean="0">
                <a:latin typeface="Segoe UI" panose="020B0502040204020203" pitchFamily="34" charset="0"/>
              </a:rPr>
              <a:t>behalf</a:t>
            </a:r>
            <a:r>
              <a:rPr lang="nl-BE" sz="2400" dirty="0" smtClean="0">
                <a:latin typeface="Segoe UI" panose="020B0502040204020203" pitchFamily="34" charset="0"/>
              </a:rPr>
              <a:t> of the ENETRAP III Consortium</a:t>
            </a:r>
          </a:p>
          <a:p>
            <a:endParaRPr lang="nl-BE" sz="2400" dirty="0">
              <a:latin typeface="Segoe UI" panose="020B0502040204020203" pitchFamily="34" charset="0"/>
            </a:endParaRPr>
          </a:p>
          <a:p>
            <a:endParaRPr lang="en-GB" dirty="0" smtClean="0">
              <a:latin typeface="Segoe UI" panose="020B0502040204020203" pitchFamily="34" charset="0"/>
            </a:endParaRPr>
          </a:p>
          <a:p>
            <a:endParaRPr lang="en-GB" sz="1800" dirty="0" smtClean="0">
              <a:latin typeface="Segoe UI" panose="020B0502040204020203" pitchFamily="34" charset="0"/>
            </a:endParaRPr>
          </a:p>
          <a:p>
            <a:r>
              <a:rPr lang="en-GB" sz="1800" i="1" dirty="0" smtClean="0">
                <a:latin typeface="Segoe UI" panose="020B0502040204020203" pitchFamily="34" charset="0"/>
              </a:rPr>
              <a:t>EUTERP Workshop, May 7-9 2014, </a:t>
            </a:r>
            <a:r>
              <a:rPr lang="en-GB" sz="1800" i="1" dirty="0" err="1" smtClean="0">
                <a:latin typeface="Segoe UI" panose="020B0502040204020203" pitchFamily="34" charset="0"/>
              </a:rPr>
              <a:t>Rovinj</a:t>
            </a:r>
            <a:r>
              <a:rPr lang="en-GB" sz="1800" i="1" dirty="0" smtClean="0">
                <a:latin typeface="Segoe UI" panose="020B0502040204020203" pitchFamily="34" charset="0"/>
              </a:rPr>
              <a:t>, Croatia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38869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ENETRAP III</a:t>
            </a:r>
            <a:br>
              <a:rPr lang="en-US" sz="2400" dirty="0" smtClean="0"/>
            </a:br>
            <a:r>
              <a:rPr lang="en-US" sz="2400" dirty="0" smtClean="0"/>
              <a:t>innovative aspects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000" dirty="0" smtClean="0"/>
              <a:t>Revised BSS published </a:t>
            </a:r>
            <a:r>
              <a:rPr lang="en-US" sz="2000" dirty="0" smtClean="0">
                <a:sym typeface="Symbol"/>
              </a:rPr>
              <a:t> official definition RPE, RPO, (</a:t>
            </a:r>
            <a:r>
              <a:rPr lang="en-US" sz="2000" dirty="0" err="1" smtClean="0">
                <a:sym typeface="Symbol"/>
              </a:rPr>
              <a:t>MPE</a:t>
            </a:r>
            <a:r>
              <a:rPr lang="en-US" sz="2000" dirty="0" smtClean="0">
                <a:sym typeface="Symbol"/>
              </a:rPr>
              <a:t>)  write guidance for implementing E&amp;T (</a:t>
            </a:r>
            <a:r>
              <a:rPr lang="en-US" sz="2000" u="sng" dirty="0" smtClean="0">
                <a:sym typeface="Symbol"/>
              </a:rPr>
              <a:t>initial + refresher </a:t>
            </a:r>
            <a:r>
              <a:rPr lang="en-US" sz="2000" dirty="0" smtClean="0">
                <a:sym typeface="Symbol"/>
              </a:rPr>
              <a:t>training!) in national legislations</a:t>
            </a:r>
          </a:p>
          <a:p>
            <a:endParaRPr lang="en-US" sz="2000" dirty="0">
              <a:sym typeface="Symbol"/>
            </a:endParaRPr>
          </a:p>
          <a:p>
            <a:r>
              <a:rPr lang="en-US" sz="2000" dirty="0" smtClean="0">
                <a:sym typeface="Symbol"/>
              </a:rPr>
              <a:t>Continue to build the specialization topics of the </a:t>
            </a:r>
            <a:r>
              <a:rPr lang="en-US" sz="2000" dirty="0" err="1" smtClean="0">
                <a:sym typeface="Symbol"/>
              </a:rPr>
              <a:t>RPE</a:t>
            </a:r>
            <a:r>
              <a:rPr lang="en-US" sz="2000" dirty="0" smtClean="0">
                <a:sym typeface="Symbol"/>
              </a:rPr>
              <a:t> training scheme: </a:t>
            </a:r>
            <a:r>
              <a:rPr lang="en-US" sz="2000" dirty="0" err="1" smtClean="0">
                <a:sym typeface="Symbol"/>
              </a:rPr>
              <a:t>RPE</a:t>
            </a:r>
            <a:r>
              <a:rPr lang="en-US" sz="2000" dirty="0" smtClean="0">
                <a:sym typeface="Symbol"/>
              </a:rPr>
              <a:t> in </a:t>
            </a:r>
            <a:r>
              <a:rPr lang="en-US" sz="2000" dirty="0" err="1" smtClean="0">
                <a:sym typeface="Symbol"/>
              </a:rPr>
              <a:t>NPP</a:t>
            </a:r>
            <a:r>
              <a:rPr lang="en-US" sz="2000" dirty="0" smtClean="0">
                <a:sym typeface="Symbol"/>
              </a:rPr>
              <a:t>, medical and waste</a:t>
            </a:r>
          </a:p>
          <a:p>
            <a:endParaRPr lang="en-US" sz="2000" dirty="0">
              <a:sym typeface="Symbol"/>
            </a:endParaRPr>
          </a:p>
          <a:p>
            <a:r>
              <a:rPr lang="en-US" sz="2000" dirty="0" smtClean="0">
                <a:sym typeface="Symbol"/>
              </a:rPr>
              <a:t>Train the training: attention for quality of training techniques, scientific and technical competences, understanding of the European qualification frameworks (</a:t>
            </a:r>
            <a:r>
              <a:rPr lang="en-US" sz="2000" dirty="0" err="1" smtClean="0">
                <a:sym typeface="Symbol"/>
              </a:rPr>
              <a:t>ECTS</a:t>
            </a:r>
            <a:r>
              <a:rPr lang="en-US" sz="2000" dirty="0" smtClean="0">
                <a:sym typeface="Symbol"/>
              </a:rPr>
              <a:t>, </a:t>
            </a:r>
            <a:r>
              <a:rPr lang="en-US" sz="2000" dirty="0" err="1" smtClean="0">
                <a:sym typeface="Symbol"/>
              </a:rPr>
              <a:t>ECVET</a:t>
            </a:r>
            <a:r>
              <a:rPr lang="en-US" sz="2000" dirty="0" smtClean="0">
                <a:sym typeface="Symbol"/>
              </a:rPr>
              <a:t>, </a:t>
            </a:r>
            <a:r>
              <a:rPr lang="en-US" sz="2000" dirty="0" err="1" smtClean="0">
                <a:sym typeface="Symbol"/>
              </a:rPr>
              <a:t>EQF</a:t>
            </a:r>
            <a:r>
              <a:rPr lang="en-US" sz="2000" dirty="0" smtClean="0">
                <a:sym typeface="Symbol"/>
              </a:rPr>
              <a:t>, …), attention for broadening to non-scientific issues (</a:t>
            </a:r>
            <a:r>
              <a:rPr lang="en-US" sz="2000" dirty="0" err="1" smtClean="0">
                <a:sym typeface="Symbol"/>
              </a:rPr>
              <a:t>transdisciplinary</a:t>
            </a:r>
            <a:r>
              <a:rPr lang="en-US" sz="2000" dirty="0" smtClean="0">
                <a:sym typeface="Symbol"/>
              </a:rPr>
              <a:t> aspects, ethical aspects, …)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25383545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ENETRAP III</a:t>
            </a:r>
            <a:br>
              <a:rPr lang="en-US" sz="2400" dirty="0" smtClean="0"/>
            </a:br>
            <a:r>
              <a:rPr lang="en-US" sz="2400" dirty="0" smtClean="0"/>
              <a:t>innovative aspects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sz="2000" dirty="0"/>
          </a:p>
          <a:p>
            <a:r>
              <a:rPr lang="en-US" sz="2000" dirty="0" smtClean="0"/>
              <a:t>Transfer to other nuclear domains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Real cases to demonstrate mutual recognition methodologies</a:t>
            </a:r>
          </a:p>
          <a:p>
            <a:endParaRPr lang="en-US" sz="2000" dirty="0"/>
          </a:p>
          <a:p>
            <a:r>
              <a:rPr lang="en-US" sz="2000" dirty="0"/>
              <a:t>All involved either as partner or via Consultancy Group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44246449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Interaction with other projects, authorities and stakeholders 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000" dirty="0" smtClean="0"/>
              <a:t>Consultancy Group</a:t>
            </a:r>
          </a:p>
          <a:p>
            <a:endParaRPr lang="en-US" dirty="0" smtClean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HERCA, </a:t>
            </a:r>
            <a:r>
              <a:rPr lang="en-US" dirty="0"/>
              <a:t>Art 31 </a:t>
            </a:r>
            <a:r>
              <a:rPr lang="en-US" dirty="0" err="1" smtClean="0"/>
              <a:t>GoE</a:t>
            </a:r>
            <a:r>
              <a:rPr lang="en-US" dirty="0" smtClean="0"/>
              <a:t>, </a:t>
            </a:r>
            <a:r>
              <a:rPr lang="en-US" dirty="0"/>
              <a:t>DG </a:t>
            </a:r>
            <a:r>
              <a:rPr lang="en-US" dirty="0" smtClean="0"/>
              <a:t>ENERGY</a:t>
            </a:r>
            <a:endParaRPr lang="en-US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dirty="0" err="1" smtClean="0"/>
              <a:t>EHRO</a:t>
            </a:r>
            <a:r>
              <a:rPr lang="en-US" dirty="0" smtClean="0"/>
              <a:t>-N</a:t>
            </a:r>
            <a:endParaRPr lang="en-US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IAEA, </a:t>
            </a:r>
            <a:r>
              <a:rPr lang="en-US" dirty="0" err="1"/>
              <a:t>IRPA</a:t>
            </a:r>
            <a:r>
              <a:rPr lang="en-US" dirty="0"/>
              <a:t> 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dirty="0" err="1" smtClean="0"/>
              <a:t>EAN</a:t>
            </a:r>
            <a:r>
              <a:rPr lang="en-US" dirty="0" smtClean="0"/>
              <a:t>, </a:t>
            </a:r>
            <a:r>
              <a:rPr lang="en-US" dirty="0" err="1" smtClean="0"/>
              <a:t>NERIS</a:t>
            </a:r>
            <a:r>
              <a:rPr lang="en-US" dirty="0" smtClean="0"/>
              <a:t>, Radioecology Alliance, </a:t>
            </a:r>
            <a:r>
              <a:rPr lang="en-US" dirty="0" err="1" smtClean="0"/>
              <a:t>EURADOS</a:t>
            </a:r>
            <a:endParaRPr lang="en-US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dirty="0" err="1"/>
              <a:t>FORATOM</a:t>
            </a:r>
            <a:r>
              <a:rPr lang="en-US" dirty="0"/>
              <a:t>, (PGE Nuclear, EUTERP, </a:t>
            </a:r>
            <a:r>
              <a:rPr lang="en-US" dirty="0" err="1" smtClean="0"/>
              <a:t>EFOMP</a:t>
            </a:r>
            <a:r>
              <a:rPr lang="en-US" dirty="0"/>
              <a:t> </a:t>
            </a:r>
            <a:r>
              <a:rPr lang="en-US" dirty="0" smtClean="0"/>
              <a:t>in Consortium)</a:t>
            </a:r>
            <a:endParaRPr lang="en-US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ENEN Association, </a:t>
            </a:r>
            <a:r>
              <a:rPr lang="en-US" dirty="0" err="1"/>
              <a:t>ETKM</a:t>
            </a:r>
            <a:r>
              <a:rPr lang="en-US" dirty="0"/>
              <a:t> </a:t>
            </a:r>
            <a:r>
              <a:rPr lang="en-US" dirty="0" err="1" smtClean="0"/>
              <a:t>SNETP</a:t>
            </a:r>
            <a:r>
              <a:rPr lang="en-US" dirty="0" smtClean="0"/>
              <a:t>, IG-DTP, </a:t>
            </a:r>
            <a:r>
              <a:rPr lang="en-US" dirty="0" err="1" smtClean="0"/>
              <a:t>MELODI</a:t>
            </a:r>
            <a:endParaRPr lang="en-US" dirty="0" smtClean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…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04237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In summary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000" dirty="0" smtClean="0"/>
              <a:t>ENETRAP III hopefully to start June 2014</a:t>
            </a:r>
          </a:p>
          <a:p>
            <a:endParaRPr lang="en-US" sz="2000" dirty="0" smtClean="0"/>
          </a:p>
          <a:p>
            <a:r>
              <a:rPr lang="en-US" sz="2000" dirty="0" smtClean="0"/>
              <a:t>4 years</a:t>
            </a:r>
          </a:p>
          <a:p>
            <a:endParaRPr lang="en-US" sz="2000" dirty="0" smtClean="0"/>
          </a:p>
          <a:p>
            <a:r>
              <a:rPr lang="en-US" sz="2000" dirty="0" smtClean="0"/>
              <a:t>Strong collaboration with end-users</a:t>
            </a:r>
          </a:p>
          <a:p>
            <a:endParaRPr lang="en-US" sz="2000" dirty="0" smtClean="0"/>
          </a:p>
          <a:p>
            <a:r>
              <a:rPr lang="en-US" sz="2000" dirty="0" smtClean="0"/>
              <a:t>Progress reported via</a:t>
            </a:r>
          </a:p>
          <a:p>
            <a:pPr lvl="1"/>
            <a:r>
              <a:rPr lang="en-US" dirty="0" err="1" smtClean="0"/>
              <a:t>ENETRAP3</a:t>
            </a:r>
            <a:r>
              <a:rPr lang="en-US" dirty="0" smtClean="0"/>
              <a:t> website</a:t>
            </a:r>
          </a:p>
          <a:p>
            <a:pPr lvl="1"/>
            <a:r>
              <a:rPr lang="en-US" dirty="0" smtClean="0"/>
              <a:t>EUTERP website</a:t>
            </a:r>
          </a:p>
          <a:p>
            <a:pPr lvl="1"/>
            <a:r>
              <a:rPr lang="en-US" dirty="0" smtClean="0"/>
              <a:t>EUTERP Workshops</a:t>
            </a:r>
          </a:p>
          <a:p>
            <a:pPr lvl="1"/>
            <a:r>
              <a:rPr lang="en-US" dirty="0" smtClean="0"/>
              <a:t>Conferences (</a:t>
            </a:r>
            <a:r>
              <a:rPr lang="en-US" dirty="0" err="1" smtClean="0"/>
              <a:t>ETRAP</a:t>
            </a:r>
            <a:r>
              <a:rPr lang="en-US" dirty="0" smtClean="0"/>
              <a:t> and others)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15754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BE" altLang="nl-BE" dirty="0" err="1" smtClean="0"/>
              <a:t>Driving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forces</a:t>
            </a:r>
            <a:endParaRPr lang="nl-BE" altLang="nl-BE" dirty="0" smtClean="0">
              <a:solidFill>
                <a:schemeClr val="accent1"/>
              </a:solidFill>
            </a:endParaRPr>
          </a:p>
        </p:txBody>
      </p:sp>
      <p:sp>
        <p:nvSpPr>
          <p:cNvPr id="56323" name="Content Placeholder 2"/>
          <p:cNvSpPr>
            <a:spLocks noGrp="1"/>
          </p:cNvSpPr>
          <p:nvPr>
            <p:ph sz="quarter" idx="10"/>
          </p:nvPr>
        </p:nvSpPr>
        <p:spPr bwMode="auto">
          <a:xfrm>
            <a:off x="295275" y="1504950"/>
            <a:ext cx="8562975" cy="5038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nl-BE" sz="2000" dirty="0">
                <a:solidFill>
                  <a:schemeClr val="accent1"/>
                </a:solidFill>
              </a:rPr>
              <a:t>Maintain and increase expertise in radiation protection</a:t>
            </a:r>
          </a:p>
          <a:p>
            <a:endParaRPr lang="en-US" altLang="nl-BE" sz="2000" dirty="0">
              <a:solidFill>
                <a:schemeClr val="accent1"/>
              </a:solidFill>
            </a:endParaRPr>
          </a:p>
          <a:p>
            <a:r>
              <a:rPr lang="en-US" altLang="nl-BE" sz="2000" dirty="0" smtClean="0">
                <a:solidFill>
                  <a:schemeClr val="accent1"/>
                </a:solidFill>
              </a:rPr>
              <a:t>Legal framework</a:t>
            </a:r>
          </a:p>
          <a:p>
            <a:pPr lvl="1"/>
            <a:r>
              <a:rPr lang="en-US" altLang="nl-BE" dirty="0" err="1" smtClean="0"/>
              <a:t>Euratom</a:t>
            </a:r>
            <a:r>
              <a:rPr lang="en-US" altLang="nl-BE" dirty="0" smtClean="0"/>
              <a:t> Basic Safety Standards: Council Directive 2013/59/</a:t>
            </a:r>
            <a:r>
              <a:rPr lang="en-US" altLang="nl-BE" dirty="0" err="1" smtClean="0"/>
              <a:t>Euratom</a:t>
            </a:r>
            <a:r>
              <a:rPr lang="en-US" altLang="nl-BE" dirty="0" smtClean="0"/>
              <a:t> of December 5 2013, published on January 17 2014</a:t>
            </a:r>
          </a:p>
          <a:p>
            <a:pPr lvl="1"/>
            <a:r>
              <a:rPr lang="en-US" altLang="nl-BE" b="1" dirty="0" smtClean="0">
                <a:solidFill>
                  <a:srgbClr val="FF6600"/>
                </a:solidFill>
                <a:cs typeface="Arial" charset="0"/>
              </a:rPr>
              <a:t>RPE, RPO, </a:t>
            </a:r>
            <a:r>
              <a:rPr lang="en-US" altLang="nl-BE" b="1" dirty="0" err="1" smtClean="0">
                <a:solidFill>
                  <a:srgbClr val="FF6600"/>
                </a:solidFill>
                <a:cs typeface="Arial" charset="0"/>
              </a:rPr>
              <a:t>MP</a:t>
            </a:r>
            <a:r>
              <a:rPr lang="en-US" altLang="nl-BE" b="1" dirty="0" err="1" smtClean="0">
                <a:solidFill>
                  <a:srgbClr val="FF6600"/>
                </a:solidFill>
              </a:rPr>
              <a:t>E</a:t>
            </a:r>
            <a:r>
              <a:rPr lang="en-US" altLang="nl-BE" b="1" dirty="0" smtClean="0">
                <a:solidFill>
                  <a:srgbClr val="FF6600"/>
                </a:solidFill>
              </a:rPr>
              <a:t> </a:t>
            </a:r>
            <a:r>
              <a:rPr lang="en-US" altLang="nl-BE" dirty="0" smtClean="0"/>
              <a:t>(in replacement of QE in former BSS)</a:t>
            </a:r>
            <a:endParaRPr lang="en-US" altLang="nl-BE" b="1" dirty="0" smtClean="0">
              <a:solidFill>
                <a:srgbClr val="FF6600"/>
              </a:solidFill>
            </a:endParaRPr>
          </a:p>
          <a:p>
            <a:pPr lvl="1"/>
            <a:endParaRPr lang="en-US" altLang="nl-BE" b="1" dirty="0" smtClean="0">
              <a:solidFill>
                <a:srgbClr val="FF6600"/>
              </a:solidFill>
            </a:endParaRPr>
          </a:p>
          <a:p>
            <a:r>
              <a:rPr lang="en-US" altLang="nl-BE" sz="2000" dirty="0" smtClean="0">
                <a:solidFill>
                  <a:schemeClr val="accent1"/>
                </a:solidFill>
              </a:rPr>
              <a:t>Common European goal:</a:t>
            </a:r>
          </a:p>
          <a:p>
            <a:pPr lvl="1"/>
            <a:r>
              <a:rPr lang="en-US" altLang="nl-BE" dirty="0" smtClean="0"/>
              <a:t>Clear and uniform terminology on professions in RP</a:t>
            </a:r>
          </a:p>
          <a:p>
            <a:pPr lvl="1"/>
            <a:r>
              <a:rPr lang="en-GB" altLang="nl-BE" dirty="0" smtClean="0"/>
              <a:t>Common qualification criteria</a:t>
            </a:r>
          </a:p>
          <a:p>
            <a:pPr lvl="1"/>
            <a:r>
              <a:rPr lang="en-GB" altLang="nl-BE" dirty="0" smtClean="0"/>
              <a:t>Common mutual recognition system for acquired competences of RP professionals</a:t>
            </a:r>
            <a:endParaRPr lang="en-US" altLang="nl-BE" dirty="0" smtClean="0"/>
          </a:p>
          <a:p>
            <a:pPr lvl="1"/>
            <a:r>
              <a:rPr lang="en-GB" altLang="nl-BE" dirty="0" smtClean="0"/>
              <a:t>Facilitating lecturer, learner and worker mobility across the EU</a:t>
            </a:r>
          </a:p>
          <a:p>
            <a:pPr algn="ctr">
              <a:buFont typeface="Wingdings" pitchFamily="2" charset="2"/>
              <a:buNone/>
            </a:pPr>
            <a:r>
              <a:rPr lang="en-US" altLang="nl-BE" sz="2000" dirty="0" smtClean="0"/>
              <a:t>	</a:t>
            </a:r>
            <a:r>
              <a:rPr lang="en-US" altLang="nl-BE" sz="2800" b="1" dirty="0" smtClean="0">
                <a:solidFill>
                  <a:schemeClr val="accent1"/>
                </a:solidFill>
                <a:sym typeface="Wingdings" pitchFamily="2" charset="2"/>
              </a:rPr>
              <a:t></a:t>
            </a:r>
            <a:r>
              <a:rPr lang="en-US" altLang="nl-BE" sz="2000" dirty="0" smtClean="0">
                <a:sym typeface="Wingdings" pitchFamily="2" charset="2"/>
              </a:rPr>
              <a:t> </a:t>
            </a:r>
            <a:r>
              <a:rPr lang="en-US" altLang="nl-BE" sz="2000" dirty="0" smtClean="0">
                <a:solidFill>
                  <a:schemeClr val="accent1"/>
                </a:solidFill>
              </a:rPr>
              <a:t>Common RP and safety culture</a:t>
            </a:r>
            <a:endParaRPr lang="en-US" altLang="nl-BE" sz="2000" dirty="0" smtClean="0"/>
          </a:p>
          <a:p>
            <a:endParaRPr lang="en-US" altLang="nl-BE" b="1" dirty="0" smtClean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7436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914400" y="5867400"/>
            <a:ext cx="169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BE" altLang="nl-BE" sz="24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1186543" y="541338"/>
            <a:ext cx="7682820" cy="714375"/>
          </a:xfrm>
        </p:spPr>
        <p:txBody>
          <a:bodyPr anchor="t"/>
          <a:lstStyle/>
          <a:p>
            <a:r>
              <a:rPr lang="en-US" altLang="nl-BE" sz="2400" dirty="0" smtClean="0">
                <a:solidFill>
                  <a:schemeClr val="accent1"/>
                </a:solidFill>
              </a:rPr>
              <a:t>Some history – where do we come from? What did we already achieve? (What is still to be done?)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sz="quarter" idx="10"/>
          </p:nvPr>
        </p:nvSpPr>
        <p:spPr>
          <a:xfrm>
            <a:off x="295275" y="1600200"/>
            <a:ext cx="8562975" cy="49434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nl-BE" altLang="nl-BE" sz="2000" dirty="0"/>
              <a:t>Euratom Council Directive 96/29/EURATOM</a:t>
            </a:r>
            <a:endParaRPr lang="en-US" altLang="nl-BE" sz="2000" dirty="0" smtClean="0"/>
          </a:p>
          <a:p>
            <a:pPr>
              <a:buClr>
                <a:schemeClr val="accent2"/>
              </a:buClr>
            </a:pPr>
            <a:endParaRPr lang="en-US" altLang="nl-BE" sz="2000" dirty="0" smtClean="0"/>
          </a:p>
          <a:p>
            <a:pPr>
              <a:buClr>
                <a:schemeClr val="accent2"/>
              </a:buClr>
            </a:pPr>
            <a:r>
              <a:rPr lang="en-US" altLang="nl-BE" sz="2000" dirty="0" smtClean="0"/>
              <a:t>In answer to legal requirements: almost all EU member states and candidate states provided an E&amp;T program, based on European BSS and the definition of “qualified expert”</a:t>
            </a:r>
          </a:p>
          <a:p>
            <a:pPr>
              <a:buClr>
                <a:schemeClr val="accent2"/>
              </a:buClr>
            </a:pPr>
            <a:endParaRPr lang="nl-BE" altLang="nl-BE" sz="2000" dirty="0" smtClean="0"/>
          </a:p>
          <a:p>
            <a:pPr>
              <a:buClr>
                <a:schemeClr val="accent2"/>
              </a:buClr>
            </a:pPr>
            <a:r>
              <a:rPr lang="nl-BE" altLang="nl-BE" sz="2000" dirty="0" smtClean="0"/>
              <a:t>BUT:</a:t>
            </a:r>
            <a:endParaRPr lang="en-US" altLang="nl-BE" sz="2000" dirty="0" smtClean="0"/>
          </a:p>
          <a:p>
            <a:pPr lvl="1">
              <a:buClr>
                <a:schemeClr val="accent2"/>
              </a:buClr>
            </a:pPr>
            <a:r>
              <a:rPr lang="en-US" altLang="nl-BE" sz="2000" dirty="0" smtClean="0">
                <a:solidFill>
                  <a:schemeClr val="accent1"/>
                </a:solidFill>
              </a:rPr>
              <a:t>Wide variety in terminology </a:t>
            </a:r>
            <a:r>
              <a:rPr lang="en-US" altLang="nl-BE" sz="2000" dirty="0" smtClean="0"/>
              <a:t>(QE, RPE, RPO, </a:t>
            </a:r>
            <a:r>
              <a:rPr lang="en-US" altLang="nl-BE" sz="2000" dirty="0" err="1" smtClean="0"/>
              <a:t>personnes</a:t>
            </a:r>
            <a:r>
              <a:rPr lang="en-US" altLang="nl-BE" sz="2000" dirty="0" smtClean="0"/>
              <a:t> </a:t>
            </a:r>
            <a:r>
              <a:rPr lang="en-US" altLang="nl-BE" sz="2000" dirty="0" err="1" smtClean="0"/>
              <a:t>compétentes</a:t>
            </a:r>
            <a:r>
              <a:rPr lang="en-US" altLang="nl-BE" sz="2000" dirty="0" smtClean="0"/>
              <a:t>, …)</a:t>
            </a:r>
          </a:p>
          <a:p>
            <a:pPr lvl="1">
              <a:buClr>
                <a:schemeClr val="accent2"/>
              </a:buClr>
            </a:pPr>
            <a:r>
              <a:rPr lang="en-US" altLang="nl-BE" sz="2000" dirty="0" smtClean="0">
                <a:solidFill>
                  <a:schemeClr val="accent1"/>
                </a:solidFill>
              </a:rPr>
              <a:t>Wide variety of national approaches </a:t>
            </a:r>
            <a:r>
              <a:rPr lang="en-US" altLang="nl-BE" sz="2000" dirty="0" smtClean="0"/>
              <a:t>for E&amp;T programs and for the recognition of “qualified experts” in EU member states</a:t>
            </a:r>
          </a:p>
          <a:p>
            <a:pPr lvl="1">
              <a:buClr>
                <a:schemeClr val="accent2"/>
              </a:buClr>
            </a:pPr>
            <a:endParaRPr lang="nl-BE" altLang="nl-BE" sz="2000" dirty="0" smtClean="0"/>
          </a:p>
          <a:p>
            <a:pPr>
              <a:buClr>
                <a:schemeClr val="accent2"/>
              </a:buClr>
            </a:pPr>
            <a:r>
              <a:rPr lang="nl-BE" altLang="nl-BE" sz="2000" dirty="0" smtClean="0">
                <a:solidFill>
                  <a:srgbClr val="FF6600"/>
                </a:solidFill>
              </a:rPr>
              <a:t>First approach </a:t>
            </a:r>
            <a:r>
              <a:rPr lang="nl-BE" altLang="nl-BE" sz="2000" dirty="0" err="1" smtClean="0">
                <a:solidFill>
                  <a:srgbClr val="FF6600"/>
                </a:solidFill>
              </a:rPr>
              <a:t>to</a:t>
            </a:r>
            <a:r>
              <a:rPr lang="nl-BE" altLang="nl-BE" sz="2000" dirty="0" smtClean="0">
                <a:solidFill>
                  <a:srgbClr val="FF6600"/>
                </a:solidFill>
              </a:rPr>
              <a:t> </a:t>
            </a:r>
            <a:r>
              <a:rPr lang="nl-BE" altLang="nl-BE" sz="2000" dirty="0" err="1" smtClean="0">
                <a:solidFill>
                  <a:srgbClr val="FF6600"/>
                </a:solidFill>
              </a:rPr>
              <a:t>harmonization</a:t>
            </a:r>
            <a:r>
              <a:rPr lang="nl-BE" altLang="nl-BE" sz="2000" dirty="0" smtClean="0">
                <a:solidFill>
                  <a:srgbClr val="FF6600"/>
                </a:solidFill>
              </a:rPr>
              <a:t> </a:t>
            </a:r>
            <a:r>
              <a:rPr lang="nl-BE" altLang="nl-BE" sz="2000" dirty="0" err="1" smtClean="0">
                <a:solidFill>
                  <a:srgbClr val="FF6600"/>
                </a:solidFill>
              </a:rPr>
              <a:t>by</a:t>
            </a:r>
            <a:r>
              <a:rPr lang="nl-BE" altLang="nl-BE" sz="2000" dirty="0" smtClean="0">
                <a:solidFill>
                  <a:srgbClr val="FF6600"/>
                </a:solidFill>
              </a:rPr>
              <a:t> ENETRAP </a:t>
            </a:r>
            <a:r>
              <a:rPr lang="nl-BE" altLang="nl-BE" sz="2000" dirty="0" err="1" smtClean="0">
                <a:solidFill>
                  <a:srgbClr val="FF6600"/>
                </a:solidFill>
              </a:rPr>
              <a:t>FP6</a:t>
            </a:r>
            <a:r>
              <a:rPr lang="nl-BE" altLang="nl-BE" sz="2000" dirty="0" smtClean="0">
                <a:solidFill>
                  <a:srgbClr val="FF6600"/>
                </a:solidFill>
              </a:rPr>
              <a:t> (2005-2007)</a:t>
            </a:r>
            <a:endParaRPr lang="en-US" altLang="nl-BE" sz="2000" dirty="0" smtClean="0">
              <a:solidFill>
                <a:srgbClr val="FF6600"/>
              </a:solidFill>
            </a:endParaRPr>
          </a:p>
          <a:p>
            <a:pPr lvl="1">
              <a:buClr>
                <a:schemeClr val="accent2"/>
              </a:buClr>
            </a:pPr>
            <a:endParaRPr lang="en-US" altLang="nl-BE" sz="2000" b="1" dirty="0" smtClean="0">
              <a:solidFill>
                <a:srgbClr val="CC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6365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27150" y="541338"/>
            <a:ext cx="7542213" cy="714375"/>
          </a:xfrm>
        </p:spPr>
        <p:txBody>
          <a:bodyPr anchor="t"/>
          <a:lstStyle/>
          <a:p>
            <a:r>
              <a:rPr lang="en-US" altLang="nl-BE" sz="2400" dirty="0" smtClean="0">
                <a:solidFill>
                  <a:schemeClr val="accent1"/>
                </a:solidFill>
              </a:rPr>
              <a:t>First approach to harmonization by ENETRAP </a:t>
            </a:r>
            <a:r>
              <a:rPr lang="en-US" altLang="nl-BE" sz="2400" dirty="0" err="1" smtClean="0">
                <a:solidFill>
                  <a:schemeClr val="accent1"/>
                </a:solidFill>
              </a:rPr>
              <a:t>FP6</a:t>
            </a:r>
            <a:r>
              <a:rPr lang="en-US" altLang="nl-BE" sz="2400" dirty="0" smtClean="0">
                <a:solidFill>
                  <a:schemeClr val="accent1"/>
                </a:solidFill>
              </a:rPr>
              <a:t> Most important realizations</a:t>
            </a:r>
          </a:p>
        </p:txBody>
      </p:sp>
      <p:sp>
        <p:nvSpPr>
          <p:cNvPr id="1105923" name="Rectangle 3"/>
          <p:cNvSpPr>
            <a:spLocks noGrp="1" noChangeArrowheads="1"/>
          </p:cNvSpPr>
          <p:nvPr>
            <p:ph sz="quarter" idx="10"/>
          </p:nvPr>
        </p:nvSpPr>
        <p:spPr>
          <a:xfrm>
            <a:off x="2114550" y="1600200"/>
            <a:ext cx="6918325" cy="49434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19100" indent="-419100">
              <a:lnSpc>
                <a:spcPct val="90000"/>
              </a:lnSpc>
              <a:buClr>
                <a:schemeClr val="accent2"/>
              </a:buClr>
            </a:pPr>
            <a:r>
              <a:rPr lang="en-US" altLang="nl-BE" sz="2000" dirty="0" smtClean="0"/>
              <a:t>Establishment of Consortium of Universities → Launch of </a:t>
            </a:r>
            <a:r>
              <a:rPr lang="en-US" altLang="nl-BE" sz="2000" dirty="0" smtClean="0">
                <a:solidFill>
                  <a:schemeClr val="accent1"/>
                </a:solidFill>
              </a:rPr>
              <a:t>European Master in RP</a:t>
            </a:r>
          </a:p>
          <a:p>
            <a:pPr marL="419100" indent="-419100">
              <a:lnSpc>
                <a:spcPct val="90000"/>
              </a:lnSpc>
              <a:buClr>
                <a:schemeClr val="accent2"/>
              </a:buClr>
            </a:pPr>
            <a:endParaRPr lang="en-US" altLang="nl-BE" dirty="0" smtClean="0">
              <a:solidFill>
                <a:schemeClr val="accent1"/>
              </a:solidFill>
            </a:endParaRPr>
          </a:p>
          <a:p>
            <a:pPr marL="419100" indent="-419100">
              <a:lnSpc>
                <a:spcPct val="90000"/>
              </a:lnSpc>
              <a:buClr>
                <a:schemeClr val="accent2"/>
              </a:buClr>
            </a:pPr>
            <a:r>
              <a:rPr lang="en-US" altLang="nl-BE" sz="2000" dirty="0" smtClean="0">
                <a:solidFill>
                  <a:schemeClr val="accent1"/>
                </a:solidFill>
              </a:rPr>
              <a:t>ENETRAP questionnaire</a:t>
            </a:r>
            <a:r>
              <a:rPr lang="en-US" altLang="nl-BE" sz="2000" dirty="0" smtClean="0"/>
              <a:t>,</a:t>
            </a:r>
            <a:r>
              <a:rPr lang="en-US" altLang="nl-BE" sz="2000" dirty="0" smtClean="0">
                <a:solidFill>
                  <a:schemeClr val="accent1"/>
                </a:solidFill>
              </a:rPr>
              <a:t> </a:t>
            </a:r>
            <a:r>
              <a:rPr lang="en-US" altLang="nl-BE" sz="2000" dirty="0" smtClean="0"/>
              <a:t>resulted in an overview on:</a:t>
            </a:r>
          </a:p>
          <a:p>
            <a:pPr marL="1165225" lvl="2" indent="-34290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AutoNum type="alphaUcPeriod"/>
            </a:pPr>
            <a:r>
              <a:rPr lang="en-US" altLang="nl-BE" dirty="0" smtClean="0"/>
              <a:t>numbers of </a:t>
            </a:r>
            <a:r>
              <a:rPr lang="en-US" altLang="nl-BE" dirty="0" err="1" smtClean="0"/>
              <a:t>RPE's</a:t>
            </a:r>
            <a:r>
              <a:rPr lang="en-US" altLang="nl-BE" dirty="0" smtClean="0"/>
              <a:t> and </a:t>
            </a:r>
            <a:r>
              <a:rPr lang="en-US" altLang="nl-BE" dirty="0" err="1" smtClean="0"/>
              <a:t>RPO’s</a:t>
            </a:r>
            <a:r>
              <a:rPr lang="en-US" altLang="nl-BE" dirty="0" smtClean="0"/>
              <a:t>;</a:t>
            </a:r>
          </a:p>
          <a:p>
            <a:pPr marL="1165225" lvl="2" indent="-34290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AutoNum type="alphaUcPeriod"/>
            </a:pPr>
            <a:r>
              <a:rPr lang="en-US" altLang="nl-BE" dirty="0" smtClean="0"/>
              <a:t>identification of practices;</a:t>
            </a:r>
          </a:p>
          <a:p>
            <a:pPr marL="1165225" lvl="2" indent="-34290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AutoNum type="alphaUcPeriod"/>
            </a:pPr>
            <a:r>
              <a:rPr lang="en-US" altLang="nl-BE" dirty="0" smtClean="0"/>
              <a:t>national capabilities for E&amp;T in RP;</a:t>
            </a:r>
          </a:p>
          <a:p>
            <a:pPr marL="1165225" lvl="2" indent="-34290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AutoNum type="alphaUcPeriod"/>
            </a:pPr>
            <a:r>
              <a:rPr lang="en-US" altLang="nl-BE" dirty="0" smtClean="0"/>
              <a:t>regulatory requirements;</a:t>
            </a:r>
          </a:p>
          <a:p>
            <a:pPr marL="1165225" lvl="2" indent="-34290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AutoNum type="alphaUcPeriod"/>
            </a:pPr>
            <a:r>
              <a:rPr lang="en-US" altLang="nl-BE" dirty="0" smtClean="0"/>
              <a:t>recognition.</a:t>
            </a:r>
          </a:p>
          <a:p>
            <a:pPr marL="1165225" lvl="2" indent="-34290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AutoNum type="alphaUcPeriod"/>
            </a:pPr>
            <a:endParaRPr lang="en-US" altLang="nl-BE" sz="1200" dirty="0" smtClean="0"/>
          </a:p>
          <a:p>
            <a:pPr marL="419100" indent="-419100">
              <a:lnSpc>
                <a:spcPct val="90000"/>
              </a:lnSpc>
              <a:buClr>
                <a:schemeClr val="accent2"/>
              </a:buClr>
            </a:pPr>
            <a:r>
              <a:rPr lang="en-US" altLang="nl-BE" sz="2000" dirty="0" smtClean="0">
                <a:solidFill>
                  <a:schemeClr val="accent1"/>
                </a:solidFill>
              </a:rPr>
              <a:t>Introduction of preliminary “ENETRAP training scheme”</a:t>
            </a:r>
          </a:p>
          <a:p>
            <a:pPr marL="419100" indent="-419100">
              <a:lnSpc>
                <a:spcPct val="90000"/>
              </a:lnSpc>
              <a:buClr>
                <a:schemeClr val="accent2"/>
              </a:buClr>
            </a:pPr>
            <a:r>
              <a:rPr lang="en-US" altLang="nl-BE" sz="2000" dirty="0" smtClean="0">
                <a:solidFill>
                  <a:schemeClr val="accent1"/>
                </a:solidFill>
              </a:rPr>
              <a:t>Development of first E-learning module </a:t>
            </a:r>
            <a:r>
              <a:rPr lang="en-US" altLang="nl-BE" sz="2000" dirty="0" smtClean="0"/>
              <a:t>via MOODLE </a:t>
            </a:r>
          </a:p>
          <a:p>
            <a:pPr marL="419100" indent="-419100">
              <a:lnSpc>
                <a:spcPct val="90000"/>
              </a:lnSpc>
              <a:buClr>
                <a:schemeClr val="accent2"/>
              </a:buClr>
            </a:pPr>
            <a:r>
              <a:rPr lang="en-US" altLang="nl-BE" sz="2000" dirty="0" smtClean="0"/>
              <a:t>Advise on implementation of </a:t>
            </a:r>
            <a:r>
              <a:rPr lang="en-US" altLang="nl-BE" sz="2000" dirty="0" err="1" smtClean="0">
                <a:solidFill>
                  <a:schemeClr val="accent1"/>
                </a:solidFill>
              </a:rPr>
              <a:t>OJT</a:t>
            </a:r>
            <a:r>
              <a:rPr lang="en-US" altLang="nl-BE" sz="2000" dirty="0" smtClean="0">
                <a:solidFill>
                  <a:schemeClr val="accent1"/>
                </a:solidFill>
              </a:rPr>
              <a:t>/WE</a:t>
            </a:r>
          </a:p>
          <a:p>
            <a:pPr marL="419100" indent="-419100">
              <a:lnSpc>
                <a:spcPct val="90000"/>
              </a:lnSpc>
              <a:buClr>
                <a:schemeClr val="accent2"/>
              </a:buClr>
            </a:pPr>
            <a:endParaRPr lang="en-US" altLang="nl-BE" sz="2000" dirty="0" smtClean="0">
              <a:solidFill>
                <a:schemeClr val="accent1"/>
              </a:solidFill>
            </a:endParaRPr>
          </a:p>
          <a:p>
            <a:pPr marL="419100" indent="-419100">
              <a:lnSpc>
                <a:spcPct val="90000"/>
              </a:lnSpc>
              <a:buClr>
                <a:schemeClr val="accent2"/>
              </a:buClr>
            </a:pPr>
            <a:r>
              <a:rPr lang="en-US" altLang="nl-BE" sz="2000" dirty="0" smtClean="0">
                <a:solidFill>
                  <a:schemeClr val="accent1"/>
                </a:solidFill>
              </a:rPr>
              <a:t>Supported by end-users and providers (via EUTERP)</a:t>
            </a:r>
          </a:p>
          <a:p>
            <a:pPr marL="419100" indent="-419100" algn="r">
              <a:lnSpc>
                <a:spcPct val="90000"/>
              </a:lnSpc>
              <a:buClr>
                <a:srgbClr val="57D557"/>
              </a:buClr>
              <a:buFont typeface="Wingdings" pitchFamily="2" charset="2"/>
              <a:buNone/>
            </a:pPr>
            <a:endParaRPr lang="en-US" altLang="nl-BE" sz="2000" dirty="0" smtClean="0">
              <a:solidFill>
                <a:schemeClr val="accent1"/>
              </a:solidFill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69875" y="3822700"/>
            <a:ext cx="1500188" cy="267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nl-BE" altLang="nl-BE" sz="1200" i="1">
              <a:solidFill>
                <a:schemeClr val="accent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 i="1">
                <a:solidFill>
                  <a:schemeClr val="accent1"/>
                </a:solidFill>
              </a:rPr>
              <a:t>Coordinator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SCK•CEN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nl-BE" altLang="nl-BE" sz="12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 i="1">
                <a:solidFill>
                  <a:schemeClr val="accent1"/>
                </a:solidFill>
              </a:rPr>
              <a:t>Partners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CEA-INSTN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FZK-FTU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BfS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CIEMAT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NRG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ENEA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HPA-RPD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UJF Grenoble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NHC Scotland</a:t>
            </a:r>
            <a:endParaRPr lang="en-US" altLang="nl-BE" sz="1200"/>
          </a:p>
        </p:txBody>
      </p:sp>
      <p:pic>
        <p:nvPicPr>
          <p:cNvPr id="7173" name="Picture 8" descr="view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3163888"/>
            <a:ext cx="1439863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29" name="Rectangle 9"/>
          <p:cNvSpPr>
            <a:spLocks noChangeArrowheads="1"/>
          </p:cNvSpPr>
          <p:nvPr/>
        </p:nvSpPr>
        <p:spPr bwMode="auto">
          <a:xfrm>
            <a:off x="107950" y="3144838"/>
            <a:ext cx="1873250" cy="3387725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BE" altLang="nl-BE" sz="1400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96850" y="1641475"/>
            <a:ext cx="17843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nl-BE" altLang="nl-BE" sz="1400" b="1">
                <a:solidFill>
                  <a:srgbClr val="FF6600"/>
                </a:solidFill>
              </a:rPr>
              <a:t>EDUCATION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58750" y="2746375"/>
            <a:ext cx="17843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nl-BE" altLang="nl-BE" sz="1400" b="1">
                <a:solidFill>
                  <a:srgbClr val="FF6600"/>
                </a:solidFill>
              </a:rPr>
              <a:t>TRAINING</a:t>
            </a:r>
          </a:p>
        </p:txBody>
      </p:sp>
    </p:spTree>
    <p:extLst>
      <p:ext uri="{BB962C8B-B14F-4D97-AF65-F5344CB8AC3E}">
        <p14:creationId xmlns:p14="http://schemas.microsoft.com/office/powerpoint/2010/main" val="1636175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5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5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05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05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05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05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05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05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05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05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05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05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05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05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059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059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059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059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059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059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059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059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29" grpId="0" animBg="1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12738" y="541338"/>
            <a:ext cx="8556625" cy="714375"/>
          </a:xfrm>
        </p:spPr>
        <p:txBody>
          <a:bodyPr anchor="t"/>
          <a:lstStyle/>
          <a:p>
            <a:r>
              <a:rPr lang="en-GB" altLang="nl-BE" sz="2400" dirty="0" smtClean="0">
                <a:solidFill>
                  <a:schemeClr val="accent1"/>
                </a:solidFill>
              </a:rPr>
              <a:t>ENETRAP II  FP7</a:t>
            </a:r>
            <a:br>
              <a:rPr lang="en-GB" altLang="nl-BE" sz="2400" dirty="0" smtClean="0">
                <a:solidFill>
                  <a:schemeClr val="accent1"/>
                </a:solidFill>
              </a:rPr>
            </a:br>
            <a:r>
              <a:rPr lang="en-GB" altLang="nl-BE" sz="2400" dirty="0" smtClean="0">
                <a:solidFill>
                  <a:schemeClr val="accent1"/>
                </a:solidFill>
              </a:rPr>
              <a:t>(2009-2012)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quarter" idx="10"/>
          </p:nvPr>
        </p:nvSpPr>
        <p:spPr>
          <a:xfrm>
            <a:off x="2232025" y="1491344"/>
            <a:ext cx="6626225" cy="505233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ts val="600"/>
              </a:spcBef>
              <a:buClr>
                <a:schemeClr val="accent2"/>
              </a:buClr>
            </a:pPr>
            <a:r>
              <a:rPr lang="en-GB" altLang="nl-BE" sz="2000" dirty="0" smtClean="0"/>
              <a:t>Results of ENETRAP </a:t>
            </a:r>
            <a:r>
              <a:rPr lang="en-GB" altLang="nl-BE" sz="2000" dirty="0" err="1" smtClean="0"/>
              <a:t>FP6</a:t>
            </a:r>
            <a:r>
              <a:rPr lang="en-GB" altLang="nl-BE" sz="2000" dirty="0" smtClean="0"/>
              <a:t> were good, however, more work was to be done related to training:</a:t>
            </a:r>
          </a:p>
          <a:p>
            <a:pPr>
              <a:spcBef>
                <a:spcPts val="600"/>
              </a:spcBef>
              <a:buClr>
                <a:schemeClr val="accent2"/>
              </a:buClr>
            </a:pPr>
            <a:r>
              <a:rPr lang="en-GB" altLang="nl-BE" sz="2000" dirty="0" smtClean="0">
                <a:solidFill>
                  <a:schemeClr val="accent1"/>
                </a:solidFill>
              </a:rPr>
              <a:t>Primarily dealing with RPE and RPO, but interested in medical field and the approaches used for </a:t>
            </a:r>
            <a:r>
              <a:rPr lang="en-GB" altLang="nl-BE" sz="2000" dirty="0" err="1" smtClean="0">
                <a:solidFill>
                  <a:schemeClr val="accent1"/>
                </a:solidFill>
              </a:rPr>
              <a:t>MPE</a:t>
            </a:r>
            <a:endParaRPr lang="en-GB" altLang="nl-BE" sz="2000" dirty="0" smtClean="0">
              <a:solidFill>
                <a:schemeClr val="accent1"/>
              </a:solidFill>
            </a:endParaRPr>
          </a:p>
          <a:p>
            <a:pPr>
              <a:spcBef>
                <a:spcPts val="600"/>
              </a:spcBef>
              <a:buClr>
                <a:schemeClr val="accent2"/>
              </a:buClr>
            </a:pPr>
            <a:r>
              <a:rPr lang="en-GB" altLang="nl-BE" sz="2000" dirty="0" smtClean="0">
                <a:solidFill>
                  <a:schemeClr val="accent1"/>
                </a:solidFill>
              </a:rPr>
              <a:t>Towards European </a:t>
            </a:r>
            <a:r>
              <a:rPr lang="en-GB" altLang="nl-BE" sz="2000" u="sng" dirty="0" smtClean="0">
                <a:solidFill>
                  <a:schemeClr val="accent1"/>
                </a:solidFill>
              </a:rPr>
              <a:t>reference </a:t>
            </a:r>
            <a:r>
              <a:rPr lang="en-GB" altLang="nl-BE" sz="2000" dirty="0" smtClean="0">
                <a:solidFill>
                  <a:schemeClr val="accent1"/>
                </a:solidFill>
              </a:rPr>
              <a:t>training scheme for RPE, serve as basis for mutual recognition</a:t>
            </a:r>
          </a:p>
          <a:p>
            <a:pPr>
              <a:spcBef>
                <a:spcPts val="600"/>
              </a:spcBef>
              <a:buClr>
                <a:schemeClr val="accent2"/>
              </a:buClr>
            </a:pPr>
            <a:r>
              <a:rPr lang="en-GB" altLang="nl-BE" sz="2000" dirty="0" smtClean="0">
                <a:solidFill>
                  <a:schemeClr val="accent1"/>
                </a:solidFill>
              </a:rPr>
              <a:t>Introduction of </a:t>
            </a:r>
            <a:r>
              <a:rPr lang="en-GB" altLang="nl-BE" sz="2000" u="sng" dirty="0" err="1" smtClean="0">
                <a:solidFill>
                  <a:schemeClr val="accent1"/>
                </a:solidFill>
              </a:rPr>
              <a:t>ECVET</a:t>
            </a:r>
            <a:r>
              <a:rPr lang="en-GB" altLang="nl-BE" sz="2000" dirty="0" smtClean="0">
                <a:solidFill>
                  <a:schemeClr val="accent1"/>
                </a:solidFill>
              </a:rPr>
              <a:t> approach, learning outcomes in terms of K, S, C</a:t>
            </a:r>
          </a:p>
          <a:p>
            <a:pPr>
              <a:spcBef>
                <a:spcPts val="600"/>
              </a:spcBef>
              <a:buClr>
                <a:schemeClr val="accent2"/>
              </a:buClr>
            </a:pPr>
            <a:r>
              <a:rPr lang="en-GB" altLang="nl-BE" sz="2000" dirty="0" smtClean="0">
                <a:solidFill>
                  <a:schemeClr val="accent1"/>
                </a:solidFill>
              </a:rPr>
              <a:t>Organization of </a:t>
            </a:r>
            <a:r>
              <a:rPr lang="en-GB" altLang="nl-BE" sz="2000" u="sng" dirty="0" smtClean="0">
                <a:solidFill>
                  <a:schemeClr val="accent1"/>
                </a:solidFill>
              </a:rPr>
              <a:t>pilot sessions</a:t>
            </a:r>
          </a:p>
          <a:p>
            <a:pPr>
              <a:spcBef>
                <a:spcPts val="600"/>
              </a:spcBef>
              <a:buClr>
                <a:schemeClr val="accent2"/>
              </a:buClr>
            </a:pPr>
            <a:r>
              <a:rPr lang="en-GB" sz="2000" dirty="0">
                <a:solidFill>
                  <a:schemeClr val="accent1"/>
                </a:solidFill>
              </a:rPr>
              <a:t>D</a:t>
            </a:r>
            <a:r>
              <a:rPr lang="en-GB" sz="2000" dirty="0" smtClean="0">
                <a:solidFill>
                  <a:schemeClr val="accent1"/>
                </a:solidFill>
              </a:rPr>
              <a:t>evelopment </a:t>
            </a:r>
            <a:r>
              <a:rPr lang="en-GB" sz="2000" dirty="0">
                <a:solidFill>
                  <a:schemeClr val="accent1"/>
                </a:solidFill>
              </a:rPr>
              <a:t>of draft/proposed frameworks and methodologies for national and </a:t>
            </a:r>
            <a:r>
              <a:rPr lang="en-GB" sz="2000" u="sng" dirty="0">
                <a:solidFill>
                  <a:schemeClr val="accent1"/>
                </a:solidFill>
              </a:rPr>
              <a:t>international/mutual recognition </a:t>
            </a:r>
            <a:r>
              <a:rPr lang="en-GB" sz="2000" dirty="0">
                <a:solidFill>
                  <a:schemeClr val="accent1"/>
                </a:solidFill>
              </a:rPr>
              <a:t>of </a:t>
            </a:r>
            <a:r>
              <a:rPr lang="en-GB" sz="2000" dirty="0" err="1">
                <a:solidFill>
                  <a:schemeClr val="accent1"/>
                </a:solidFill>
              </a:rPr>
              <a:t>RPEs</a:t>
            </a:r>
            <a:endParaRPr lang="en-GB" altLang="nl-BE" sz="2000" u="sng" dirty="0" smtClean="0">
              <a:solidFill>
                <a:schemeClr val="accent1"/>
              </a:solidFill>
            </a:endParaRPr>
          </a:p>
          <a:p>
            <a:pPr>
              <a:spcBef>
                <a:spcPts val="600"/>
              </a:spcBef>
              <a:buClr>
                <a:schemeClr val="accent2"/>
              </a:buClr>
            </a:pPr>
            <a:r>
              <a:rPr lang="en-GB" altLang="nl-BE" sz="2000" dirty="0" smtClean="0">
                <a:solidFill>
                  <a:schemeClr val="accent1"/>
                </a:solidFill>
              </a:rPr>
              <a:t>Towards sustainable results via collaboration with </a:t>
            </a:r>
            <a:r>
              <a:rPr lang="en-GB" altLang="nl-BE" sz="2000" u="sng" dirty="0" err="1" smtClean="0">
                <a:solidFill>
                  <a:schemeClr val="accent1"/>
                </a:solidFill>
              </a:rPr>
              <a:t>EUTERP</a:t>
            </a:r>
            <a:r>
              <a:rPr lang="en-GB" altLang="nl-BE" sz="2000" u="sng" dirty="0" smtClean="0">
                <a:solidFill>
                  <a:schemeClr val="accent1"/>
                </a:solidFill>
              </a:rPr>
              <a:t> and HERCA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73038" y="2919413"/>
            <a:ext cx="1831975" cy="286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 i="1">
                <a:solidFill>
                  <a:schemeClr val="accent1"/>
                </a:solidFill>
              </a:rPr>
              <a:t>Coordinator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SCK•CEN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nl-BE" altLang="nl-BE" sz="12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 i="1">
                <a:solidFill>
                  <a:schemeClr val="accent1"/>
                </a:solidFill>
              </a:rPr>
              <a:t>Partners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CEA-INSTN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KIT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BfS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CIEMAT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NRG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ENEA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HPA-RPD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ENEN Association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ITN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BME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BE" altLang="nl-BE" sz="1200"/>
              <a:t>UPB</a:t>
            </a:r>
            <a:endParaRPr lang="en-US" altLang="nl-BE" sz="120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2400" y="1993900"/>
            <a:ext cx="1828800" cy="4368800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BE" altLang="nl-BE" sz="1400"/>
          </a:p>
        </p:txBody>
      </p:sp>
      <p:pic>
        <p:nvPicPr>
          <p:cNvPr id="8198" name="Picture 6" descr="enetrapII_finaal150d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2116138"/>
            <a:ext cx="139858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6866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14" y="1388282"/>
            <a:ext cx="7946572" cy="5469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179321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Lessons learned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sz="2000" dirty="0" smtClean="0"/>
              <a:t>In these projects: “policy” part as important as “development and organization of courses”, because of the legal requirements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Essential: publication of revised BSS, new definitions RPE/RPO based on advice that found its origin in ENETRAP and its connection to EUTERP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Essential: support of authorities (now established via </a:t>
            </a:r>
            <a:r>
              <a:rPr lang="en-US" sz="2000" dirty="0" err="1" smtClean="0"/>
              <a:t>EUTERP</a:t>
            </a:r>
            <a:r>
              <a:rPr lang="en-US" sz="2000" dirty="0" smtClean="0"/>
              <a:t> and </a:t>
            </a:r>
            <a:r>
              <a:rPr lang="en-US" sz="2000" dirty="0" err="1" smtClean="0"/>
              <a:t>HERCA</a:t>
            </a:r>
            <a:r>
              <a:rPr lang="en-US" sz="2000" dirty="0" smtClean="0"/>
              <a:t>) and stakeholders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Participation to European courses was difficult point - only when assurance that this course is “recognized” by authority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Introduction of </a:t>
            </a:r>
            <a:r>
              <a:rPr lang="en-US" sz="2000" dirty="0" err="1" smtClean="0"/>
              <a:t>ECVET</a:t>
            </a:r>
            <a:r>
              <a:rPr lang="en-US" sz="2000" dirty="0" smtClean="0"/>
              <a:t>: system was not yet used at higher </a:t>
            </a:r>
            <a:r>
              <a:rPr lang="en-US" sz="2000" dirty="0" err="1" smtClean="0"/>
              <a:t>EQF</a:t>
            </a:r>
            <a:r>
              <a:rPr lang="en-US" sz="2000" dirty="0" smtClean="0"/>
              <a:t> levels, in this project: “pioneering” this area, transparent management using “easy” tool will be helpful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Dissemination of results: important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158475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What is still to be done?</a:t>
            </a:r>
            <a:br>
              <a:rPr lang="en-US" sz="2400" dirty="0" smtClean="0"/>
            </a:br>
            <a:r>
              <a:rPr lang="en-US" sz="2400" dirty="0" smtClean="0"/>
              <a:t>Content of ENETRAP III</a:t>
            </a:r>
            <a:endParaRPr lang="en-US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432065915"/>
              </p:ext>
            </p:extLst>
          </p:nvPr>
        </p:nvGraphicFramePr>
        <p:xfrm>
          <a:off x="415636" y="1870364"/>
          <a:ext cx="8312728" cy="4028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6984"/>
                <a:gridCol w="7315744"/>
              </a:tblGrid>
              <a:tr h="3163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WP1</a:t>
                      </a:r>
                      <a:endParaRPr lang="nl-B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Project coordination</a:t>
                      </a:r>
                      <a:endParaRPr lang="nl-B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26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WP2</a:t>
                      </a:r>
                      <a:endParaRPr lang="nl-B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Organisation of “think-tank” activities and establishment of partnerships ensuring feedback from stakeholders</a:t>
                      </a:r>
                      <a:endParaRPr lang="nl-B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26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WP3</a:t>
                      </a:r>
                      <a:endParaRPr lang="nl-B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Establishment of three specialized training modules for </a:t>
                      </a:r>
                      <a:r>
                        <a:rPr lang="en-GB" sz="1800" dirty="0" err="1">
                          <a:effectLst/>
                        </a:rPr>
                        <a:t>RPE</a:t>
                      </a:r>
                      <a:r>
                        <a:rPr lang="en-GB" sz="1800" dirty="0">
                          <a:effectLst/>
                        </a:rPr>
                        <a:t> and implementation of pilot sessions</a:t>
                      </a:r>
                      <a:endParaRPr lang="nl-B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26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WP4</a:t>
                      </a:r>
                      <a:endParaRPr lang="nl-B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Development of a train-the-trainer (</a:t>
                      </a:r>
                      <a:r>
                        <a:rPr lang="en-GB" sz="1800" dirty="0" err="1">
                          <a:effectLst/>
                        </a:rPr>
                        <a:t>TTT</a:t>
                      </a:r>
                      <a:r>
                        <a:rPr lang="en-GB" sz="1800" dirty="0">
                          <a:effectLst/>
                        </a:rPr>
                        <a:t>) strategy and organisation of a </a:t>
                      </a:r>
                      <a:r>
                        <a:rPr lang="en-GB" sz="1800" dirty="0" err="1">
                          <a:effectLst/>
                        </a:rPr>
                        <a:t>TTT</a:t>
                      </a:r>
                      <a:r>
                        <a:rPr lang="en-GB" sz="1800" dirty="0">
                          <a:effectLst/>
                        </a:rPr>
                        <a:t> training event</a:t>
                      </a:r>
                      <a:endParaRPr lang="nl-B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26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WP5</a:t>
                      </a:r>
                      <a:endParaRPr lang="nl-B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Dissemination of project results and contribution to a website for capacity building and transfer of know-how in radiation protection</a:t>
                      </a:r>
                      <a:endParaRPr lang="nl-B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63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WP6</a:t>
                      </a:r>
                      <a:endParaRPr lang="nl-B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Testing of methodologies for RPE recognition and mutual recognition in practice</a:t>
                      </a:r>
                      <a:endParaRPr lang="nl-B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26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WP7</a:t>
                      </a:r>
                      <a:endParaRPr lang="nl-B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Writing of guidance to support the implementation of </a:t>
                      </a:r>
                      <a:r>
                        <a:rPr lang="en-GB" sz="1800" dirty="0" err="1">
                          <a:effectLst/>
                        </a:rPr>
                        <a:t>E&amp;T</a:t>
                      </a:r>
                      <a:r>
                        <a:rPr lang="en-GB" sz="1800" dirty="0">
                          <a:effectLst/>
                        </a:rPr>
                        <a:t> requirements for </a:t>
                      </a:r>
                      <a:r>
                        <a:rPr lang="en-GB" sz="1800" dirty="0" err="1">
                          <a:effectLst/>
                        </a:rPr>
                        <a:t>RPE</a:t>
                      </a:r>
                      <a:r>
                        <a:rPr lang="en-GB" sz="1800" dirty="0">
                          <a:effectLst/>
                        </a:rPr>
                        <a:t> and </a:t>
                      </a:r>
                      <a:r>
                        <a:rPr lang="en-GB" sz="1800" dirty="0" err="1">
                          <a:effectLst/>
                        </a:rPr>
                        <a:t>RPO</a:t>
                      </a:r>
                      <a:r>
                        <a:rPr lang="en-GB" sz="1800" dirty="0">
                          <a:effectLst/>
                        </a:rPr>
                        <a:t> as defined in the </a:t>
                      </a:r>
                      <a:r>
                        <a:rPr lang="en-GB" sz="1800" dirty="0" err="1">
                          <a:effectLst/>
                        </a:rPr>
                        <a:t>Euratom</a:t>
                      </a:r>
                      <a:r>
                        <a:rPr lang="en-GB" sz="1800" dirty="0">
                          <a:effectLst/>
                        </a:rPr>
                        <a:t> BSS</a:t>
                      </a:r>
                      <a:endParaRPr lang="nl-B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104237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ENETRAP III</a:t>
            </a:r>
            <a:endParaRPr lang="nl-B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024" y="1544411"/>
            <a:ext cx="6215289" cy="502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96052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3__SCK">
  <a:themeElements>
    <a:clrScheme name="SCK-CEN Academy">
      <a:dk1>
        <a:srgbClr val="181818"/>
      </a:dk1>
      <a:lt1>
        <a:srgbClr val="FFFFFF"/>
      </a:lt1>
      <a:dk2>
        <a:srgbClr val="181818"/>
      </a:dk2>
      <a:lt2>
        <a:srgbClr val="FFFFFF"/>
      </a:lt2>
      <a:accent1>
        <a:srgbClr val="418FCD"/>
      </a:accent1>
      <a:accent2>
        <a:srgbClr val="C0D731"/>
      </a:accent2>
      <a:accent3>
        <a:srgbClr val="BFBFBF"/>
      </a:accent3>
      <a:accent4>
        <a:srgbClr val="92BEE2"/>
      </a:accent4>
      <a:accent5>
        <a:srgbClr val="D8690E"/>
      </a:accent5>
      <a:accent6>
        <a:srgbClr val="D8D8D8"/>
      </a:accent6>
      <a:hlink>
        <a:srgbClr val="418FCD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ctr">
          <a:defRPr sz="5000" dirty="0" err="1" smtClean="0">
            <a:solidFill>
              <a:srgbClr val="418FCD"/>
            </a:solidFill>
            <a:latin typeface="Segoe UI Light" pitchFamily="34" charset="0"/>
          </a:defRPr>
        </a:defPPr>
      </a:lstStyle>
    </a:txDef>
  </a:objectDefaults>
  <a:extraClrSchemeLst>
    <a:extraClrScheme>
      <a:clrScheme name="2__S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_SC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SCK-CEN Academy">
      <a:dk1>
        <a:srgbClr val="181818"/>
      </a:dk1>
      <a:lt1>
        <a:srgbClr val="FFFFFF"/>
      </a:lt1>
      <a:dk2>
        <a:srgbClr val="181818"/>
      </a:dk2>
      <a:lt2>
        <a:srgbClr val="FFFFFF"/>
      </a:lt2>
      <a:accent1>
        <a:srgbClr val="418FCD"/>
      </a:accent1>
      <a:accent2>
        <a:srgbClr val="C0D731"/>
      </a:accent2>
      <a:accent3>
        <a:srgbClr val="BFBFBF"/>
      </a:accent3>
      <a:accent4>
        <a:srgbClr val="92BEE2"/>
      </a:accent4>
      <a:accent5>
        <a:srgbClr val="D8690E"/>
      </a:accent5>
      <a:accent6>
        <a:srgbClr val="D8D8D8"/>
      </a:accent6>
      <a:hlink>
        <a:srgbClr val="418FCD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CK-CEN Academy">
      <a:dk1>
        <a:srgbClr val="181818"/>
      </a:dk1>
      <a:lt1>
        <a:srgbClr val="FFFFFF"/>
      </a:lt1>
      <a:dk2>
        <a:srgbClr val="181818"/>
      </a:dk2>
      <a:lt2>
        <a:srgbClr val="FFFFFF"/>
      </a:lt2>
      <a:accent1>
        <a:srgbClr val="418FCD"/>
      </a:accent1>
      <a:accent2>
        <a:srgbClr val="C0D731"/>
      </a:accent2>
      <a:accent3>
        <a:srgbClr val="BFBFBF"/>
      </a:accent3>
      <a:accent4>
        <a:srgbClr val="92BEE2"/>
      </a:accent4>
      <a:accent5>
        <a:srgbClr val="D8690E"/>
      </a:accent5>
      <a:accent6>
        <a:srgbClr val="D8D8D8"/>
      </a:accent6>
      <a:hlink>
        <a:srgbClr val="418FCD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1486</TotalTime>
  <Pages>22</Pages>
  <Words>849</Words>
  <Application>Microsoft Office PowerPoint</Application>
  <PresentationFormat>On-screen Show (4:3)</PresentationFormat>
  <Paragraphs>145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3__SCK</vt:lpstr>
      <vt:lpstr>PowerPoint Presentation</vt:lpstr>
      <vt:lpstr>Driving forces</vt:lpstr>
      <vt:lpstr>Some history – where do we come from? What did we already achieve? (What is still to be done?)</vt:lpstr>
      <vt:lpstr>First approach to harmonization by ENETRAP FP6 Most important realizations</vt:lpstr>
      <vt:lpstr>ENETRAP II  FP7 (2009-2012)</vt:lpstr>
      <vt:lpstr>PowerPoint Presentation</vt:lpstr>
      <vt:lpstr>Lessons learned </vt:lpstr>
      <vt:lpstr>What is still to be done? Content of ENETRAP III</vt:lpstr>
      <vt:lpstr>ENETRAP III</vt:lpstr>
      <vt:lpstr>ENETRAP III innovative aspects</vt:lpstr>
      <vt:lpstr>ENETRAP III innovative aspects</vt:lpstr>
      <vt:lpstr>Interaction with other projects, authorities and stakeholders  </vt:lpstr>
      <vt:lpstr>In summary</vt:lpstr>
    </vt:vector>
  </TitlesOfParts>
  <Company>SCK-CEN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rdillen</dc:creator>
  <cp:lastModifiedBy>mcoeck</cp:lastModifiedBy>
  <cp:revision>108</cp:revision>
  <cp:lastPrinted>2011-12-22T07:31:06Z</cp:lastPrinted>
  <dcterms:created xsi:type="dcterms:W3CDTF">2012-04-05T08:06:00Z</dcterms:created>
  <dcterms:modified xsi:type="dcterms:W3CDTF">2014-05-07T07:06:24Z</dcterms:modified>
</cp:coreProperties>
</file>