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30" r:id="rId2"/>
    <p:sldId id="348" r:id="rId3"/>
    <p:sldId id="332" r:id="rId4"/>
    <p:sldId id="338" r:id="rId5"/>
    <p:sldId id="344" r:id="rId6"/>
    <p:sldId id="306" r:id="rId7"/>
    <p:sldId id="339" r:id="rId8"/>
    <p:sldId id="333" r:id="rId9"/>
    <p:sldId id="351" r:id="rId10"/>
    <p:sldId id="352" r:id="rId11"/>
    <p:sldId id="357" r:id="rId12"/>
    <p:sldId id="360" r:id="rId13"/>
    <p:sldId id="359" r:id="rId14"/>
    <p:sldId id="353" r:id="rId15"/>
    <p:sldId id="261" r:id="rId16"/>
    <p:sldId id="347" r:id="rId17"/>
  </p:sldIdLst>
  <p:sldSz cx="9144000" cy="6858000" type="screen4x3"/>
  <p:notesSz cx="6662738" cy="9926638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Lucida Sans Unicode" pitchFamily="34" charset="0"/>
        <a:cs typeface="Lucida Sans Unicode" pitchFamily="34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Lucida Sans Unicode" pitchFamily="34" charset="0"/>
        <a:cs typeface="Lucida Sans Unicode" pitchFamily="34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Lucida Sans Unicode" pitchFamily="34" charset="0"/>
        <a:cs typeface="Lucida Sans Unicode" pitchFamily="34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Lucida Sans Unicode" pitchFamily="34" charset="0"/>
        <a:cs typeface="Lucida Sans Unicode" pitchFamily="34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Lucida Sans Unicode" pitchFamily="34" charset="0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Lucida Sans Unicode" pitchFamily="34" charset="0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Lucida Sans Unicode" pitchFamily="34" charset="0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Lucida Sans Unicode" pitchFamily="34" charset="0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Lucida Sans Unicode" pitchFamily="34" charset="0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872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6"/>
        <p:guide pos="209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6D9720-E943-4595-8AED-483689B9FD4B}" type="datetimeFigureOut">
              <a:rPr lang="fr-FR"/>
              <a:pPr/>
              <a:t>06/05/14</a:t>
            </a:fld>
            <a:endParaRPr lang="fr-FR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429750"/>
            <a:ext cx="28876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D2ED48-044D-427E-8998-1C3400CD2010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8980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54063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66750" y="4714875"/>
            <a:ext cx="5327650" cy="4465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63813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54063"/>
            <a:ext cx="4960938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5977" y="4714653"/>
            <a:ext cx="5330786" cy="4466756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750" y="4714875"/>
            <a:ext cx="5329238" cy="446722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C4C85-1B68-45F5-8427-565A98019C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B404D-0743-4E6C-9111-881DFECC5C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65113"/>
            <a:ext cx="1941513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65113"/>
            <a:ext cx="56769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85E64-6FA3-4D97-B1CF-EEAD757A3D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re. Diagramm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7800" y="265113"/>
            <a:ext cx="6323013" cy="10668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half" idx="1"/>
          </p:nvPr>
        </p:nvSpPr>
        <p:spPr>
          <a:xfrm>
            <a:off x="685800" y="1371600"/>
            <a:ext cx="3808413" cy="4722813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46613" y="1371600"/>
            <a:ext cx="3810000" cy="47228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0"/>
          </p:nvPr>
        </p:nvSpPr>
        <p:spPr>
          <a:xfrm>
            <a:off x="6553200" y="6248400"/>
            <a:ext cx="1903413" cy="4556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4ECC5D-9CE1-43FF-A227-5322CC64C0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78070-9175-4419-BFD4-875054FD00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F453B-5EC4-4734-A38D-E013275F4B9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08413" cy="4722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71600"/>
            <a:ext cx="3810000" cy="4722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39590-5371-4674-95A5-006BF3F83A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C0BCC-C883-4055-9A89-58545C7DE9A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E5652-8083-434E-8F1D-7A6702267E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1A16E-01B8-427B-96F8-0B8AC24BFC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A7A44-605F-49A0-A04B-574079B0F27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6E76F-8443-4698-8821-8908501E6D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4" cstate="print"/>
          <a:srcRect r="42836" b="29924"/>
          <a:stretch>
            <a:fillRect/>
          </a:stretch>
        </p:blipFill>
        <p:spPr bwMode="auto">
          <a:xfrm>
            <a:off x="4957763" y="1371600"/>
            <a:ext cx="4186237" cy="548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65113"/>
            <a:ext cx="6323013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0813" cy="4722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plan de texte</a:t>
            </a:r>
          </a:p>
          <a:p>
            <a:pPr lvl="1"/>
            <a:r>
              <a:rPr lang="en-GB" smtClean="0"/>
              <a:t>Second niveau de plan</a:t>
            </a:r>
          </a:p>
          <a:p>
            <a:pPr lvl="2"/>
            <a:r>
              <a:rPr lang="en-GB" smtClean="0"/>
              <a:t>Troisième niveau de plan</a:t>
            </a:r>
          </a:p>
          <a:p>
            <a:pPr lvl="3"/>
            <a:r>
              <a:rPr lang="en-GB" smtClean="0"/>
              <a:t>Quatrième niveau de plan</a:t>
            </a:r>
          </a:p>
          <a:p>
            <a:pPr lvl="4"/>
            <a:r>
              <a:rPr lang="en-GB" smtClean="0"/>
              <a:t>Cinquième niveau de plan</a:t>
            </a:r>
          </a:p>
          <a:p>
            <a:pPr lvl="4"/>
            <a:r>
              <a:rPr lang="en-GB" smtClean="0"/>
              <a:t>Sixième niveau de plan</a:t>
            </a:r>
          </a:p>
          <a:p>
            <a:pPr lvl="4"/>
            <a:r>
              <a:rPr lang="en-GB" smtClean="0"/>
              <a:t>Septième niveau de plan</a:t>
            </a:r>
          </a:p>
          <a:p>
            <a:pPr lvl="4"/>
            <a:r>
              <a:rPr lang="en-GB" smtClean="0"/>
              <a:t>Huitième niveau de plan</a:t>
            </a:r>
          </a:p>
          <a:p>
            <a:pPr lvl="4"/>
            <a:r>
              <a:rPr lang="en-GB" smtClean="0"/>
              <a:t>Neuvième niveau de plan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85800" y="6248400"/>
            <a:ext cx="19050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  <a:ea typeface="+mn-ea"/>
              <a:cs typeface="Lucida Sans Unicode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3124200" y="6248400"/>
            <a:ext cx="2895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  <a:ea typeface="+mn-ea"/>
              <a:cs typeface="Lucida Sans Unicode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D42FF5F4-ADF8-4EED-88E3-E25FAC98B04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57200" y="1295400"/>
            <a:ext cx="8229600" cy="1588"/>
          </a:xfrm>
          <a:prstGeom prst="line">
            <a:avLst/>
          </a:prstGeom>
          <a:noFill/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  <a:ea typeface="+mn-ea"/>
              <a:cs typeface="Lucida Sans Unicode" charset="0"/>
            </a:endParaRPr>
          </a:p>
        </p:txBody>
      </p:sp>
      <p:pic>
        <p:nvPicPr>
          <p:cNvPr id="3081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3400" y="381000"/>
            <a:ext cx="795338" cy="850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 b="1">
          <a:solidFill>
            <a:srgbClr val="FFFFFF"/>
          </a:solidFill>
          <a:latin typeface="+mj-lt"/>
          <a:ea typeface="Lucida Sans Unicode" pitchFamily="34" charset="0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 b="1">
          <a:solidFill>
            <a:srgbClr val="FFFFFF"/>
          </a:solidFill>
          <a:latin typeface="Arial" charset="0"/>
          <a:ea typeface="Lucida Sans Unicode" pitchFamily="34" charset="0"/>
          <a:cs typeface="Lucida Sans Unicode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 b="1">
          <a:solidFill>
            <a:srgbClr val="FFFFFF"/>
          </a:solidFill>
          <a:latin typeface="Arial" charset="0"/>
          <a:ea typeface="Lucida Sans Unicode" pitchFamily="34" charset="0"/>
          <a:cs typeface="Lucida Sans Unicode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 b="1">
          <a:solidFill>
            <a:srgbClr val="FFFFFF"/>
          </a:solidFill>
          <a:latin typeface="Arial" charset="0"/>
          <a:ea typeface="Lucida Sans Unicode" pitchFamily="34" charset="0"/>
          <a:cs typeface="Lucida Sans Unicode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 b="1">
          <a:solidFill>
            <a:srgbClr val="FFFFFF"/>
          </a:solidFill>
          <a:latin typeface="Arial" charset="0"/>
          <a:ea typeface="Lucida Sans Unicode" pitchFamily="34" charset="0"/>
          <a:cs typeface="Lucida Sans Unicode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800" b="1">
          <a:solidFill>
            <a:srgbClr val="FFFFFF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400" b="1">
          <a:solidFill>
            <a:srgbClr val="FFFFFF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000" b="1">
          <a:solidFill>
            <a:srgbClr val="FFFFFF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 b="1">
          <a:solidFill>
            <a:srgbClr val="FFFFFF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1600" b="1">
          <a:solidFill>
            <a:srgbClr val="FFFFFF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 b="1">
          <a:solidFill>
            <a:srgbClr val="FFFFFF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 b="1">
          <a:solidFill>
            <a:srgbClr val="FFFFFF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 b="1">
          <a:solidFill>
            <a:srgbClr val="FFFFFF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 b="1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20" Type="http://schemas.openxmlformats.org/officeDocument/2006/relationships/image" Target="../media/image27.png"/><Relationship Id="rId21" Type="http://schemas.openxmlformats.org/officeDocument/2006/relationships/image" Target="../media/image28.png"/><Relationship Id="rId22" Type="http://schemas.openxmlformats.org/officeDocument/2006/relationships/image" Target="../media/image29.png"/><Relationship Id="rId10" Type="http://schemas.openxmlformats.org/officeDocument/2006/relationships/image" Target="../media/image21.jpeg"/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http://www.fda.gov/graphics/FDAlogos1999/graphics/logo1.gif" TargetMode="External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4.png"/><Relationship Id="rId18" Type="http://schemas.openxmlformats.org/officeDocument/2006/relationships/image" Target="../media/image26.jpeg"/><Relationship Id="rId19" Type="http://schemas.openxmlformats.org/officeDocument/2006/relationships/hyperlink" Target="http://www.aapm.org/m/mtg/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5.png"/><Relationship Id="rId5" Type="http://schemas.openxmlformats.org/officeDocument/2006/relationships/image" Target="../media/image16.jpe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rrowheads="1"/>
          </p:cNvPicPr>
          <p:nvPr/>
        </p:nvPicPr>
        <p:blipFill>
          <a:blip r:embed="rId3" cstate="print">
            <a:clrChange>
              <a:clrFrom>
                <a:srgbClr val="232353"/>
              </a:clrFrom>
              <a:clrTo>
                <a:srgbClr val="23235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1524000"/>
            <a:ext cx="3581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4 CuadroTexto"/>
          <p:cNvSpPr txBox="1"/>
          <p:nvPr/>
        </p:nvSpPr>
        <p:spPr>
          <a:xfrm>
            <a:off x="785813" y="3024188"/>
            <a:ext cx="7643812" cy="1200329"/>
          </a:xfrm>
          <a:prstGeom prst="rect">
            <a:avLst/>
          </a:prstGeom>
          <a:solidFill>
            <a:schemeClr val="accent1">
              <a:lumMod val="75000"/>
              <a:alpha val="66000"/>
            </a:schemeClr>
          </a:solidFill>
        </p:spPr>
        <p:txBody>
          <a:bodyPr>
            <a:spAutoFit/>
          </a:bodyPr>
          <a:lstStyle/>
          <a:p>
            <a:pPr algn="ctr" eaLnBrk="0" hangingPunct="0"/>
            <a:r>
              <a:rPr lang="en-US" sz="3600" dirty="0" smtClean="0">
                <a:latin typeface="+mj-lt"/>
              </a:rPr>
              <a:t>IRPA Guiding Principles for Establishing a RP Culture</a:t>
            </a:r>
            <a:endParaRPr lang="es-ES_tradnl" sz="3600" dirty="0">
              <a:latin typeface="+mj-lt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3124200" y="6350000"/>
            <a:ext cx="2895600" cy="508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elvetica" pitchFamily="-1" charset="0"/>
              <a:ea typeface="ＭＳ Ｐゴシック" pitchFamily="34" charset="-128"/>
              <a:cs typeface="Lucida Sans Unicode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152400"/>
            <a:ext cx="1162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990600" y="4267200"/>
            <a:ext cx="6019800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fr-FR" dirty="0" smtClean="0">
                <a:latin typeface="Helvetica"/>
              </a:rPr>
              <a:t>Dr. B. Le Guen MD,</a:t>
            </a:r>
          </a:p>
          <a:p>
            <a:pPr algn="ctr" eaLnBrk="0" hangingPunct="0">
              <a:spcBef>
                <a:spcPct val="20000"/>
              </a:spcBef>
            </a:pPr>
            <a:r>
              <a:rPr lang="fr-FR" b="1" dirty="0" smtClean="0">
                <a:latin typeface="Helvetica"/>
              </a:rPr>
              <a:t>IRPA </a:t>
            </a:r>
            <a:r>
              <a:rPr lang="fr-FR" b="1" dirty="0" err="1" smtClean="0">
                <a:latin typeface="Helvetica"/>
              </a:rPr>
              <a:t>Executive</a:t>
            </a:r>
            <a:r>
              <a:rPr lang="fr-FR" b="1" dirty="0" smtClean="0">
                <a:latin typeface="Helvetica"/>
              </a:rPr>
              <a:t> </a:t>
            </a:r>
            <a:r>
              <a:rPr lang="fr-FR" b="1" dirty="0" err="1" smtClean="0">
                <a:latin typeface="Helvetica"/>
              </a:rPr>
              <a:t>Officer</a:t>
            </a:r>
            <a:endParaRPr lang="fr-FR" b="1" dirty="0" smtClean="0">
              <a:latin typeface="Helvetica"/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fr-FR" sz="1800" dirty="0" smtClean="0">
                <a:latin typeface="Helvetica"/>
              </a:rPr>
              <a:t>International Radiation Protection Association</a:t>
            </a:r>
            <a:endParaRPr lang="fr-FR" sz="1800" dirty="0"/>
          </a:p>
        </p:txBody>
      </p:sp>
      <p:pic>
        <p:nvPicPr>
          <p:cNvPr id="10137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14346" y="4572000"/>
            <a:ext cx="162790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76200" y="5791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latin typeface="+mj-lt"/>
              </a:rPr>
              <a:t>15th European ALARA Network Workshop and 5th EUTERP Workshop</a:t>
            </a:r>
            <a:endParaRPr lang="en-GB" sz="1600" dirty="0">
              <a:latin typeface="+mj-lt"/>
            </a:endParaRPr>
          </a:p>
          <a:p>
            <a:pPr algn="ctr"/>
            <a:r>
              <a:rPr lang="en-GB" sz="1600" b="1" i="1" dirty="0">
                <a:latin typeface="+mj-lt"/>
              </a:rPr>
              <a:t>Education and Training in Radiation Protection: Improving ALARA Culture</a:t>
            </a:r>
            <a:endParaRPr lang="en-GB" sz="1600" dirty="0">
              <a:latin typeface="+mj-lt"/>
            </a:endParaRPr>
          </a:p>
          <a:p>
            <a:pPr algn="ctr"/>
            <a:r>
              <a:rPr lang="en-GB" sz="1600" b="1" i="1" dirty="0" err="1">
                <a:latin typeface="+mj-lt"/>
              </a:rPr>
              <a:t>Rovinj</a:t>
            </a:r>
            <a:r>
              <a:rPr lang="en-GB" sz="1600" b="1" i="1" dirty="0">
                <a:latin typeface="+mj-lt"/>
              </a:rPr>
              <a:t>, Croatia, 7</a:t>
            </a:r>
            <a:r>
              <a:rPr lang="en-GB" sz="1600" b="1" i="1" baseline="30000" dirty="0">
                <a:latin typeface="+mj-lt"/>
              </a:rPr>
              <a:t>th</a:t>
            </a:r>
            <a:r>
              <a:rPr lang="en-GB" sz="1600" b="1" i="1" dirty="0">
                <a:latin typeface="+mj-lt"/>
              </a:rPr>
              <a:t>-9</a:t>
            </a:r>
            <a:r>
              <a:rPr lang="en-GB" sz="1600" b="1" i="1" baseline="30000" dirty="0">
                <a:latin typeface="+mj-lt"/>
              </a:rPr>
              <a:t>th</a:t>
            </a:r>
            <a:r>
              <a:rPr lang="en-GB" sz="1600" b="1" i="1" dirty="0">
                <a:latin typeface="+mj-lt"/>
              </a:rPr>
              <a:t> May </a:t>
            </a:r>
            <a:r>
              <a:rPr lang="en-GB" sz="1600" b="1" i="1" dirty="0" smtClean="0">
                <a:latin typeface="+mj-lt"/>
              </a:rPr>
              <a:t>2014</a:t>
            </a:r>
            <a:endParaRPr lang="en-GB" sz="1600" dirty="0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of RP culture - 1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 combination of quantitative and qualitative tools is required to assess the level and quality of radiation protection culture,</a:t>
            </a:r>
          </a:p>
          <a:p>
            <a:pPr lvl="1"/>
            <a:r>
              <a:rPr lang="en-US" sz="2000" dirty="0" smtClean="0"/>
              <a:t>not only to measure the identified criteria of success, </a:t>
            </a:r>
          </a:p>
          <a:p>
            <a:pPr lvl="1"/>
            <a:r>
              <a:rPr lang="en-US" sz="2000" dirty="0" smtClean="0"/>
              <a:t>but also to stimulate judgments and observations about positive or negative trends for such a given criteria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Assessment of RP culture relates both to internal and external rules</a:t>
            </a:r>
            <a:endParaRPr lang="fr-FR" sz="2400" dirty="0"/>
          </a:p>
        </p:txBody>
      </p:sp>
      <p:pic>
        <p:nvPicPr>
          <p:cNvPr id="8" name="Picture 5" descr="OCI Vand Oct2008_Page_1.tif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681" t="17778" r="5424" b="25555"/>
          <a:stretch>
            <a:fillRect/>
          </a:stretch>
        </p:blipFill>
        <p:spPr bwMode="auto">
          <a:xfrm>
            <a:off x="3886200" y="48768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Assessment of RP culture - 2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5334000"/>
          </a:xfrm>
        </p:spPr>
        <p:txBody>
          <a:bodyPr/>
          <a:lstStyle/>
          <a:p>
            <a:r>
              <a:rPr lang="en-US" sz="2400" dirty="0" smtClean="0"/>
              <a:t>At the local level, a RP application could provide for example: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FFFF00"/>
                </a:solidFill>
              </a:rPr>
              <a:t>formalized procedure </a:t>
            </a:r>
            <a:r>
              <a:rPr lang="en-US" sz="2000" dirty="0" smtClean="0">
                <a:solidFill>
                  <a:schemeClr val="bg1"/>
                </a:solidFill>
              </a:rPr>
              <a:t>to assure that the workers know the principles of RP</a:t>
            </a:r>
            <a:endParaRPr lang="fr-FR" sz="2000" dirty="0" smtClean="0">
              <a:solidFill>
                <a:schemeClr val="bg1"/>
              </a:solidFill>
            </a:endParaRPr>
          </a:p>
          <a:p>
            <a:pPr lvl="1"/>
            <a:r>
              <a:rPr lang="en-US" sz="2000" dirty="0" smtClean="0">
                <a:solidFill>
                  <a:srgbClr val="FFFF00"/>
                </a:solidFill>
              </a:rPr>
              <a:t>A process to check </a:t>
            </a:r>
            <a:r>
              <a:rPr lang="en-US" sz="2000" dirty="0" smtClean="0"/>
              <a:t>if there is an established </a:t>
            </a:r>
            <a:r>
              <a:rPr lang="en-US" sz="2000" dirty="0" smtClean="0">
                <a:solidFill>
                  <a:srgbClr val="FFFF00"/>
                </a:solidFill>
              </a:rPr>
              <a:t>internal procedure for refreshing and for updating courses and training </a:t>
            </a:r>
            <a:r>
              <a:rPr lang="en-US" sz="2000" dirty="0" smtClean="0">
                <a:solidFill>
                  <a:schemeClr val="bg1"/>
                </a:solidFill>
              </a:rPr>
              <a:t>provided to workers and professionals. </a:t>
            </a:r>
            <a:endParaRPr lang="fr-FR" sz="2000" dirty="0" smtClean="0">
              <a:solidFill>
                <a:schemeClr val="bg1"/>
              </a:solidFill>
            </a:endParaRPr>
          </a:p>
          <a:p>
            <a:pPr lvl="1"/>
            <a:r>
              <a:rPr lang="en-US" sz="2000" dirty="0" smtClean="0"/>
              <a:t>Formally </a:t>
            </a:r>
            <a:r>
              <a:rPr lang="en-US" sz="2000" dirty="0" smtClean="0">
                <a:solidFill>
                  <a:srgbClr val="FFFF00"/>
                </a:solidFill>
              </a:rPr>
              <a:t>entrust the position of the RP expert </a:t>
            </a:r>
            <a:r>
              <a:rPr lang="en-US" sz="2000" dirty="0" smtClean="0"/>
              <a:t>with the responsibility to teach and refresh theoretical and practical knowledge and RP related duties;</a:t>
            </a:r>
            <a:endParaRPr lang="fr-FR" sz="2000" dirty="0" smtClean="0"/>
          </a:p>
          <a:p>
            <a:pPr lvl="1"/>
            <a:r>
              <a:rPr lang="en-US" sz="2000" dirty="0" smtClean="0"/>
              <a:t>Formalized </a:t>
            </a:r>
            <a:r>
              <a:rPr lang="en-US" sz="2000" dirty="0" smtClean="0">
                <a:solidFill>
                  <a:srgbClr val="FFFF00"/>
                </a:solidFill>
              </a:rPr>
              <a:t>self-assessments to evaluate the workers’ radiation protection culture</a:t>
            </a:r>
            <a:r>
              <a:rPr lang="en-US" sz="2000" dirty="0" smtClean="0"/>
              <a:t> and random checks via </a:t>
            </a:r>
            <a:r>
              <a:rPr lang="en-US" sz="2000" dirty="0" smtClean="0">
                <a:solidFill>
                  <a:srgbClr val="FFFF00"/>
                </a:solidFill>
              </a:rPr>
              <a:t>questionnaires filled in by the patients about radiation protection culture</a:t>
            </a:r>
            <a:r>
              <a:rPr lang="en-US" sz="2000" dirty="0" smtClean="0"/>
              <a:t>;</a:t>
            </a:r>
            <a:endParaRPr lang="fr-FR" sz="2000" dirty="0" smtClean="0"/>
          </a:p>
          <a:p>
            <a:pPr lvl="1"/>
            <a:r>
              <a:rPr lang="en-US" sz="2000" dirty="0" smtClean="0"/>
              <a:t>Check first the existence of </a:t>
            </a:r>
            <a:r>
              <a:rPr lang="en-US" sz="2000" dirty="0" smtClean="0">
                <a:solidFill>
                  <a:srgbClr val="FFFF00"/>
                </a:solidFill>
              </a:rPr>
              <a:t>a blame-free policy to report and track errors and near misses in an open and constructive way. </a:t>
            </a:r>
            <a:endParaRPr lang="fr-FR" sz="2000" dirty="0" smtClean="0">
              <a:solidFill>
                <a:srgbClr val="FFFF00"/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Assessment of RP culture </a:t>
            </a:r>
            <a:r>
              <a:rPr lang="en-US" sz="2800" dirty="0" smtClean="0"/>
              <a:t>- 3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371601"/>
            <a:ext cx="8458200" cy="5105399"/>
          </a:xfrm>
        </p:spPr>
        <p:txBody>
          <a:bodyPr/>
          <a:lstStyle/>
          <a:p>
            <a:pPr lvl="0"/>
            <a:r>
              <a:rPr lang="en-US" sz="2200" dirty="0" smtClean="0"/>
              <a:t>At the level of industrial third parties involved i</a:t>
            </a:r>
            <a:r>
              <a:rPr lang="en-US" sz="2000" dirty="0" smtClean="0"/>
              <a:t>n the </a:t>
            </a:r>
            <a:r>
              <a:rPr lang="en-US" sz="2000" dirty="0"/>
              <a:t>supply of RP equipment, the following tools can be applied</a:t>
            </a:r>
            <a:r>
              <a:rPr lang="en-US" sz="2000" dirty="0" smtClean="0"/>
              <a:t>:</a:t>
            </a:r>
          </a:p>
          <a:p>
            <a:pPr lvl="1">
              <a:spcAft>
                <a:spcPts val="1800"/>
              </a:spcAft>
            </a:pPr>
            <a:r>
              <a:rPr lang="en-US" sz="2000" dirty="0" smtClean="0">
                <a:solidFill>
                  <a:srgbClr val="FFFF00"/>
                </a:solidFill>
              </a:rPr>
              <a:t>Measure the level of radiation protection culture among vendors of ionizing radiation facilities for nuclear medicine, radiotherapy, diagnostic imaging or industrial applications</a:t>
            </a:r>
            <a:r>
              <a:rPr lang="en-US" sz="2000" dirty="0" smtClean="0"/>
              <a:t>. This point may imply the involvement of a regulatory body;</a:t>
            </a:r>
            <a:endParaRPr lang="fr-FR" sz="2000" dirty="0" smtClean="0"/>
          </a:p>
          <a:p>
            <a:pPr lvl="1">
              <a:spcAft>
                <a:spcPts val="1800"/>
              </a:spcAft>
            </a:pPr>
            <a:r>
              <a:rPr lang="en-US" sz="2000" dirty="0" smtClean="0"/>
              <a:t>Establish a procedure requiring that vendors of ionizing radiation facilities or service providers in this area (maintenance, transportation of sources and other third-party services) should </a:t>
            </a:r>
            <a:r>
              <a:rPr lang="en-US" sz="2000" dirty="0" smtClean="0">
                <a:solidFill>
                  <a:srgbClr val="FFFF00"/>
                </a:solidFill>
              </a:rPr>
              <a:t>undergo an external independent audit to establish the existence of an appropriate level of radiation protection culture among the staff directly involved;</a:t>
            </a:r>
            <a:endParaRPr lang="fr-FR" sz="2000" dirty="0" smtClean="0">
              <a:solidFill>
                <a:srgbClr val="FFFF00"/>
              </a:solidFill>
            </a:endParaRPr>
          </a:p>
          <a:p>
            <a:pPr lvl="1"/>
            <a:r>
              <a:rPr lang="en-US" sz="2000" dirty="0" smtClean="0">
                <a:solidFill>
                  <a:srgbClr val="FFFF00"/>
                </a:solidFill>
              </a:rPr>
              <a:t>Review relevant documents in order to provide information on the level of radiation protection culture</a:t>
            </a:r>
            <a:r>
              <a:rPr lang="en-US" sz="2000" dirty="0" smtClean="0"/>
              <a:t>. </a:t>
            </a:r>
            <a:endParaRPr lang="fr-FR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Role of RP professionals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4800" y="1905000"/>
            <a:ext cx="4040188" cy="411162"/>
          </a:xfrm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The main stakeholders: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04800" y="2286000"/>
            <a:ext cx="4040188" cy="3951288"/>
          </a:xfrm>
        </p:spPr>
        <p:txBody>
          <a:bodyPr/>
          <a:lstStyle/>
          <a:p>
            <a:pPr lvl="0"/>
            <a:r>
              <a:rPr lang="en-US" sz="1800" dirty="0" smtClean="0"/>
              <a:t>The workforce (at all levels)</a:t>
            </a:r>
            <a:endParaRPr lang="fr-FR" sz="1800" dirty="0" smtClean="0"/>
          </a:p>
          <a:p>
            <a:pPr lvl="0"/>
            <a:r>
              <a:rPr lang="en-US" sz="1800" dirty="0" smtClean="0"/>
              <a:t>Senior managers and Directors</a:t>
            </a:r>
            <a:endParaRPr lang="fr-FR" sz="1800" dirty="0" smtClean="0"/>
          </a:p>
          <a:p>
            <a:pPr lvl="0"/>
            <a:r>
              <a:rPr lang="en-US" sz="1800" dirty="0" smtClean="0"/>
              <a:t>Contractors</a:t>
            </a:r>
            <a:endParaRPr lang="fr-FR" sz="1800" dirty="0" smtClean="0"/>
          </a:p>
          <a:p>
            <a:pPr lvl="0"/>
            <a:r>
              <a:rPr lang="en-US" sz="1800" dirty="0" smtClean="0"/>
              <a:t>Equipment manufacturers, vendors and suppliers</a:t>
            </a:r>
            <a:endParaRPr lang="fr-FR" sz="1800" dirty="0" smtClean="0"/>
          </a:p>
          <a:p>
            <a:pPr lvl="0"/>
            <a:r>
              <a:rPr lang="en-US" sz="1800" dirty="0" smtClean="0"/>
              <a:t>Regulators and other authorities</a:t>
            </a:r>
            <a:endParaRPr lang="fr-FR" sz="1800" dirty="0" smtClean="0"/>
          </a:p>
          <a:p>
            <a:pPr lvl="0"/>
            <a:r>
              <a:rPr lang="en-US" sz="1800" dirty="0" smtClean="0"/>
              <a:t>Medical and health professionals, especially but not exclusively those who are using ionizing radiation, </a:t>
            </a:r>
            <a:endParaRPr lang="fr-FR" sz="1800" dirty="0" smtClean="0"/>
          </a:p>
          <a:p>
            <a:pPr lvl="0"/>
            <a:r>
              <a:rPr lang="en-US" sz="1800" dirty="0" smtClean="0"/>
              <a:t>Functional leaders and risk managers</a:t>
            </a:r>
            <a:endParaRPr lang="fr-FR" sz="1800" dirty="0" smtClean="0"/>
          </a:p>
          <a:p>
            <a:pPr lvl="0"/>
            <a:r>
              <a:rPr lang="en-US" sz="1800" dirty="0" smtClean="0"/>
              <a:t>Patients</a:t>
            </a:r>
            <a:endParaRPr lang="fr-FR" sz="1800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00600" y="1905000"/>
            <a:ext cx="4041775" cy="411162"/>
          </a:xfrm>
          <a:solidFill>
            <a:schemeClr val="accent2"/>
          </a:solidFill>
        </p:spPr>
        <p:txBody>
          <a:bodyPr/>
          <a:lstStyle/>
          <a:p>
            <a:r>
              <a:rPr lang="en-GB" dirty="0" smtClean="0"/>
              <a:t> RP professionals need to: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2286000"/>
            <a:ext cx="4041775" cy="3951288"/>
          </a:xfrm>
        </p:spPr>
        <p:txBody>
          <a:bodyPr/>
          <a:lstStyle/>
          <a:p>
            <a:pPr lvl="0"/>
            <a:r>
              <a:rPr lang="en-US" sz="2000" dirty="0" smtClean="0"/>
              <a:t>Display </a:t>
            </a:r>
            <a:r>
              <a:rPr lang="en-US" sz="2000" dirty="0" smtClean="0">
                <a:solidFill>
                  <a:srgbClr val="FFFF00"/>
                </a:solidFill>
              </a:rPr>
              <a:t>strong personal leadership and motivation</a:t>
            </a:r>
            <a:endParaRPr lang="fr-FR" sz="2000" dirty="0" smtClean="0">
              <a:solidFill>
                <a:srgbClr val="FFFF00"/>
              </a:solidFill>
            </a:endParaRPr>
          </a:p>
          <a:p>
            <a:pPr lvl="0"/>
            <a:r>
              <a:rPr lang="en-US" sz="2000" dirty="0" smtClean="0"/>
              <a:t>Develop </a:t>
            </a:r>
            <a:r>
              <a:rPr lang="en-US" sz="2000" dirty="0" smtClean="0">
                <a:solidFill>
                  <a:srgbClr val="FFFF00"/>
                </a:solidFill>
              </a:rPr>
              <a:t>a narrative on radiation protection in all exposure situations</a:t>
            </a:r>
            <a:r>
              <a:rPr lang="en-US" sz="2000" dirty="0" smtClean="0"/>
              <a:t> </a:t>
            </a:r>
            <a:endParaRPr lang="fr-FR" sz="2000" dirty="0" smtClean="0"/>
          </a:p>
          <a:p>
            <a:pPr lvl="0"/>
            <a:r>
              <a:rPr lang="en-US" sz="2000" dirty="0" smtClean="0"/>
              <a:t>Develop  </a:t>
            </a:r>
            <a:r>
              <a:rPr lang="en-US" sz="2000" dirty="0" smtClean="0">
                <a:solidFill>
                  <a:srgbClr val="FFFF00"/>
                </a:solidFill>
              </a:rPr>
              <a:t>relationships with management, the workforce and the regulators</a:t>
            </a:r>
            <a:endParaRPr lang="fr-FR" sz="2000" dirty="0" smtClean="0">
              <a:solidFill>
                <a:srgbClr val="FFFF00"/>
              </a:solidFill>
            </a:endParaRPr>
          </a:p>
          <a:p>
            <a:pPr lvl="0"/>
            <a:r>
              <a:rPr lang="en-US" sz="2000" dirty="0" smtClean="0"/>
              <a:t>Consider following the NRC-style approach </a:t>
            </a:r>
            <a:r>
              <a:rPr lang="en-US" sz="2000" dirty="0" smtClean="0">
                <a:solidFill>
                  <a:srgbClr val="FFFF00"/>
                </a:solidFill>
              </a:rPr>
              <a:t>to develop a policy statement on radiation protection culture</a:t>
            </a:r>
            <a:endParaRPr lang="fr-FR" sz="2000" dirty="0" smtClean="0">
              <a:solidFill>
                <a:srgbClr val="FFFF00"/>
              </a:solidFill>
            </a:endParaRPr>
          </a:p>
          <a:p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04800" y="1143000"/>
            <a:ext cx="8610600" cy="64633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j-lt"/>
              </a:rPr>
              <a:t>The RP practitioners must be aware that some interaction with wider stakeholders can assist in the development and application of workplace culture</a:t>
            </a:r>
            <a:endParaRPr lang="fr-FR" sz="1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5" grpId="0" build="p" animBg="1"/>
      <p:bldP spid="6" grpId="0" build="p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Developing a “field culture” in addition to the “science, engineering or medical culture” is a way to anticipate problems and to obtain the commitment of all employees. </a:t>
            </a:r>
          </a:p>
          <a:p>
            <a:r>
              <a:rPr lang="en-US" sz="2400" dirty="0" smtClean="0"/>
              <a:t>Radiation protection culture is </a:t>
            </a:r>
            <a:r>
              <a:rPr lang="en-US" sz="2400" dirty="0" smtClean="0">
                <a:solidFill>
                  <a:srgbClr val="FFFF00"/>
                </a:solidFill>
              </a:rPr>
              <a:t>a learned way of life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It must be an </a:t>
            </a:r>
            <a:r>
              <a:rPr lang="en-US" sz="2400" dirty="0" smtClean="0">
                <a:solidFill>
                  <a:srgbClr val="FFFF00"/>
                </a:solidFill>
              </a:rPr>
              <a:t>ongoing dialogue 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Among safety professionals, organizational management and the workforce</a:t>
            </a:r>
          </a:p>
          <a:p>
            <a:pPr lvl="1"/>
            <a:r>
              <a:rPr lang="en-US" sz="2000" dirty="0" smtClean="0"/>
              <a:t>Between organizations and relevant stakeholders</a:t>
            </a:r>
          </a:p>
          <a:p>
            <a:pPr marL="0" indent="0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2nd-irpa-workshop-2011-announce"/>
          <p:cNvPicPr>
            <a:picLocks noChangeAspect="1" noChangeArrowheads="1"/>
          </p:cNvPicPr>
          <p:nvPr/>
        </p:nvPicPr>
        <p:blipFill>
          <a:blip r:embed="rId4" cstate="print"/>
          <a:srcRect b="88043"/>
          <a:stretch>
            <a:fillRect/>
          </a:stretch>
        </p:blipFill>
        <p:spPr bwMode="auto">
          <a:xfrm>
            <a:off x="5029200" y="2819400"/>
            <a:ext cx="4114800" cy="123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1447800" y="381000"/>
            <a:ext cx="68580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latin typeface="Arial" charset="0"/>
                <a:cs typeface="Arial" charset="0"/>
              </a:rPr>
              <a:t>Enhancing RP Culture is a Process</a:t>
            </a:r>
            <a:endParaRPr lang="en-US" sz="3200" b="1">
              <a:latin typeface="Arial" charset="0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28600" y="1295400"/>
            <a:ext cx="8610600" cy="535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chemeClr val="bg1"/>
              </a:buClr>
              <a:buSzTx/>
              <a:buFont typeface="Wingdings" pitchFamily="2" charset="2"/>
              <a:buChar char="q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n-US" sz="2800" b="1" dirty="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rPr>
              <a:t> </a:t>
            </a:r>
            <a:r>
              <a:rPr lang="en-US" sz="2800" dirty="0" smtClean="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rPr>
              <a:t> </a:t>
            </a:r>
            <a:r>
              <a:rPr lang="en-US" dirty="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rPr>
              <a:t>IRPA is committed to </a:t>
            </a:r>
            <a:r>
              <a:rPr lang="en-US" dirty="0" smtClean="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rPr>
              <a:t>publish a </a:t>
            </a:r>
            <a:r>
              <a:rPr lang="en-US" dirty="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rPr>
              <a:t>final set of Guidelines that incorporates approaches from different countries and regions of the world, from medicine, industry and regulators.</a:t>
            </a:r>
            <a:endParaRPr lang="en-US" sz="2800" dirty="0">
              <a:solidFill>
                <a:srgbClr val="FFFFFF"/>
              </a:solidFill>
              <a:latin typeface="+mn-lt"/>
              <a:ea typeface="+mn-ea"/>
              <a:cs typeface="Lucida Sans Unicode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CD96C2-9499-4065-A4D1-23437A2381E8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447800" y="2895600"/>
            <a:ext cx="3268662" cy="1447800"/>
          </a:xfrm>
          <a:prstGeom prst="rect">
            <a:avLst/>
          </a:prstGeom>
          <a:noFill/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54850" y="3962400"/>
            <a:ext cx="20891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81400"/>
            <a:ext cx="147234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0" y="5715000"/>
            <a:ext cx="15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0" y="3962400"/>
            <a:ext cx="3048000" cy="167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Image 0" descr="DSC0095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67406" y="5410200"/>
            <a:ext cx="2195369" cy="144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8400" y="4114800"/>
            <a:ext cx="644979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 descr="Screen shot 2010-09-05 at 10.56.33 PM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71800" y="6236454"/>
            <a:ext cx="431389" cy="62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9" descr="9in-color-bl-nrc-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971800"/>
            <a:ext cx="1447800" cy="582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7" name="Picture 4" descr="FDA logo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3744600" y="5715000"/>
            <a:ext cx="969000" cy="4524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graphicFrame>
        <p:nvGraphicFramePr>
          <p:cNvPr id="28" name="Object 37"/>
          <p:cNvGraphicFramePr>
            <a:graphicFrameLocks noChangeAspect="1"/>
          </p:cNvGraphicFramePr>
          <p:nvPr/>
        </p:nvGraphicFramePr>
        <p:xfrm>
          <a:off x="1524000" y="5181600"/>
          <a:ext cx="1600200" cy="494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1" name="Photo Editor Photo" r:id="rId16" imgW="4619048" imgH="1428949" progId="">
                  <p:embed/>
                </p:oleObj>
              </mc:Choice>
              <mc:Fallback>
                <p:oleObj name="Photo Editor Photo" r:id="rId16" imgW="4619048" imgH="1428949" progId="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181600"/>
                        <a:ext cx="1600200" cy="4947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Picture 7" descr="American College of Radiology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581400" y="6248400"/>
            <a:ext cx="1097280" cy="60960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0" name="Picture 10" descr="Meeting Mobile Application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248400" y="4800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9" descr="The Alliance for Radiation Safety in Pediatric Imaging"/>
          <p:cNvPicPr>
            <a:picLocks noChangeAspect="1" noChangeArrowheads="1"/>
          </p:cNvPicPr>
          <p:nvPr/>
        </p:nvPicPr>
        <p:blipFill>
          <a:blip r:embed="rId21" cstate="print"/>
          <a:srcRect l="519" r="64674" b="3897"/>
          <a:stretch>
            <a:fillRect/>
          </a:stretch>
        </p:blipFill>
        <p:spPr bwMode="auto">
          <a:xfrm>
            <a:off x="2971800" y="5715000"/>
            <a:ext cx="791404" cy="43795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16740" name="Picture 4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447800" y="4535364"/>
            <a:ext cx="1600200" cy="47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05200" y="1371600"/>
            <a:ext cx="4648200" cy="4722813"/>
          </a:xfrm>
        </p:spPr>
        <p:txBody>
          <a:bodyPr/>
          <a:lstStyle/>
          <a:p>
            <a:r>
              <a:rPr lang="en-US" sz="2200" dirty="0" smtClean="0"/>
              <a:t>The aim is to present these guiding principles at regional congresses due to take place in 2014, which will provide an opportunity for celebrating IRPA’s 50th IRPA anniversary,</a:t>
            </a:r>
          </a:p>
          <a:p>
            <a:r>
              <a:rPr lang="en-US" sz="2200" dirty="0" smtClean="0">
                <a:solidFill>
                  <a:srgbClr val="FFFF00"/>
                </a:solidFill>
              </a:rPr>
              <a:t>This guideline is a symbol for the IRPA anniversary, </a:t>
            </a:r>
          </a:p>
          <a:p>
            <a:r>
              <a:rPr lang="en-US" sz="2200" dirty="0" smtClean="0">
                <a:solidFill>
                  <a:srgbClr val="FFFF00"/>
                </a:solidFill>
              </a:rPr>
              <a:t>“from the past  toward to the future but with a common culture” </a:t>
            </a:r>
            <a:endParaRPr lang="fr-FR" dirty="0" smtClean="0">
              <a:solidFill>
                <a:srgbClr val="FFFF00"/>
              </a:solidFill>
              <a:latin typeface="Arial" pitchFamily="34" charset="0"/>
            </a:endParaRPr>
          </a:p>
          <a:p>
            <a:pPr algn="ctr"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1050" dirty="0" smtClean="0">
              <a:latin typeface="Arial" pitchFamily="34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000" dirty="0" smtClean="0">
                <a:latin typeface="Arial" pitchFamily="34" charset="0"/>
              </a:rPr>
              <a:t>International Radiation Protection Association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400" b="0" dirty="0" smtClean="0">
                <a:solidFill>
                  <a:srgbClr val="FFC000"/>
                </a:solidFill>
              </a:rPr>
              <a:t>http://www.irpa.net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85A84931-DDA2-4FFF-B74D-634177603071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381000" y="2209800"/>
            <a:ext cx="5029200" cy="1905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r>
              <a:rPr lang="en-US" b="1" i="1" dirty="0">
                <a:solidFill>
                  <a:srgbClr val="000000"/>
                </a:solidFill>
                <a:latin typeface="Calibri" pitchFamily="34" charset="0"/>
              </a:rPr>
              <a:t>Value and strength of IRPA</a:t>
            </a:r>
            <a:r>
              <a:rPr lang="en-US" b="1" i="1" dirty="0" smtClean="0">
                <a:solidFill>
                  <a:srgbClr val="000000"/>
                </a:solidFill>
                <a:latin typeface="Calibri" pitchFamily="34" charset="0"/>
              </a:rPr>
              <a:t>:</a:t>
            </a:r>
            <a:endParaRPr lang="en-US" b="1" i="1" dirty="0">
              <a:solidFill>
                <a:srgbClr val="000000"/>
              </a:solidFill>
              <a:latin typeface="Calibri" pitchFamily="34" charset="0"/>
            </a:endParaRPr>
          </a:p>
          <a:p>
            <a:pPr algn="l">
              <a:defRPr/>
            </a:pPr>
            <a:r>
              <a:rPr lang="en-US" i="1" dirty="0">
                <a:solidFill>
                  <a:srgbClr val="000000"/>
                </a:solidFill>
                <a:latin typeface="Calibri" pitchFamily="34" charset="0"/>
              </a:rPr>
              <a:t>Enormous resources of </a:t>
            </a:r>
            <a:r>
              <a:rPr lang="en-US" b="1" i="1" dirty="0">
                <a:solidFill>
                  <a:srgbClr val="000000"/>
                </a:solidFill>
                <a:latin typeface="Calibri" pitchFamily="34" charset="0"/>
              </a:rPr>
              <a:t>practical knowledge and experience </a:t>
            </a:r>
            <a:r>
              <a:rPr lang="en-US" i="1" dirty="0">
                <a:solidFill>
                  <a:srgbClr val="000000"/>
                </a:solidFill>
                <a:latin typeface="Calibri" pitchFamily="34" charset="0"/>
              </a:rPr>
              <a:t>in radiation protection and </a:t>
            </a:r>
            <a:r>
              <a:rPr lang="en-US" i="1" dirty="0" smtClean="0">
                <a:solidFill>
                  <a:srgbClr val="000000"/>
                </a:solidFill>
                <a:latin typeface="Calibri" pitchFamily="34" charset="0"/>
              </a:rPr>
              <a:t>neighboring </a:t>
            </a:r>
            <a:r>
              <a:rPr lang="en-US" i="1" dirty="0">
                <a:solidFill>
                  <a:srgbClr val="000000"/>
                </a:solidFill>
                <a:latin typeface="Calibri" pitchFamily="34" charset="0"/>
              </a:rPr>
              <a:t>specialist </a:t>
            </a:r>
            <a:r>
              <a:rPr lang="en-US" i="1" dirty="0" smtClean="0">
                <a:solidFill>
                  <a:srgbClr val="000000"/>
                </a:solidFill>
                <a:latin typeface="Calibri" pitchFamily="34" charset="0"/>
              </a:rPr>
              <a:t>fields</a:t>
            </a:r>
            <a:endParaRPr lang="en-US" sz="2800" b="1" dirty="0" smtClean="0">
              <a:latin typeface="Helvetica" pitchFamily="34" charset="0"/>
            </a:endParaRPr>
          </a:p>
          <a:p>
            <a:pPr algn="l">
              <a:defRPr/>
            </a:pPr>
            <a:endParaRPr lang="en-US" sz="2200" i="1" dirty="0" smtClean="0">
              <a:latin typeface="Calibri" pitchFamily="34" charset="0"/>
            </a:endParaRPr>
          </a:p>
          <a:p>
            <a:pPr algn="l">
              <a:defRPr/>
            </a:pPr>
            <a:r>
              <a:rPr lang="en-US" sz="2200" i="1" dirty="0" smtClean="0">
                <a:latin typeface="Calibri" pitchFamily="34" charset="0"/>
              </a:rPr>
              <a:t>IRPA  provide a medium for communication and advancement of radiation protection  throughout the world </a:t>
            </a:r>
          </a:p>
          <a:p>
            <a:pPr algn="l">
              <a:defRPr/>
            </a:pPr>
            <a:endParaRPr lang="en-US" i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7162800" cy="1066800"/>
          </a:xfrm>
        </p:spPr>
        <p:txBody>
          <a:bodyPr/>
          <a:lstStyle/>
          <a:p>
            <a:r>
              <a:rPr lang="en-GB" sz="2800" dirty="0" smtClean="0">
                <a:latin typeface="Calibri" pitchFamily="34" charset="0"/>
                <a:ea typeface="ＭＳ Ｐゴシック" pitchFamily="34" charset="-128"/>
              </a:rPr>
              <a:t>Role of IRPA : </a:t>
            </a:r>
            <a:br>
              <a:rPr lang="en-GB" sz="2800" dirty="0" smtClean="0">
                <a:latin typeface="Calibri" pitchFamily="34" charset="0"/>
                <a:ea typeface="ＭＳ Ｐゴシック" pitchFamily="34" charset="-128"/>
              </a:rPr>
            </a:br>
            <a:r>
              <a:rPr lang="en-US" sz="2800" dirty="0" smtClean="0">
                <a:latin typeface="Helvetica" pitchFamily="34" charset="0"/>
              </a:rPr>
              <a:t>To be the voice of RP professionals </a:t>
            </a:r>
            <a:endParaRPr lang="en-GB" sz="2800" b="0" dirty="0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770812" cy="838200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defRPr/>
            </a:pPr>
            <a:r>
              <a:rPr lang="en-US" sz="2400" b="0" kern="1200" dirty="0" smtClean="0">
                <a:latin typeface="Calibri" pitchFamily="34" charset="0"/>
                <a:ea typeface="ＭＳ Ｐゴシック" pitchFamily="34" charset="-128"/>
              </a:rPr>
              <a:t>49 Associate  Societies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b="0" dirty="0" smtClean="0">
                <a:latin typeface="Calibri" pitchFamily="34" charset="0"/>
              </a:rPr>
              <a:t>representing 62 countries ; </a:t>
            </a:r>
          </a:p>
          <a:p>
            <a:pPr marL="457200" indent="-457200" eaLnBrk="1" hangingPunct="1">
              <a:spcBef>
                <a:spcPct val="0"/>
              </a:spcBef>
              <a:defRPr/>
            </a:pPr>
            <a:r>
              <a:rPr lang="en-US" sz="2400" b="0" dirty="0" smtClean="0">
                <a:latin typeface="Calibri" pitchFamily="34" charset="0"/>
              </a:rPr>
              <a:t>Almost 18,000 individual members</a:t>
            </a:r>
          </a:p>
          <a:p>
            <a:pPr marL="0" indent="0" eaLnBrk="1" hangingPunct="1">
              <a:spcBef>
                <a:spcPct val="0"/>
              </a:spcBef>
              <a:buFont typeface="Times New Roman" pitchFamily="18" charset="0"/>
              <a:buNone/>
              <a:defRPr/>
            </a:pPr>
            <a:r>
              <a:rPr lang="en-US" sz="2400" b="0" kern="1200" dirty="0" smtClean="0">
                <a:latin typeface="Calibri" pitchFamily="34" charset="0"/>
                <a:ea typeface="ＭＳ Ｐゴシック" pitchFamily="34" charset="-128"/>
              </a:rPr>
              <a:t> </a:t>
            </a:r>
            <a:endParaRPr lang="en-US" sz="2400" b="0" kern="1200" dirty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5124" name="Foliennummernplatzhalt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EC0A07C-6046-4C4F-964A-FAC8BFABF8D6}" type="slidenum">
              <a:rPr lang="fr-FR" smtClean="0">
                <a:ea typeface="ＭＳ Ｐゴシック" pitchFamily="34" charset="-128"/>
              </a:rPr>
              <a:pPr/>
              <a:t>2</a:t>
            </a:fld>
            <a:endParaRPr lang="fr-FR" smtClean="0">
              <a:ea typeface="ＭＳ Ｐゴシック" pitchFamily="34" charset="-128"/>
            </a:endParaRPr>
          </a:p>
        </p:txBody>
      </p:sp>
      <p:sp>
        <p:nvSpPr>
          <p:cNvPr id="5126" name="Textfeld 5"/>
          <p:cNvSpPr txBox="1">
            <a:spLocks noChangeArrowheads="1"/>
          </p:cNvSpPr>
          <p:nvPr/>
        </p:nvSpPr>
        <p:spPr bwMode="auto">
          <a:xfrm>
            <a:off x="381000" y="5410200"/>
            <a:ext cx="845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i="1" dirty="0" smtClean="0">
                <a:latin typeface="+mj-lt"/>
              </a:rPr>
              <a:t>and has recognised the importance of establishing </a:t>
            </a:r>
          </a:p>
          <a:p>
            <a:pPr>
              <a:defRPr/>
            </a:pPr>
            <a:r>
              <a:rPr lang="en-GB" sz="2000" i="1" dirty="0" smtClean="0">
                <a:latin typeface="+mj-lt"/>
              </a:rPr>
              <a:t>a sound radiation protection culture</a:t>
            </a:r>
            <a:endParaRPr lang="en-US" sz="2000" i="1" dirty="0" smtClean="0">
              <a:latin typeface="+mj-lt"/>
              <a:ea typeface="ＭＳ Ｐゴシック" pitchFamily="34" charset="-128"/>
            </a:endParaRPr>
          </a:p>
        </p:txBody>
      </p:sp>
      <p:sp>
        <p:nvSpPr>
          <p:cNvPr id="5127" name="Rectangle 3"/>
          <p:cNvSpPr>
            <a:spLocks noChangeArrowheads="1"/>
          </p:cNvSpPr>
          <p:nvPr/>
        </p:nvSpPr>
        <p:spPr bwMode="auto">
          <a:xfrm>
            <a:off x="6096000" y="0"/>
            <a:ext cx="46038" cy="46038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US">
              <a:solidFill>
                <a:srgbClr val="FFFFFF"/>
              </a:solidFill>
            </a:endParaRPr>
          </a:p>
        </p:txBody>
      </p:sp>
      <p:pic>
        <p:nvPicPr>
          <p:cNvPr id="993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133600"/>
            <a:ext cx="2514600" cy="4111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285919"/>
              </p:ext>
            </p:extLst>
          </p:nvPr>
        </p:nvGraphicFramePr>
        <p:xfrm>
          <a:off x="685800" y="3200400"/>
          <a:ext cx="75438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800"/>
              </a:tblGrid>
              <a:tr h="198120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T="41148" marB="41148"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1447800"/>
            <a:ext cx="7239000" cy="4724877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GB" sz="2200" dirty="0" smtClean="0">
                <a:solidFill>
                  <a:srgbClr val="FFFF00"/>
                </a:solidFill>
              </a:rPr>
              <a:t>From nuclear industry to the medical sector, </a:t>
            </a:r>
            <a:r>
              <a:rPr lang="en-GB" sz="2200" dirty="0" smtClean="0"/>
              <a:t>an IRPA RP culture Guidelines for professionals must be</a:t>
            </a:r>
            <a:r>
              <a:rPr lang="en-GB" sz="2200" dirty="0" smtClean="0">
                <a:solidFill>
                  <a:srgbClr val="FFFF00"/>
                </a:solidFill>
              </a:rPr>
              <a:t> </a:t>
            </a:r>
            <a:r>
              <a:rPr lang="en-US" sz="2200" dirty="0" smtClean="0">
                <a:solidFill>
                  <a:srgbClr val="FFFF00"/>
                </a:solidFill>
              </a:rPr>
              <a:t>a common document about culture from the perspective of professionals, geared towards professionals</a:t>
            </a:r>
            <a:endParaRPr lang="en-US" sz="20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/>
              <a:t>The purpose was to capture the opinion and standpoint of RP professionals on what a RP culture must be. 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/>
              <a:t>This statement has been developed in an inclusive and consultative approach</a:t>
            </a:r>
          </a:p>
          <a:p>
            <a:pPr>
              <a:buFont typeface="Courier New" pitchFamily="49" charset="0"/>
              <a:buChar char="o"/>
            </a:pPr>
            <a:endParaRPr lang="en-US" sz="2000" dirty="0" smtClean="0"/>
          </a:p>
          <a:p>
            <a:endParaRPr lang="fr-FR" sz="1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1295400" y="457200"/>
            <a:ext cx="7372350" cy="837248"/>
          </a:xfrm>
        </p:spPr>
        <p:txBody>
          <a:bodyPr/>
          <a:lstStyle/>
          <a:p>
            <a:r>
              <a:rPr lang="en-US" dirty="0" smtClean="0"/>
              <a:t>Goal ? </a:t>
            </a:r>
            <a:endParaRPr lang="en-US" sz="3600" dirty="0" smtClean="0"/>
          </a:p>
        </p:txBody>
      </p:sp>
      <p:pic>
        <p:nvPicPr>
          <p:cNvPr id="972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77556"/>
            <a:ext cx="2133600" cy="158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0"/>
            <a:ext cx="1371600" cy="175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5334000"/>
            <a:ext cx="2629998" cy="136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during the IRPA meetings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722813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sz="2400" dirty="0" smtClean="0"/>
              <a:t>What are </a:t>
            </a:r>
            <a:r>
              <a:rPr lang="en-US" sz="2400" u="sng" dirty="0" smtClean="0"/>
              <a:t>the elements of the culture</a:t>
            </a:r>
            <a:r>
              <a:rPr lang="en-US" sz="2400" dirty="0" smtClean="0"/>
              <a:t> and how could we define it?</a:t>
            </a:r>
          </a:p>
          <a:p>
            <a:pPr>
              <a:buClr>
                <a:schemeClr val="bg1"/>
              </a:buClr>
              <a:buFont typeface="Wingdings" pitchFamily="2" charset="2"/>
              <a:buChar char="q"/>
            </a:pPr>
            <a:r>
              <a:rPr lang="en-US" sz="2400" dirty="0" smtClean="0"/>
              <a:t> Is it </a:t>
            </a:r>
            <a:r>
              <a:rPr lang="en-US" sz="2400" u="sng" dirty="0" smtClean="0"/>
              <a:t>possible to assess the RP culture</a:t>
            </a:r>
            <a:r>
              <a:rPr lang="en-US" sz="2400" dirty="0" smtClean="0"/>
              <a:t> and what could be the criteria?</a:t>
            </a:r>
          </a:p>
          <a:p>
            <a:pPr>
              <a:buClr>
                <a:schemeClr val="bg1"/>
              </a:buClr>
              <a:buFont typeface="Wingdings" pitchFamily="2" charset="2"/>
              <a:buChar char="q"/>
            </a:pPr>
            <a:r>
              <a:rPr lang="en-US" sz="2400" dirty="0" smtClean="0"/>
              <a:t> How to </a:t>
            </a:r>
            <a:r>
              <a:rPr lang="en-US" sz="2400" u="sng" dirty="0" smtClean="0"/>
              <a:t>engage the stakeholders</a:t>
            </a:r>
            <a:r>
              <a:rPr lang="en-US" sz="2400" dirty="0" smtClean="0"/>
              <a:t> (regulators, operators, professional organizations…) in the process of developing RP culture.</a:t>
            </a:r>
          </a:p>
          <a:p>
            <a:pPr>
              <a:buClr>
                <a:schemeClr val="bg1"/>
              </a:buClr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What is </a:t>
            </a:r>
            <a:r>
              <a:rPr lang="en-US" sz="2400" u="sng" dirty="0" smtClean="0">
                <a:solidFill>
                  <a:schemeClr val="bg1"/>
                </a:solidFill>
              </a:rPr>
              <a:t>the role of RP professionals and IRPA AS</a:t>
            </a:r>
            <a:r>
              <a:rPr lang="en-US" sz="2400" dirty="0" smtClean="0">
                <a:solidFill>
                  <a:schemeClr val="bg1"/>
                </a:solidFill>
              </a:rPr>
              <a:t> with regard to RP culture?</a:t>
            </a:r>
          </a:p>
          <a:p>
            <a:pPr>
              <a:buClr>
                <a:schemeClr val="bg1"/>
              </a:buClr>
              <a:buFont typeface="Wingdings" pitchFamily="2" charset="2"/>
              <a:buChar char="q"/>
            </a:pPr>
            <a:r>
              <a:rPr lang="en-US" sz="2400" dirty="0" smtClean="0"/>
              <a:t>How is </a:t>
            </a:r>
            <a:r>
              <a:rPr lang="en-US" sz="2400" u="sng" dirty="0" smtClean="0"/>
              <a:t>regional culture included</a:t>
            </a:r>
            <a:r>
              <a:rPr lang="en-US" sz="2400" dirty="0" smtClean="0"/>
              <a:t>?</a:t>
            </a:r>
          </a:p>
          <a:p>
            <a:pPr>
              <a:buClr>
                <a:schemeClr val="bg1"/>
              </a:buClr>
              <a:buFont typeface="Wingdings" pitchFamily="2" charset="2"/>
              <a:buChar char="q"/>
            </a:pPr>
            <a:r>
              <a:rPr lang="en-US" sz="2400" dirty="0" smtClean="0"/>
              <a:t> What are the </a:t>
            </a:r>
            <a:r>
              <a:rPr lang="en-US" sz="2400" u="sng" dirty="0" smtClean="0"/>
              <a:t>criteria for success</a:t>
            </a:r>
            <a:r>
              <a:rPr lang="en-US" sz="2400" dirty="0" smtClean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20DFC7-182C-4E2B-8D5C-4DACDB0B100E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3124200" y="6350000"/>
            <a:ext cx="2895600" cy="508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elvetica" pitchFamily="-1" charset="0"/>
              <a:ea typeface="ＭＳ Ｐゴシック" pitchFamily="34" charset="-128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Culture </a:t>
            </a:r>
            <a:r>
              <a:rPr lang="en-US" dirty="0" err="1" smtClean="0"/>
              <a:t>vs</a:t>
            </a:r>
            <a:r>
              <a:rPr lang="en-US" dirty="0" smtClean="0"/>
              <a:t> RP Culture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722813"/>
          </a:xfrm>
        </p:spPr>
        <p:txBody>
          <a:bodyPr/>
          <a:lstStyle/>
          <a:p>
            <a:pPr lvl="0">
              <a:buNone/>
            </a:pPr>
            <a:r>
              <a:rPr lang="en-US" sz="2400" dirty="0" smtClean="0"/>
              <a:t>	Safety culture is a concept that has been defined by different institutions, organizations,  and there is a common understanding of its meaning</a:t>
            </a:r>
            <a:endParaRPr lang="fr-FR" sz="2400" dirty="0" smtClean="0"/>
          </a:p>
          <a:p>
            <a:pPr lvl="0"/>
            <a:r>
              <a:rPr lang="en-US" sz="2400" dirty="0" smtClean="0">
                <a:solidFill>
                  <a:srgbClr val="FFFF00"/>
                </a:solidFill>
              </a:rPr>
              <a:t>Safety culture includes nuclear safety, RP, occupational safety,  security, health, environmental safety, …</a:t>
            </a:r>
            <a:endParaRPr lang="fr-FR" sz="2400" dirty="0" smtClean="0">
              <a:solidFill>
                <a:srgbClr val="FFFF00"/>
              </a:solidFill>
            </a:endParaRPr>
          </a:p>
          <a:p>
            <a:pPr lvl="0"/>
            <a:r>
              <a:rPr lang="en-US" sz="2400" dirty="0" smtClean="0"/>
              <a:t>Hence, RP culture in our organizations should be seen as the implementation of RP principles inside the framework of safety culture</a:t>
            </a:r>
          </a:p>
          <a:p>
            <a:r>
              <a:rPr lang="en-US" sz="2400" dirty="0" smtClean="0"/>
              <a:t>RPC and SC should not be opposed. </a:t>
            </a:r>
            <a:r>
              <a:rPr lang="en-US" sz="2400" dirty="0" smtClean="0">
                <a:solidFill>
                  <a:srgbClr val="FFFF00"/>
                </a:solidFill>
              </a:rPr>
              <a:t>RPC is part of SC with peculiarities: both are looking at human errors and the human side of safety. </a:t>
            </a:r>
          </a:p>
          <a:p>
            <a:pPr lvl="0"/>
            <a:endParaRPr lang="en-US" sz="18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fr-FR" sz="1800" dirty="0" smtClean="0"/>
          </a:p>
          <a:p>
            <a:pPr lvl="0"/>
            <a:endParaRPr lang="fr-FR" sz="1800" dirty="0" smtClean="0"/>
          </a:p>
          <a:p>
            <a:endParaRPr lang="fr-FR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85A84931-DDA2-4FFF-B74D-634177603071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meant by Culture?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153400" cy="4722813"/>
          </a:xfrm>
        </p:spPr>
        <p:txBody>
          <a:bodyPr/>
          <a:lstStyle/>
          <a:p>
            <a:pPr>
              <a:buClr>
                <a:schemeClr val="bg1"/>
              </a:buClr>
              <a:buFont typeface="Wingdings" charset="2"/>
              <a:buChar char="q"/>
            </a:pPr>
            <a:r>
              <a:rPr lang="en-US" b="0" dirty="0" smtClean="0"/>
              <a:t>The ideas, beliefs and customs that are </a:t>
            </a:r>
            <a:r>
              <a:rPr lang="en-US" b="0" u="sng" dirty="0" smtClean="0"/>
              <a:t>shared</a:t>
            </a:r>
            <a:r>
              <a:rPr lang="en-US" b="0" dirty="0" smtClean="0"/>
              <a:t> and </a:t>
            </a:r>
            <a:r>
              <a:rPr lang="en-US" b="0" u="sng" dirty="0" smtClean="0"/>
              <a:t>accepted</a:t>
            </a:r>
            <a:r>
              <a:rPr lang="en-US" b="0" dirty="0" smtClean="0"/>
              <a:t> by people in a society.</a:t>
            </a:r>
          </a:p>
          <a:p>
            <a:pPr lvl="1">
              <a:buClr>
                <a:schemeClr val="bg1"/>
              </a:buClr>
              <a:buFont typeface="Times New Roman" charset="0"/>
              <a:buNone/>
            </a:pPr>
            <a:endParaRPr lang="en-US" b="0" dirty="0" smtClean="0"/>
          </a:p>
          <a:p>
            <a:pPr>
              <a:buClr>
                <a:schemeClr val="bg1"/>
              </a:buClr>
              <a:buFont typeface="Wingdings" charset="2"/>
              <a:buChar char="q"/>
            </a:pPr>
            <a:r>
              <a:rPr lang="en-US" b="0" dirty="0" smtClean="0"/>
              <a:t>That complex whole, which includes knowledge, belief, art, morals, law, customs, values, symbols, rituals and any other capabilities and habits, acquired by people as members of society that </a:t>
            </a:r>
            <a:r>
              <a:rPr lang="en-US" b="0" u="sng" dirty="0" smtClean="0"/>
              <a:t>determine appropriate attitudes and behavior</a:t>
            </a:r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D454BB-1E12-47B7-9461-86F26F2DEFEC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"/>
            <a:ext cx="1676400" cy="128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5"/>
          <p:cNvSpPr>
            <a:spLocks noGrp="1"/>
          </p:cNvSpPr>
          <p:nvPr>
            <p:ph type="title"/>
          </p:nvPr>
        </p:nvSpPr>
        <p:spPr>
          <a:xfrm>
            <a:off x="1066800" y="457200"/>
            <a:ext cx="6753225" cy="837248"/>
          </a:xfrm>
        </p:spPr>
        <p:txBody>
          <a:bodyPr/>
          <a:lstStyle/>
          <a:p>
            <a:r>
              <a:rPr lang="en-US" dirty="0"/>
              <a:t>Culture comes from three sources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075" name="Content Placeholder 6"/>
          <p:cNvSpPr>
            <a:spLocks noGrp="1"/>
          </p:cNvSpPr>
          <p:nvPr>
            <p:ph idx="1"/>
          </p:nvPr>
        </p:nvSpPr>
        <p:spPr>
          <a:xfrm>
            <a:off x="323851" y="1678782"/>
            <a:ext cx="8569325" cy="4724876"/>
          </a:xfrm>
        </p:spPr>
        <p:txBody>
          <a:bodyPr/>
          <a:lstStyle/>
          <a:p>
            <a:pPr lvl="1">
              <a:spcAft>
                <a:spcPts val="1200"/>
              </a:spcAft>
              <a:buFontTx/>
              <a:buNone/>
            </a:pPr>
            <a:r>
              <a:rPr lang="en-US" sz="2800" b="0" dirty="0" smtClean="0"/>
              <a:t>(1) </a:t>
            </a:r>
            <a:r>
              <a:rPr lang="en-US" sz="2800" u="sng" dirty="0"/>
              <a:t>B</a:t>
            </a:r>
            <a:r>
              <a:rPr lang="en-US" sz="2800" u="sng" dirty="0" smtClean="0"/>
              <a:t>eliefs, values, and assumptions </a:t>
            </a:r>
            <a:r>
              <a:rPr lang="en-US" sz="2800" b="0" dirty="0" smtClean="0"/>
              <a:t>of the 	</a:t>
            </a:r>
            <a:r>
              <a:rPr lang="en-US" sz="2800" b="0" dirty="0" smtClean="0">
                <a:solidFill>
                  <a:srgbClr val="FFFF00"/>
                </a:solidFill>
              </a:rPr>
              <a:t>founders</a:t>
            </a:r>
            <a:r>
              <a:rPr lang="en-US" sz="2800" b="0" dirty="0" smtClean="0"/>
              <a:t> of an organization, </a:t>
            </a:r>
          </a:p>
          <a:p>
            <a:pPr lvl="1">
              <a:spcAft>
                <a:spcPts val="1200"/>
              </a:spcAft>
              <a:buFontTx/>
              <a:buNone/>
            </a:pPr>
            <a:r>
              <a:rPr lang="en-US" sz="2800" b="0" dirty="0" smtClean="0"/>
              <a:t>(2) </a:t>
            </a:r>
            <a:r>
              <a:rPr lang="en-US" sz="2800" u="sng" dirty="0"/>
              <a:t>L</a:t>
            </a:r>
            <a:r>
              <a:rPr lang="en-US" sz="2800" u="sng" dirty="0" smtClean="0"/>
              <a:t>earning </a:t>
            </a:r>
            <a:r>
              <a:rPr lang="en-US" sz="2800" u="sng" dirty="0" smtClean="0">
                <a:solidFill>
                  <a:srgbClr val="FFFF00"/>
                </a:solidFill>
              </a:rPr>
              <a:t>experiences</a:t>
            </a:r>
            <a:r>
              <a:rPr lang="en-US" sz="2800" u="sng" dirty="0" smtClean="0"/>
              <a:t> of group members </a:t>
            </a:r>
            <a:r>
              <a:rPr lang="en-US" sz="2800" b="0" dirty="0" smtClean="0"/>
              <a:t>as the organization evolves, (Groups of people who have shared significant problems, solved them, observed the effects of their solutions, and who have taken in new members) </a:t>
            </a:r>
          </a:p>
          <a:p>
            <a:pPr lvl="1">
              <a:buFontTx/>
              <a:buNone/>
            </a:pPr>
            <a:r>
              <a:rPr lang="en-US" sz="2800" b="0" dirty="0" smtClean="0"/>
              <a:t>(3) Beliefs, values, and assumptions </a:t>
            </a:r>
            <a:r>
              <a:rPr lang="en-US" sz="2800" u="sng" dirty="0" smtClean="0"/>
              <a:t>brought in by </a:t>
            </a:r>
            <a:r>
              <a:rPr lang="en-US" sz="2800" u="sng" dirty="0" smtClean="0">
                <a:solidFill>
                  <a:srgbClr val="FFFF00"/>
                </a:solidFill>
              </a:rPr>
              <a:t>new members </a:t>
            </a:r>
            <a:r>
              <a:rPr lang="en-US" sz="2800" u="sng" dirty="0" smtClean="0"/>
              <a:t>and leaders.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"/>
            <a:ext cx="1676400" cy="128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228600" y="1371600"/>
            <a:ext cx="8458200" cy="1219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371600"/>
          </a:xfrm>
        </p:spPr>
        <p:txBody>
          <a:bodyPr/>
          <a:lstStyle/>
          <a:p>
            <a:r>
              <a:rPr lang="en-US" sz="2800" dirty="0" smtClean="0"/>
              <a:t>Why are we interested in a specific Radiation Protection Culture?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95" y="1295400"/>
            <a:ext cx="9144000" cy="512064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600" dirty="0" smtClean="0"/>
              <a:t>Embedding RP at a cultural level within an organization is by far the most effective way of delivering the performance to which we all aspire.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Ø"/>
            </a:pPr>
            <a:r>
              <a:rPr lang="en-US" b="0" dirty="0" smtClean="0"/>
              <a:t>To give visibility to the </a:t>
            </a:r>
            <a:r>
              <a:rPr lang="en-US" b="0" u="sng" dirty="0" smtClean="0"/>
              <a:t>fundamentals of RP</a:t>
            </a:r>
            <a:endParaRPr lang="en-US" b="0" dirty="0" smtClean="0"/>
          </a:p>
          <a:p>
            <a:pPr lvl="1">
              <a:spcAft>
                <a:spcPts val="600"/>
              </a:spcAft>
              <a:buFont typeface="Wingdings" pitchFamily="2" charset="2"/>
              <a:buChar char="Ø"/>
            </a:pPr>
            <a:r>
              <a:rPr lang="en-US" b="0" dirty="0" smtClean="0"/>
              <a:t>To promote </a:t>
            </a:r>
            <a:r>
              <a:rPr lang="en-US" b="0" u="sng" dirty="0" smtClean="0"/>
              <a:t>radiation risk awareness (conscience)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Ø"/>
            </a:pPr>
            <a:r>
              <a:rPr lang="en-US" b="0" dirty="0" smtClean="0"/>
              <a:t>To promote </a:t>
            </a:r>
            <a:r>
              <a:rPr lang="en-US" b="0" u="sng" dirty="0" smtClean="0"/>
              <a:t>shared responsibility </a:t>
            </a:r>
            <a:r>
              <a:rPr lang="en-US" b="0" dirty="0" smtClean="0"/>
              <a:t>among practitioners, operators, manufacturers,  management and regulators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Ø"/>
            </a:pPr>
            <a:r>
              <a:rPr lang="en-US" b="0" dirty="0" smtClean="0"/>
              <a:t>To maintain </a:t>
            </a:r>
            <a:r>
              <a:rPr lang="en-US" b="0" u="sng" dirty="0" smtClean="0"/>
              <a:t>the RP heritage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Ø"/>
            </a:pPr>
            <a:r>
              <a:rPr lang="en-US" b="0" dirty="0" smtClean="0"/>
              <a:t>To facilitate its </a:t>
            </a:r>
            <a:r>
              <a:rPr lang="en-US" b="0" u="sng" dirty="0" smtClean="0"/>
              <a:t>transmission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Ø"/>
            </a:pPr>
            <a:r>
              <a:rPr lang="en-US" b="0" dirty="0" smtClean="0"/>
              <a:t>To </a:t>
            </a:r>
            <a:r>
              <a:rPr lang="en-US" b="0" u="sng" dirty="0" smtClean="0"/>
              <a:t>improve continuously </a:t>
            </a:r>
            <a:r>
              <a:rPr lang="en-US" b="0" dirty="0" smtClean="0"/>
              <a:t>the quality and effectiveness of RP</a:t>
            </a:r>
          </a:p>
          <a:p>
            <a:pPr lvl="1">
              <a:spcAft>
                <a:spcPts val="600"/>
              </a:spcAft>
              <a:buFont typeface="Wingdings" pitchFamily="2" charset="2"/>
              <a:buChar char="Ø"/>
            </a:pPr>
            <a:r>
              <a:rPr lang="en-US" b="0" dirty="0" smtClean="0"/>
              <a:t>To </a:t>
            </a:r>
            <a:r>
              <a:rPr lang="en-US" b="0" u="sng" dirty="0" smtClean="0"/>
              <a:t>contribute</a:t>
            </a:r>
            <a:r>
              <a:rPr lang="en-US" b="0" dirty="0" smtClean="0"/>
              <a:t> to the </a:t>
            </a:r>
            <a:r>
              <a:rPr lang="en-US" b="0" u="sng" dirty="0" smtClean="0"/>
              <a:t>general safety</a:t>
            </a:r>
            <a:endParaRPr lang="fr-FR" sz="2400" b="0" u="sng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267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RP culture development and improvement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76400" y="1371600"/>
            <a:ext cx="7467600" cy="4722813"/>
          </a:xfrm>
        </p:spPr>
        <p:txBody>
          <a:bodyPr/>
          <a:lstStyle/>
          <a:p>
            <a:r>
              <a:rPr lang="en-US" dirty="0" smtClean="0"/>
              <a:t>What are the ways to impact radiation protection culture?</a:t>
            </a:r>
          </a:p>
          <a:p>
            <a:pPr lvl="1"/>
            <a:r>
              <a:rPr lang="en-US" sz="2300" dirty="0" smtClean="0">
                <a:solidFill>
                  <a:srgbClr val="FFFF00"/>
                </a:solidFill>
              </a:rPr>
              <a:t>Strong leadership</a:t>
            </a:r>
            <a:r>
              <a:rPr lang="en-US" sz="2300" dirty="0" smtClean="0"/>
              <a:t>, </a:t>
            </a:r>
          </a:p>
          <a:p>
            <a:pPr lvl="1"/>
            <a:r>
              <a:rPr lang="en-US" sz="2300" dirty="0" smtClean="0">
                <a:solidFill>
                  <a:srgbClr val="FFFF00"/>
                </a:solidFill>
              </a:rPr>
              <a:t>Education and training</a:t>
            </a:r>
            <a:r>
              <a:rPr lang="en-US" sz="2300" dirty="0" smtClean="0"/>
              <a:t>, </a:t>
            </a:r>
          </a:p>
          <a:p>
            <a:pPr lvl="1"/>
            <a:r>
              <a:rPr lang="en-US" sz="2300" dirty="0" smtClean="0"/>
              <a:t>Establishment of </a:t>
            </a:r>
            <a:r>
              <a:rPr lang="en-US" sz="2300" dirty="0" smtClean="0">
                <a:solidFill>
                  <a:srgbClr val="FFFF00"/>
                </a:solidFill>
              </a:rPr>
              <a:t>a positive behavior at the working place </a:t>
            </a:r>
            <a:r>
              <a:rPr lang="en-US" sz="2300" dirty="0" smtClean="0"/>
              <a:t>( Individual and collective behavior)</a:t>
            </a:r>
          </a:p>
          <a:p>
            <a:pPr lvl="1"/>
            <a:r>
              <a:rPr lang="en-US" sz="2300" dirty="0" smtClean="0"/>
              <a:t>A proper </a:t>
            </a:r>
            <a:r>
              <a:rPr lang="en-US" sz="2300" dirty="0" smtClean="0">
                <a:solidFill>
                  <a:srgbClr val="FFFF00"/>
                </a:solidFill>
              </a:rPr>
              <a:t>communication</a:t>
            </a:r>
            <a:r>
              <a:rPr lang="en-US" sz="2300" dirty="0" smtClean="0"/>
              <a:t> among all practitioners. </a:t>
            </a:r>
          </a:p>
          <a:p>
            <a:pPr lvl="1"/>
            <a:r>
              <a:rPr lang="en-US" sz="2300" dirty="0" smtClean="0"/>
              <a:t>Similarly, </a:t>
            </a:r>
            <a:r>
              <a:rPr lang="en-US" sz="2300" dirty="0" smtClean="0">
                <a:solidFill>
                  <a:srgbClr val="FFFF00"/>
                </a:solidFill>
              </a:rPr>
              <a:t>learning from events</a:t>
            </a:r>
            <a:r>
              <a:rPr lang="en-US" sz="2300" dirty="0" smtClean="0"/>
              <a:t>, incidents and near misses is an important part of culture development.</a:t>
            </a:r>
            <a:endParaRPr lang="fr-FR" sz="2300" dirty="0" smtClean="0"/>
          </a:p>
          <a:p>
            <a:endParaRPr lang="fr-FR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489" y="2286000"/>
            <a:ext cx="188155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4800"/>
            <a:ext cx="1828800" cy="115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7109</TotalTime>
  <Words>1129</Words>
  <Application>Microsoft Macintosh PowerPoint</Application>
  <PresentationFormat>Présentation à l'écran (4:3)</PresentationFormat>
  <Paragraphs>114</Paragraphs>
  <Slides>16</Slides>
  <Notes>3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Office Theme</vt:lpstr>
      <vt:lpstr>Photo Editor Photo</vt:lpstr>
      <vt:lpstr>Présentation PowerPoint</vt:lpstr>
      <vt:lpstr>Role of IRPA :  To be the voice of RP professionals </vt:lpstr>
      <vt:lpstr>Goal ? </vt:lpstr>
      <vt:lpstr>Questions during the IRPA meetings</vt:lpstr>
      <vt:lpstr>Safety Culture vs RP Culture</vt:lpstr>
      <vt:lpstr>What is meant by Culture?</vt:lpstr>
      <vt:lpstr>Culture comes from three sources </vt:lpstr>
      <vt:lpstr>Why are we interested in a specific Radiation Protection Culture?</vt:lpstr>
      <vt:lpstr>RP culture development and improvement</vt:lpstr>
      <vt:lpstr>Assessment of RP culture - 1</vt:lpstr>
      <vt:lpstr>Assessment of RP culture - 2</vt:lpstr>
      <vt:lpstr>Assessment of RP culture - 3</vt:lpstr>
      <vt:lpstr>Role of RP professionals</vt:lpstr>
      <vt:lpstr>Conclusion</vt:lpstr>
      <vt:lpstr>Présentation PowerPoint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Jacques LOCHARD</dc:creator>
  <cp:lastModifiedBy>Caroline SCHIEBER</cp:lastModifiedBy>
  <cp:revision>272</cp:revision>
  <cp:lastPrinted>1601-01-01T00:00:00Z</cp:lastPrinted>
  <dcterms:created xsi:type="dcterms:W3CDTF">2002-03-11T09:12:11Z</dcterms:created>
  <dcterms:modified xsi:type="dcterms:W3CDTF">2014-05-06T20:12:31Z</dcterms:modified>
</cp:coreProperties>
</file>