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ppt" ContentType="application/vnd.ms-powerpoi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1"/>
  </p:notesMasterIdLst>
  <p:handoutMasterIdLst>
    <p:handoutMasterId r:id="rId32"/>
  </p:handoutMasterIdLst>
  <p:sldIdLst>
    <p:sldId id="286" r:id="rId2"/>
    <p:sldId id="302" r:id="rId3"/>
    <p:sldId id="328" r:id="rId4"/>
    <p:sldId id="330" r:id="rId5"/>
    <p:sldId id="331" r:id="rId6"/>
    <p:sldId id="334" r:id="rId7"/>
    <p:sldId id="336" r:id="rId8"/>
    <p:sldId id="346" r:id="rId9"/>
    <p:sldId id="347" r:id="rId10"/>
    <p:sldId id="337" r:id="rId11"/>
    <p:sldId id="338" r:id="rId12"/>
    <p:sldId id="348" r:id="rId13"/>
    <p:sldId id="352" r:id="rId14"/>
    <p:sldId id="350" r:id="rId15"/>
    <p:sldId id="351" r:id="rId16"/>
    <p:sldId id="353" r:id="rId17"/>
    <p:sldId id="317" r:id="rId18"/>
    <p:sldId id="312" r:id="rId19"/>
    <p:sldId id="355" r:id="rId20"/>
    <p:sldId id="367" r:id="rId21"/>
    <p:sldId id="368" r:id="rId22"/>
    <p:sldId id="371" r:id="rId23"/>
    <p:sldId id="372" r:id="rId24"/>
    <p:sldId id="369" r:id="rId25"/>
    <p:sldId id="374" r:id="rId26"/>
    <p:sldId id="363" r:id="rId27"/>
    <p:sldId id="364" r:id="rId28"/>
    <p:sldId id="356" r:id="rId29"/>
    <p:sldId id="373" r:id="rId30"/>
  </p:sldIdLst>
  <p:sldSz cx="9144000" cy="6858000" type="screen4x3"/>
  <p:notesSz cx="6669088" cy="9928225"/>
  <p:defaultTextStyle>
    <a:defPPr>
      <a:defRPr lang="de-DE"/>
    </a:defPPr>
    <a:lvl1pPr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4156">
          <p15:clr>
            <a:srgbClr val="A4A3A4"/>
          </p15:clr>
        </p15:guide>
        <p15:guide id="2" orient="horz" pos="164">
          <p15:clr>
            <a:srgbClr val="A4A3A4"/>
          </p15:clr>
        </p15:guide>
        <p15:guide id="3" orient="horz" pos="1298">
          <p15:clr>
            <a:srgbClr val="A4A3A4"/>
          </p15:clr>
        </p15:guide>
        <p15:guide id="4" orient="horz" pos="1979">
          <p15:clr>
            <a:srgbClr val="A4A3A4"/>
          </p15:clr>
        </p15:guide>
        <p15:guide id="5" pos="2880">
          <p15:clr>
            <a:srgbClr val="A4A3A4"/>
          </p15:clr>
        </p15:guide>
        <p15:guide id="6" pos="340">
          <p15:clr>
            <a:srgbClr val="A4A3A4"/>
          </p15:clr>
        </p15:guide>
        <p15:guide id="7" pos="5511">
          <p15:clr>
            <a:srgbClr val="A4A3A4"/>
          </p15:clr>
        </p15:guide>
      </p15:sldGuideLst>
    </p:ext>
    <p:ext uri="{2D200454-40CA-4A62-9FC3-DE9A4176ACB9}">
      <p15:notesGuideLst xmlns:p15="http://schemas.microsoft.com/office/powerpoint/2012/main">
        <p15:guide id="1" orient="horz" pos="3127">
          <p15:clr>
            <a:srgbClr val="A4A3A4"/>
          </p15:clr>
        </p15:guide>
        <p15:guide id="2" pos="210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nemarie Schmitt-Hannig" initials="ASC" lastIdx="0" clrIdx="0">
    <p:extLst>
      <p:ext uri="{19B8F6BF-5375-455C-9EA6-DF929625EA0E}">
        <p15:presenceInfo xmlns:p15="http://schemas.microsoft.com/office/powerpoint/2012/main" userId="Annemarie Schmitt-Hannig"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6CC"/>
    <a:srgbClr val="03040D"/>
    <a:srgbClr val="006699"/>
    <a:srgbClr val="0099CC"/>
    <a:srgbClr val="FF0000"/>
    <a:srgbClr val="CC3300"/>
    <a:srgbClr val="008000"/>
    <a:srgbClr val="66FFFF"/>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343" autoAdjust="0"/>
    <p:restoredTop sz="94660" autoAdjust="0"/>
  </p:normalViewPr>
  <p:slideViewPr>
    <p:cSldViewPr snapToObjects="1" showGuides="1">
      <p:cViewPr varScale="1">
        <p:scale>
          <a:sx n="80" d="100"/>
          <a:sy n="80" d="100"/>
        </p:scale>
        <p:origin x="1134" y="48"/>
      </p:cViewPr>
      <p:guideLst>
        <p:guide orient="horz" pos="4156"/>
        <p:guide orient="horz" pos="164"/>
        <p:guide orient="horz" pos="1298"/>
        <p:guide orient="horz" pos="1979"/>
        <p:guide pos="2880"/>
        <p:guide pos="340"/>
        <p:guide pos="5511"/>
      </p:guideLst>
    </p:cSldViewPr>
  </p:slideViewPr>
  <p:outlineViewPr>
    <p:cViewPr>
      <p:scale>
        <a:sx n="100" d="100"/>
        <a:sy n="100" d="100"/>
      </p:scale>
      <p:origin x="0" y="0"/>
    </p:cViewPr>
    <p:sldLst>
      <p:sld r:id="rId1" collapse="1"/>
    </p:sldLst>
  </p:outlineViewPr>
  <p:notesTextViewPr>
    <p:cViewPr>
      <p:scale>
        <a:sx n="100" d="100"/>
        <a:sy n="100" d="100"/>
      </p:scale>
      <p:origin x="0" y="0"/>
    </p:cViewPr>
  </p:notesTextViewPr>
  <p:sorterViewPr>
    <p:cViewPr>
      <p:scale>
        <a:sx n="100" d="100"/>
        <a:sy n="100" d="100"/>
      </p:scale>
      <p:origin x="0" y="9300"/>
    </p:cViewPr>
  </p:sorterViewPr>
  <p:notesViewPr>
    <p:cSldViewPr snapToObjects="1" showGuides="1">
      <p:cViewPr varScale="1">
        <p:scale>
          <a:sx n="64" d="100"/>
          <a:sy n="64" d="100"/>
        </p:scale>
        <p:origin x="-2898" y="-114"/>
      </p:cViewPr>
      <p:guideLst>
        <p:guide orient="horz" pos="3127"/>
        <p:guide pos="210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_rels/viewProps.xml.rels><?xml version="1.0" encoding="UTF-8" standalone="yes"?>
<Relationships xmlns="http://schemas.openxmlformats.org/package/2006/relationships"><Relationship Id="rId1"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bwMode="auto">
          <a:xfrm>
            <a:off x="0" y="0"/>
            <a:ext cx="2890838"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77" tIns="45738" rIns="91477" bIns="45738" numCol="1" anchor="t" anchorCtr="0" compatLnSpc="1">
            <a:prstTxWarp prst="textNoShape">
              <a:avLst/>
            </a:prstTxWarp>
          </a:bodyPr>
          <a:lstStyle>
            <a:lvl1pPr>
              <a:defRPr sz="1200"/>
            </a:lvl1pPr>
          </a:lstStyle>
          <a:p>
            <a:endParaRPr lang="de-DE"/>
          </a:p>
        </p:txBody>
      </p:sp>
      <p:sp>
        <p:nvSpPr>
          <p:cNvPr id="20483" name="Rectangle 3"/>
          <p:cNvSpPr>
            <a:spLocks noGrp="1" noChangeArrowheads="1"/>
          </p:cNvSpPr>
          <p:nvPr>
            <p:ph type="dt" sz="quarter" idx="1"/>
          </p:nvPr>
        </p:nvSpPr>
        <p:spPr bwMode="auto">
          <a:xfrm>
            <a:off x="3778250" y="0"/>
            <a:ext cx="2890838"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77" tIns="45738" rIns="91477" bIns="45738" numCol="1" anchor="t" anchorCtr="0" compatLnSpc="1">
            <a:prstTxWarp prst="textNoShape">
              <a:avLst/>
            </a:prstTxWarp>
          </a:bodyPr>
          <a:lstStyle>
            <a:lvl1pPr algn="r">
              <a:defRPr sz="1200"/>
            </a:lvl1pPr>
          </a:lstStyle>
          <a:p>
            <a:endParaRPr lang="de-DE"/>
          </a:p>
        </p:txBody>
      </p:sp>
      <p:sp>
        <p:nvSpPr>
          <p:cNvPr id="20484" name="Rectangle 4"/>
          <p:cNvSpPr>
            <a:spLocks noGrp="1" noChangeArrowheads="1"/>
          </p:cNvSpPr>
          <p:nvPr>
            <p:ph type="ftr" sz="quarter" idx="2"/>
          </p:nvPr>
        </p:nvSpPr>
        <p:spPr bwMode="auto">
          <a:xfrm>
            <a:off x="0" y="9431338"/>
            <a:ext cx="2890838"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77" tIns="45738" rIns="91477" bIns="45738" numCol="1" anchor="b" anchorCtr="0" compatLnSpc="1">
            <a:prstTxWarp prst="textNoShape">
              <a:avLst/>
            </a:prstTxWarp>
          </a:bodyPr>
          <a:lstStyle>
            <a:lvl1pPr>
              <a:defRPr sz="1200"/>
            </a:lvl1pPr>
          </a:lstStyle>
          <a:p>
            <a:endParaRPr lang="de-DE"/>
          </a:p>
        </p:txBody>
      </p:sp>
      <p:sp>
        <p:nvSpPr>
          <p:cNvPr id="20485" name="Rectangle 5"/>
          <p:cNvSpPr>
            <a:spLocks noGrp="1" noChangeArrowheads="1"/>
          </p:cNvSpPr>
          <p:nvPr>
            <p:ph type="sldNum" sz="quarter" idx="3"/>
          </p:nvPr>
        </p:nvSpPr>
        <p:spPr bwMode="auto">
          <a:xfrm>
            <a:off x="3778250" y="9431338"/>
            <a:ext cx="2890838"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77" tIns="45738" rIns="91477" bIns="45738" numCol="1" anchor="b" anchorCtr="0" compatLnSpc="1">
            <a:prstTxWarp prst="textNoShape">
              <a:avLst/>
            </a:prstTxWarp>
          </a:bodyPr>
          <a:lstStyle>
            <a:lvl1pPr algn="r">
              <a:defRPr sz="1200"/>
            </a:lvl1pPr>
          </a:lstStyle>
          <a:p>
            <a:fld id="{F88431DB-FD0F-48D5-8518-C77A13986AEF}" type="slidenum">
              <a:rPr lang="de-DE"/>
              <a:pPr/>
              <a:t>‹Nr.›</a:t>
            </a:fld>
            <a:endParaRPr lang="de-DE"/>
          </a:p>
        </p:txBody>
      </p:sp>
    </p:spTree>
    <p:extLst>
      <p:ext uri="{BB962C8B-B14F-4D97-AF65-F5344CB8AC3E}">
        <p14:creationId xmlns:p14="http://schemas.microsoft.com/office/powerpoint/2010/main" val="40480396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2890838"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77" tIns="45738" rIns="91477" bIns="45738" numCol="1" anchor="t" anchorCtr="0" compatLnSpc="1">
            <a:prstTxWarp prst="textNoShape">
              <a:avLst/>
            </a:prstTxWarp>
          </a:bodyPr>
          <a:lstStyle>
            <a:lvl1pPr>
              <a:defRPr sz="1200"/>
            </a:lvl1pPr>
          </a:lstStyle>
          <a:p>
            <a:endParaRPr lang="de-DE"/>
          </a:p>
        </p:txBody>
      </p:sp>
      <p:sp>
        <p:nvSpPr>
          <p:cNvPr id="14339" name="Rectangle 3"/>
          <p:cNvSpPr>
            <a:spLocks noGrp="1" noChangeArrowheads="1"/>
          </p:cNvSpPr>
          <p:nvPr>
            <p:ph type="dt" idx="1"/>
          </p:nvPr>
        </p:nvSpPr>
        <p:spPr bwMode="auto">
          <a:xfrm>
            <a:off x="3778250" y="0"/>
            <a:ext cx="2890838"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77" tIns="45738" rIns="91477" bIns="45738" numCol="1" anchor="t" anchorCtr="0" compatLnSpc="1">
            <a:prstTxWarp prst="textNoShape">
              <a:avLst/>
            </a:prstTxWarp>
          </a:bodyPr>
          <a:lstStyle>
            <a:lvl1pPr algn="r">
              <a:defRPr sz="1200"/>
            </a:lvl1pPr>
          </a:lstStyle>
          <a:p>
            <a:endParaRPr lang="de-DE"/>
          </a:p>
        </p:txBody>
      </p:sp>
      <p:sp>
        <p:nvSpPr>
          <p:cNvPr id="14340" name="Rectangle 4"/>
          <p:cNvSpPr>
            <a:spLocks noGrp="1" noRot="1" noChangeAspect="1" noChangeArrowheads="1" noTextEdit="1"/>
          </p:cNvSpPr>
          <p:nvPr>
            <p:ph type="sldImg" idx="2"/>
          </p:nvPr>
        </p:nvSpPr>
        <p:spPr bwMode="auto">
          <a:xfrm>
            <a:off x="857250" y="746125"/>
            <a:ext cx="4960938" cy="37211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4341" name="Rectangle 5"/>
          <p:cNvSpPr>
            <a:spLocks noGrp="1" noChangeArrowheads="1"/>
          </p:cNvSpPr>
          <p:nvPr>
            <p:ph type="body" sz="quarter" idx="3"/>
          </p:nvPr>
        </p:nvSpPr>
        <p:spPr bwMode="auto">
          <a:xfrm>
            <a:off x="890588" y="4714875"/>
            <a:ext cx="4887912" cy="446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77" tIns="45738" rIns="91477" bIns="45738" numCol="1" anchor="t" anchorCtr="0" compatLnSpc="1">
            <a:prstTxWarp prst="textNoShape">
              <a:avLst/>
            </a:prstTxWarp>
          </a:bodyPr>
          <a:lstStyle/>
          <a:p>
            <a:pPr lvl="0"/>
            <a:r>
              <a:rPr lang="de-DE" smtClean="0"/>
              <a:t>Klicken Sie, um die Formate des Vorlagentextes zu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14342" name="Rectangle 6"/>
          <p:cNvSpPr>
            <a:spLocks noGrp="1" noChangeArrowheads="1"/>
          </p:cNvSpPr>
          <p:nvPr>
            <p:ph type="ftr" sz="quarter" idx="4"/>
          </p:nvPr>
        </p:nvSpPr>
        <p:spPr bwMode="auto">
          <a:xfrm>
            <a:off x="0" y="9431338"/>
            <a:ext cx="2890838"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77" tIns="45738" rIns="91477" bIns="45738" numCol="1" anchor="b" anchorCtr="0" compatLnSpc="1">
            <a:prstTxWarp prst="textNoShape">
              <a:avLst/>
            </a:prstTxWarp>
          </a:bodyPr>
          <a:lstStyle>
            <a:lvl1pPr>
              <a:defRPr sz="1200"/>
            </a:lvl1pPr>
          </a:lstStyle>
          <a:p>
            <a:endParaRPr lang="de-DE"/>
          </a:p>
        </p:txBody>
      </p:sp>
      <p:sp>
        <p:nvSpPr>
          <p:cNvPr id="14343" name="Rectangle 7"/>
          <p:cNvSpPr>
            <a:spLocks noGrp="1" noChangeArrowheads="1"/>
          </p:cNvSpPr>
          <p:nvPr>
            <p:ph type="sldNum" sz="quarter" idx="5"/>
          </p:nvPr>
        </p:nvSpPr>
        <p:spPr bwMode="auto">
          <a:xfrm>
            <a:off x="3778250" y="9431338"/>
            <a:ext cx="2890838"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77" tIns="45738" rIns="91477" bIns="45738" numCol="1" anchor="b" anchorCtr="0" compatLnSpc="1">
            <a:prstTxWarp prst="textNoShape">
              <a:avLst/>
            </a:prstTxWarp>
          </a:bodyPr>
          <a:lstStyle>
            <a:lvl1pPr algn="r">
              <a:defRPr sz="1200"/>
            </a:lvl1pPr>
          </a:lstStyle>
          <a:p>
            <a:fld id="{BA7229BA-77B1-4195-9113-5674298FEE09}" type="slidenum">
              <a:rPr lang="de-DE"/>
              <a:pPr/>
              <a:t>‹Nr.›</a:t>
            </a:fld>
            <a:endParaRPr lang="de-DE"/>
          </a:p>
        </p:txBody>
      </p:sp>
    </p:spTree>
    <p:extLst>
      <p:ext uri="{BB962C8B-B14F-4D97-AF65-F5344CB8AC3E}">
        <p14:creationId xmlns:p14="http://schemas.microsoft.com/office/powerpoint/2010/main" val="32494174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991A4A7-BC37-4550-99A0-0352221D8BD4}" type="slidenum">
              <a:rPr lang="de-DE"/>
              <a:pPr/>
              <a:t>12</a:t>
            </a:fld>
            <a:endParaRPr lang="de-DE"/>
          </a:p>
        </p:txBody>
      </p:sp>
      <p:sp>
        <p:nvSpPr>
          <p:cNvPr id="150530" name="Rectangle 2"/>
          <p:cNvSpPr>
            <a:spLocks noGrp="1" noRot="1" noChangeAspect="1" noChangeArrowheads="1" noTextEdit="1"/>
          </p:cNvSpPr>
          <p:nvPr>
            <p:ph type="sldImg"/>
          </p:nvPr>
        </p:nvSpPr>
        <p:spPr>
          <a:ln/>
        </p:spPr>
      </p:sp>
      <p:sp>
        <p:nvSpPr>
          <p:cNvPr id="150531" name="Rectangle 3"/>
          <p:cNvSpPr>
            <a:spLocks noGrp="1" noChangeArrowheads="1"/>
          </p:cNvSpPr>
          <p:nvPr>
            <p:ph type="body" idx="1"/>
          </p:nvPr>
        </p:nvSpPr>
        <p:spPr>
          <a:xfrm>
            <a:off x="890588" y="4710113"/>
            <a:ext cx="4887912" cy="274637"/>
          </a:xfrm>
        </p:spPr>
        <p:txBody>
          <a:bodyPr/>
          <a:lstStyle/>
          <a:p>
            <a:endParaRPr lang="de-DE"/>
          </a:p>
        </p:txBody>
      </p:sp>
    </p:spTree>
    <p:extLst>
      <p:ext uri="{BB962C8B-B14F-4D97-AF65-F5344CB8AC3E}">
        <p14:creationId xmlns:p14="http://schemas.microsoft.com/office/powerpoint/2010/main" val="42753526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CD49777-DAEF-4032-957A-0D2217AFC36F}" type="slidenum">
              <a:rPr lang="de-DE"/>
              <a:pPr/>
              <a:t>13</a:t>
            </a:fld>
            <a:endParaRPr lang="de-DE"/>
          </a:p>
        </p:txBody>
      </p:sp>
      <p:sp>
        <p:nvSpPr>
          <p:cNvPr id="158722" name="Rectangle 2"/>
          <p:cNvSpPr>
            <a:spLocks noGrp="1" noRot="1" noChangeAspect="1" noChangeArrowheads="1" noTextEdit="1"/>
          </p:cNvSpPr>
          <p:nvPr>
            <p:ph type="sldImg"/>
          </p:nvPr>
        </p:nvSpPr>
        <p:spPr>
          <a:ln/>
        </p:spPr>
      </p:sp>
      <p:sp>
        <p:nvSpPr>
          <p:cNvPr id="158723" name="Rectangle 3"/>
          <p:cNvSpPr>
            <a:spLocks noGrp="1" noChangeArrowheads="1"/>
          </p:cNvSpPr>
          <p:nvPr>
            <p:ph type="body" idx="1"/>
          </p:nvPr>
        </p:nvSpPr>
        <p:spPr>
          <a:xfrm>
            <a:off x="890588" y="4710113"/>
            <a:ext cx="4887912" cy="274637"/>
          </a:xfrm>
        </p:spPr>
        <p:txBody>
          <a:bodyPr/>
          <a:lstStyle/>
          <a:p>
            <a:endParaRPr lang="de-DE"/>
          </a:p>
        </p:txBody>
      </p:sp>
    </p:spTree>
    <p:extLst>
      <p:ext uri="{BB962C8B-B14F-4D97-AF65-F5344CB8AC3E}">
        <p14:creationId xmlns:p14="http://schemas.microsoft.com/office/powerpoint/2010/main" val="37106110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F809CF8-4CF6-433A-96DE-4EBA97CD4285}" type="slidenum">
              <a:rPr lang="de-DE"/>
              <a:pPr/>
              <a:t>14</a:t>
            </a:fld>
            <a:endParaRPr lang="de-DE"/>
          </a:p>
        </p:txBody>
      </p:sp>
      <p:sp>
        <p:nvSpPr>
          <p:cNvPr id="154626" name="Rectangle 2"/>
          <p:cNvSpPr>
            <a:spLocks noGrp="1" noRot="1" noChangeAspect="1" noChangeArrowheads="1" noTextEdit="1"/>
          </p:cNvSpPr>
          <p:nvPr>
            <p:ph type="sldImg"/>
          </p:nvPr>
        </p:nvSpPr>
        <p:spPr>
          <a:ln/>
        </p:spPr>
      </p:sp>
      <p:sp>
        <p:nvSpPr>
          <p:cNvPr id="154627" name="Rectangle 3"/>
          <p:cNvSpPr>
            <a:spLocks noGrp="1" noChangeArrowheads="1"/>
          </p:cNvSpPr>
          <p:nvPr>
            <p:ph type="body" idx="1"/>
          </p:nvPr>
        </p:nvSpPr>
        <p:spPr>
          <a:xfrm>
            <a:off x="890588" y="4710113"/>
            <a:ext cx="4887912" cy="274637"/>
          </a:xfrm>
        </p:spPr>
        <p:txBody>
          <a:bodyPr/>
          <a:lstStyle/>
          <a:p>
            <a:endParaRPr lang="de-DE"/>
          </a:p>
        </p:txBody>
      </p:sp>
    </p:spTree>
    <p:extLst>
      <p:ext uri="{BB962C8B-B14F-4D97-AF65-F5344CB8AC3E}">
        <p14:creationId xmlns:p14="http://schemas.microsoft.com/office/powerpoint/2010/main" val="6362596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090E0F1-3DA6-49A8-94EC-61F8047F6383}" type="slidenum">
              <a:rPr lang="de-DE"/>
              <a:pPr/>
              <a:t>15</a:t>
            </a:fld>
            <a:endParaRPr lang="de-DE"/>
          </a:p>
        </p:txBody>
      </p:sp>
      <p:sp>
        <p:nvSpPr>
          <p:cNvPr id="156674" name="Rectangle 1026"/>
          <p:cNvSpPr>
            <a:spLocks noGrp="1" noRot="1" noChangeAspect="1" noChangeArrowheads="1" noTextEdit="1"/>
          </p:cNvSpPr>
          <p:nvPr>
            <p:ph type="sldImg"/>
          </p:nvPr>
        </p:nvSpPr>
        <p:spPr>
          <a:ln/>
        </p:spPr>
      </p:sp>
      <p:sp>
        <p:nvSpPr>
          <p:cNvPr id="156675" name="Rectangle 1027"/>
          <p:cNvSpPr>
            <a:spLocks noGrp="1" noChangeArrowheads="1"/>
          </p:cNvSpPr>
          <p:nvPr>
            <p:ph type="body" idx="1"/>
          </p:nvPr>
        </p:nvSpPr>
        <p:spPr>
          <a:xfrm>
            <a:off x="890588" y="4710113"/>
            <a:ext cx="4887912" cy="274637"/>
          </a:xfrm>
        </p:spPr>
        <p:txBody>
          <a:bodyPr/>
          <a:lstStyle/>
          <a:p>
            <a:endParaRPr lang="de-DE"/>
          </a:p>
        </p:txBody>
      </p:sp>
    </p:spTree>
    <p:extLst>
      <p:ext uri="{BB962C8B-B14F-4D97-AF65-F5344CB8AC3E}">
        <p14:creationId xmlns:p14="http://schemas.microsoft.com/office/powerpoint/2010/main" val="13504524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AC0E7AD-5A82-4E57-95FF-FB14170FA05E}" type="slidenum">
              <a:rPr lang="de-DE"/>
              <a:pPr/>
              <a:t>21</a:t>
            </a:fld>
            <a:endParaRPr lang="de-DE"/>
          </a:p>
        </p:txBody>
      </p:sp>
      <p:sp>
        <p:nvSpPr>
          <p:cNvPr id="142338" name="Rectangle 2"/>
          <p:cNvSpPr>
            <a:spLocks noGrp="1" noRot="1" noChangeAspect="1" noChangeArrowheads="1" noTextEdit="1"/>
          </p:cNvSpPr>
          <p:nvPr>
            <p:ph type="sldImg"/>
          </p:nvPr>
        </p:nvSpPr>
        <p:spPr>
          <a:ln/>
        </p:spPr>
      </p:sp>
      <p:sp>
        <p:nvSpPr>
          <p:cNvPr id="142339" name="Rectangle 3"/>
          <p:cNvSpPr>
            <a:spLocks noGrp="1" noChangeArrowheads="1"/>
          </p:cNvSpPr>
          <p:nvPr>
            <p:ph type="body" idx="1"/>
          </p:nvPr>
        </p:nvSpPr>
        <p:spPr>
          <a:xfrm>
            <a:off x="890588" y="4710113"/>
            <a:ext cx="4887912" cy="274637"/>
          </a:xfrm>
        </p:spPr>
        <p:txBody>
          <a:bodyPr/>
          <a:lstStyle/>
          <a:p>
            <a:endParaRPr lang="de-DE"/>
          </a:p>
        </p:txBody>
      </p:sp>
    </p:spTree>
    <p:extLst>
      <p:ext uri="{BB962C8B-B14F-4D97-AF65-F5344CB8AC3E}">
        <p14:creationId xmlns:p14="http://schemas.microsoft.com/office/powerpoint/2010/main" val="3733692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AC0E7AD-5A82-4E57-95FF-FB14170FA05E}" type="slidenum">
              <a:rPr lang="de-DE"/>
              <a:pPr/>
              <a:t>22</a:t>
            </a:fld>
            <a:endParaRPr lang="de-DE"/>
          </a:p>
        </p:txBody>
      </p:sp>
      <p:sp>
        <p:nvSpPr>
          <p:cNvPr id="142338" name="Rectangle 2"/>
          <p:cNvSpPr>
            <a:spLocks noGrp="1" noRot="1" noChangeAspect="1" noChangeArrowheads="1" noTextEdit="1"/>
          </p:cNvSpPr>
          <p:nvPr>
            <p:ph type="sldImg"/>
          </p:nvPr>
        </p:nvSpPr>
        <p:spPr>
          <a:ln/>
        </p:spPr>
      </p:sp>
      <p:sp>
        <p:nvSpPr>
          <p:cNvPr id="142339" name="Rectangle 3"/>
          <p:cNvSpPr>
            <a:spLocks noGrp="1" noChangeArrowheads="1"/>
          </p:cNvSpPr>
          <p:nvPr>
            <p:ph type="body" idx="1"/>
          </p:nvPr>
        </p:nvSpPr>
        <p:spPr>
          <a:xfrm>
            <a:off x="890588" y="4710113"/>
            <a:ext cx="4887912" cy="274637"/>
          </a:xfrm>
        </p:spPr>
        <p:txBody>
          <a:bodyPr/>
          <a:lstStyle/>
          <a:p>
            <a:endParaRPr lang="de-DE"/>
          </a:p>
        </p:txBody>
      </p:sp>
    </p:spTree>
    <p:extLst>
      <p:ext uri="{BB962C8B-B14F-4D97-AF65-F5344CB8AC3E}">
        <p14:creationId xmlns:p14="http://schemas.microsoft.com/office/powerpoint/2010/main" val="1733008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AC0E7AD-5A82-4E57-95FF-FB14170FA05E}" type="slidenum">
              <a:rPr lang="de-DE"/>
              <a:pPr/>
              <a:t>23</a:t>
            </a:fld>
            <a:endParaRPr lang="de-DE"/>
          </a:p>
        </p:txBody>
      </p:sp>
      <p:sp>
        <p:nvSpPr>
          <p:cNvPr id="142338" name="Rectangle 2"/>
          <p:cNvSpPr>
            <a:spLocks noGrp="1" noRot="1" noChangeAspect="1" noChangeArrowheads="1" noTextEdit="1"/>
          </p:cNvSpPr>
          <p:nvPr>
            <p:ph type="sldImg"/>
          </p:nvPr>
        </p:nvSpPr>
        <p:spPr>
          <a:ln/>
        </p:spPr>
      </p:sp>
      <p:sp>
        <p:nvSpPr>
          <p:cNvPr id="142339" name="Rectangle 3"/>
          <p:cNvSpPr>
            <a:spLocks noGrp="1" noChangeArrowheads="1"/>
          </p:cNvSpPr>
          <p:nvPr>
            <p:ph type="body" idx="1"/>
          </p:nvPr>
        </p:nvSpPr>
        <p:spPr>
          <a:xfrm>
            <a:off x="890588" y="4710113"/>
            <a:ext cx="4887912" cy="274637"/>
          </a:xfrm>
        </p:spPr>
        <p:txBody>
          <a:bodyPr/>
          <a:lstStyle/>
          <a:p>
            <a:endParaRPr lang="de-DE"/>
          </a:p>
        </p:txBody>
      </p:sp>
    </p:spTree>
    <p:extLst>
      <p:ext uri="{BB962C8B-B14F-4D97-AF65-F5344CB8AC3E}">
        <p14:creationId xmlns:p14="http://schemas.microsoft.com/office/powerpoint/2010/main" val="12843520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143000" y="1122363"/>
            <a:ext cx="6858000" cy="2387600"/>
          </a:xfrm>
          <a:prstGeom prst="rect">
            <a:avLst/>
          </a:prstGeom>
        </p:spPr>
        <p:txBody>
          <a:bodyPr anchor="b"/>
          <a:lstStyle>
            <a:lvl1pPr algn="ctr">
              <a:defRPr sz="6000"/>
            </a:lvl1pPr>
          </a:lstStyle>
          <a:p>
            <a:r>
              <a:rPr lang="de-DE" smtClean="0"/>
              <a:t>Titelmasterformat durch Klicken bearbeiten</a:t>
            </a:r>
            <a:endParaRPr lang="de-DE"/>
          </a:p>
        </p:txBody>
      </p:sp>
      <p:sp>
        <p:nvSpPr>
          <p:cNvPr id="3" name="Untertitel 2"/>
          <p:cNvSpPr>
            <a:spLocks noGrp="1"/>
          </p:cNvSpPr>
          <p:nvPr>
            <p:ph type="subTitle" idx="1"/>
          </p:nvPr>
        </p:nvSpPr>
        <p:spPr>
          <a:xfrm>
            <a:off x="1143000" y="3602038"/>
            <a:ext cx="6858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mtClean="0"/>
              <a:t>Formatvorlage des Untertitelmasters durch Klicken bearbeiten</a:t>
            </a:r>
            <a:endParaRPr lang="de-DE"/>
          </a:p>
        </p:txBody>
      </p:sp>
    </p:spTree>
    <p:extLst>
      <p:ext uri="{BB962C8B-B14F-4D97-AF65-F5344CB8AC3E}">
        <p14:creationId xmlns:p14="http://schemas.microsoft.com/office/powerpoint/2010/main" val="535641706"/>
      </p:ext>
    </p:extLst>
  </p:cSld>
  <p:clrMapOvr>
    <a:masterClrMapping/>
  </p:clrMapOvr>
  <p:transition>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a:xfrm>
            <a:off x="628650" y="365125"/>
            <a:ext cx="7886700" cy="1325563"/>
          </a:xfrm>
          <a:prstGeom prst="rect">
            <a:avLst/>
          </a:prstGeom>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628650" y="1825625"/>
            <a:ext cx="7886700" cy="4351338"/>
          </a:xfrm>
          <a:prstGeom prst="rect">
            <a:avLst/>
          </a:prstGeo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extLst>
      <p:ext uri="{BB962C8B-B14F-4D97-AF65-F5344CB8AC3E}">
        <p14:creationId xmlns:p14="http://schemas.microsoft.com/office/powerpoint/2010/main" val="242384185"/>
      </p:ext>
    </p:extLst>
  </p:cSld>
  <p:clrMapOvr>
    <a:masterClrMapping/>
  </p:clrMapOvr>
  <p:transition>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543675" y="365125"/>
            <a:ext cx="1971675" cy="5811838"/>
          </a:xfrm>
          <a:prstGeom prst="rect">
            <a:avLst/>
          </a:prstGeo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628650" y="365125"/>
            <a:ext cx="5762625" cy="5811838"/>
          </a:xfrm>
          <a:prstGeom prst="rect">
            <a:avLst/>
          </a:prstGeo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extLst>
      <p:ext uri="{BB962C8B-B14F-4D97-AF65-F5344CB8AC3E}">
        <p14:creationId xmlns:p14="http://schemas.microsoft.com/office/powerpoint/2010/main" val="2707847160"/>
      </p:ext>
    </p:extLst>
  </p:cSld>
  <p:clrMapOvr>
    <a:masterClrMapping/>
  </p:clrMapOvr>
  <p:transition>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628650" y="365125"/>
            <a:ext cx="7886700" cy="1325563"/>
          </a:xfrm>
          <a:prstGeom prst="rect">
            <a:avLst/>
          </a:prstGeom>
        </p:spPr>
        <p:txBody>
          <a:bodyPr/>
          <a:lstStyle/>
          <a:p>
            <a:r>
              <a:rPr lang="de-DE" smtClean="0"/>
              <a:t>Titelmasterformat durch Klicken bearbeiten</a:t>
            </a:r>
            <a:endParaRPr lang="de-DE"/>
          </a:p>
        </p:txBody>
      </p:sp>
      <p:sp>
        <p:nvSpPr>
          <p:cNvPr id="3" name="Inhaltsplatzhalter 2"/>
          <p:cNvSpPr>
            <a:spLocks noGrp="1"/>
          </p:cNvSpPr>
          <p:nvPr>
            <p:ph idx="1"/>
          </p:nvPr>
        </p:nvSpPr>
        <p:spPr>
          <a:xfrm>
            <a:off x="628650" y="1825625"/>
            <a:ext cx="7886700" cy="4351338"/>
          </a:xfrm>
          <a:prstGeom prst="rect">
            <a:avLst/>
          </a:prstGeo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extLst>
      <p:ext uri="{BB962C8B-B14F-4D97-AF65-F5344CB8AC3E}">
        <p14:creationId xmlns:p14="http://schemas.microsoft.com/office/powerpoint/2010/main" val="2980801873"/>
      </p:ext>
    </p:extLst>
  </p:cSld>
  <p:clrMapOvr>
    <a:masterClrMapping/>
  </p:clrMapOvr>
  <p:transition>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23888" y="1709738"/>
            <a:ext cx="7886700" cy="2852737"/>
          </a:xfrm>
          <a:prstGeom prst="rect">
            <a:avLst/>
          </a:prstGeom>
        </p:spPr>
        <p:txBody>
          <a:bodyPr anchor="b"/>
          <a:lstStyle>
            <a:lvl1pPr>
              <a:defRPr sz="6000"/>
            </a:lvl1pPr>
          </a:lstStyle>
          <a:p>
            <a:r>
              <a:rPr lang="de-DE" smtClean="0"/>
              <a:t>Titelmasterformat durch Klicken bearbeiten</a:t>
            </a:r>
            <a:endParaRPr lang="de-DE"/>
          </a:p>
        </p:txBody>
      </p:sp>
      <p:sp>
        <p:nvSpPr>
          <p:cNvPr id="3" name="Textplatzhalter 2"/>
          <p:cNvSpPr>
            <a:spLocks noGrp="1"/>
          </p:cNvSpPr>
          <p:nvPr>
            <p:ph type="body" idx="1"/>
          </p:nvPr>
        </p:nvSpPr>
        <p:spPr>
          <a:xfrm>
            <a:off x="623888" y="4589463"/>
            <a:ext cx="7886700" cy="1500187"/>
          </a:xfrm>
          <a:prstGeom prst="rect">
            <a:avLst/>
          </a:prstGeo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de-DE" smtClean="0"/>
              <a:t>Textmasterformat bearbeiten</a:t>
            </a:r>
          </a:p>
        </p:txBody>
      </p:sp>
    </p:spTree>
    <p:extLst>
      <p:ext uri="{BB962C8B-B14F-4D97-AF65-F5344CB8AC3E}">
        <p14:creationId xmlns:p14="http://schemas.microsoft.com/office/powerpoint/2010/main" val="1120423121"/>
      </p:ext>
    </p:extLst>
  </p:cSld>
  <p:clrMapOvr>
    <a:masterClrMapping/>
  </p:clrMapOvr>
  <p:transition>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628650" y="365125"/>
            <a:ext cx="7886700" cy="1325563"/>
          </a:xfrm>
          <a:prstGeom prst="rect">
            <a:avLst/>
          </a:prstGeom>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628650" y="1825625"/>
            <a:ext cx="3867150" cy="4351338"/>
          </a:xfrm>
          <a:prstGeom prst="rect">
            <a:avLst/>
          </a:prstGeo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825625"/>
            <a:ext cx="3867150" cy="4351338"/>
          </a:xfrm>
          <a:prstGeom prst="rect">
            <a:avLst/>
          </a:prstGeo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extLst>
      <p:ext uri="{BB962C8B-B14F-4D97-AF65-F5344CB8AC3E}">
        <p14:creationId xmlns:p14="http://schemas.microsoft.com/office/powerpoint/2010/main" val="2332846532"/>
      </p:ext>
    </p:extLst>
  </p:cSld>
  <p:clrMapOvr>
    <a:masterClrMapping/>
  </p:clrMapOvr>
  <p:transition>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630238" y="365125"/>
            <a:ext cx="7886700" cy="1325563"/>
          </a:xfrm>
          <a:prstGeom prst="rect">
            <a:avLst/>
          </a:prstGeom>
        </p:spPr>
        <p:txBody>
          <a:bodyPr/>
          <a:lstStyle/>
          <a:p>
            <a:r>
              <a:rPr lang="de-DE" smtClean="0"/>
              <a:t>Titelmasterformat durch Klicken bearbeiten</a:t>
            </a:r>
            <a:endParaRPr lang="de-DE"/>
          </a:p>
        </p:txBody>
      </p:sp>
      <p:sp>
        <p:nvSpPr>
          <p:cNvPr id="3" name="Textplatzhalter 2"/>
          <p:cNvSpPr>
            <a:spLocks noGrp="1"/>
          </p:cNvSpPr>
          <p:nvPr>
            <p:ph type="body" idx="1"/>
          </p:nvPr>
        </p:nvSpPr>
        <p:spPr>
          <a:xfrm>
            <a:off x="630238" y="1681163"/>
            <a:ext cx="386873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630238" y="2505075"/>
            <a:ext cx="3868737" cy="3684588"/>
          </a:xfrm>
          <a:prstGeom prst="rect">
            <a:avLst/>
          </a:prstGeo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29150" y="1681163"/>
            <a:ext cx="38877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29150" y="2505075"/>
            <a:ext cx="3887788" cy="3684588"/>
          </a:xfrm>
          <a:prstGeom prst="rect">
            <a:avLst/>
          </a:prstGeo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extLst>
      <p:ext uri="{BB962C8B-B14F-4D97-AF65-F5344CB8AC3E}">
        <p14:creationId xmlns:p14="http://schemas.microsoft.com/office/powerpoint/2010/main" val="612785329"/>
      </p:ext>
    </p:extLst>
  </p:cSld>
  <p:clrMapOvr>
    <a:masterClrMapping/>
  </p:clrMapOvr>
  <p:transition>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628650" y="365125"/>
            <a:ext cx="7886700" cy="1325563"/>
          </a:xfrm>
          <a:prstGeom prst="rect">
            <a:avLst/>
          </a:prstGeom>
        </p:spPr>
        <p:txBody>
          <a:bodyPr/>
          <a:lstStyle/>
          <a:p>
            <a:r>
              <a:rPr lang="de-DE" smtClean="0"/>
              <a:t>Titelmasterformat durch Klicken bearbeiten</a:t>
            </a:r>
            <a:endParaRPr lang="de-DE"/>
          </a:p>
        </p:txBody>
      </p:sp>
    </p:spTree>
    <p:extLst>
      <p:ext uri="{BB962C8B-B14F-4D97-AF65-F5344CB8AC3E}">
        <p14:creationId xmlns:p14="http://schemas.microsoft.com/office/powerpoint/2010/main" val="2929950789"/>
      </p:ext>
    </p:extLst>
  </p:cSld>
  <p:clrMapOvr>
    <a:masterClrMapping/>
  </p:clrMapOvr>
  <p:transition>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911418704"/>
      </p:ext>
    </p:extLst>
  </p:cSld>
  <p:clrMapOvr>
    <a:masterClrMapping/>
  </p:clrMapOvr>
  <p:transition>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30238" y="457200"/>
            <a:ext cx="2949575" cy="1600200"/>
          </a:xfrm>
          <a:prstGeom prst="rect">
            <a:avLst/>
          </a:prstGeom>
        </p:spPr>
        <p:txBody>
          <a:bodyPr anchor="b"/>
          <a:lstStyle>
            <a:lvl1pPr>
              <a:defRPr sz="3200"/>
            </a:lvl1pPr>
          </a:lstStyle>
          <a:p>
            <a:r>
              <a:rPr lang="de-DE" smtClean="0"/>
              <a:t>Titelmasterformat durch Klicken bearbeiten</a:t>
            </a:r>
            <a:endParaRPr lang="de-DE"/>
          </a:p>
        </p:txBody>
      </p:sp>
      <p:sp>
        <p:nvSpPr>
          <p:cNvPr id="3" name="Inhaltsplatzhalter 2"/>
          <p:cNvSpPr>
            <a:spLocks noGrp="1"/>
          </p:cNvSpPr>
          <p:nvPr>
            <p:ph idx="1"/>
          </p:nvPr>
        </p:nvSpPr>
        <p:spPr>
          <a:xfrm>
            <a:off x="3887788" y="987425"/>
            <a:ext cx="462915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Textmasterformat bearbeiten</a:t>
            </a:r>
          </a:p>
        </p:txBody>
      </p:sp>
    </p:spTree>
    <p:extLst>
      <p:ext uri="{BB962C8B-B14F-4D97-AF65-F5344CB8AC3E}">
        <p14:creationId xmlns:p14="http://schemas.microsoft.com/office/powerpoint/2010/main" val="207922678"/>
      </p:ext>
    </p:extLst>
  </p:cSld>
  <p:clrMapOvr>
    <a:masterClrMapping/>
  </p:clrMapOvr>
  <p:transition>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30238" y="457200"/>
            <a:ext cx="2949575" cy="1600200"/>
          </a:xfrm>
          <a:prstGeom prst="rect">
            <a:avLst/>
          </a:prstGeom>
        </p:spPr>
        <p:txBody>
          <a:bodyPr anchor="b"/>
          <a:lstStyle>
            <a:lvl1pPr>
              <a:defRPr sz="3200"/>
            </a:lvl1pPr>
          </a:lstStyle>
          <a:p>
            <a:r>
              <a:rPr lang="de-DE" smtClean="0"/>
              <a:t>Titelmasterformat durch Klicken bearbeiten</a:t>
            </a:r>
            <a:endParaRPr lang="de-DE"/>
          </a:p>
        </p:txBody>
      </p:sp>
      <p:sp>
        <p:nvSpPr>
          <p:cNvPr id="3" name="Bildplatzhalter 2"/>
          <p:cNvSpPr>
            <a:spLocks noGrp="1"/>
          </p:cNvSpPr>
          <p:nvPr>
            <p:ph type="pic" idx="1"/>
          </p:nvPr>
        </p:nvSpPr>
        <p:spPr>
          <a:xfrm>
            <a:off x="3887788" y="987425"/>
            <a:ext cx="462915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Textmasterformat bearbeiten</a:t>
            </a:r>
          </a:p>
        </p:txBody>
      </p:sp>
    </p:spTree>
    <p:extLst>
      <p:ext uri="{BB962C8B-B14F-4D97-AF65-F5344CB8AC3E}">
        <p14:creationId xmlns:p14="http://schemas.microsoft.com/office/powerpoint/2010/main" val="3796820274"/>
      </p:ext>
    </p:extLst>
  </p:cSld>
  <p:clrMapOvr>
    <a:masterClrMapping/>
  </p:clrMapOvr>
  <p:transition>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32" name="Group 8"/>
          <p:cNvGrpSpPr>
            <a:grpSpLocks/>
          </p:cNvGrpSpPr>
          <p:nvPr/>
        </p:nvGrpSpPr>
        <p:grpSpPr bwMode="auto">
          <a:xfrm>
            <a:off x="539750" y="6497638"/>
            <a:ext cx="1752600" cy="100012"/>
            <a:chOff x="1920" y="3912"/>
            <a:chExt cx="912" cy="48"/>
          </a:xfrm>
        </p:grpSpPr>
        <p:sp>
          <p:nvSpPr>
            <p:cNvPr id="1033" name="Rectangle 9"/>
            <p:cNvSpPr>
              <a:spLocks noChangeArrowheads="1"/>
            </p:cNvSpPr>
            <p:nvPr/>
          </p:nvSpPr>
          <p:spPr bwMode="auto">
            <a:xfrm>
              <a:off x="1920" y="3912"/>
              <a:ext cx="48" cy="48"/>
            </a:xfrm>
            <a:prstGeom prst="rect">
              <a:avLst/>
            </a:prstGeom>
            <a:solidFill>
              <a:srgbClr val="0000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1034" name="Rectangle 10"/>
            <p:cNvSpPr>
              <a:spLocks noChangeArrowheads="1"/>
            </p:cNvSpPr>
            <p:nvPr/>
          </p:nvSpPr>
          <p:spPr bwMode="auto">
            <a:xfrm>
              <a:off x="2064" y="3912"/>
              <a:ext cx="48" cy="48"/>
            </a:xfrm>
            <a:prstGeom prst="rect">
              <a:avLst/>
            </a:prstGeom>
            <a:solidFill>
              <a:srgbClr val="48009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1035" name="Rectangle 11"/>
            <p:cNvSpPr>
              <a:spLocks noChangeArrowheads="1"/>
            </p:cNvSpPr>
            <p:nvPr/>
          </p:nvSpPr>
          <p:spPr bwMode="auto">
            <a:xfrm>
              <a:off x="2208" y="3912"/>
              <a:ext cx="48" cy="4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1036" name="Rectangle 12"/>
            <p:cNvSpPr>
              <a:spLocks noChangeArrowheads="1"/>
            </p:cNvSpPr>
            <p:nvPr/>
          </p:nvSpPr>
          <p:spPr bwMode="auto">
            <a:xfrm>
              <a:off x="2352" y="3912"/>
              <a:ext cx="48" cy="48"/>
            </a:xfrm>
            <a:prstGeom prst="rect">
              <a:avLst/>
            </a:prstGeom>
            <a:solidFill>
              <a:srgbClr val="F7800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1037" name="Rectangle 13"/>
            <p:cNvSpPr>
              <a:spLocks noChangeArrowheads="1"/>
            </p:cNvSpPr>
            <p:nvPr/>
          </p:nvSpPr>
          <p:spPr bwMode="auto">
            <a:xfrm>
              <a:off x="2496" y="3912"/>
              <a:ext cx="48" cy="48"/>
            </a:xfrm>
            <a:prstGeom prst="rect">
              <a:avLst/>
            </a:prstGeom>
            <a:solidFill>
              <a:srgbClr val="777777"/>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1038" name="Rectangle 14"/>
            <p:cNvSpPr>
              <a:spLocks noChangeArrowheads="1"/>
            </p:cNvSpPr>
            <p:nvPr/>
          </p:nvSpPr>
          <p:spPr bwMode="auto">
            <a:xfrm>
              <a:off x="2640" y="3912"/>
              <a:ext cx="48" cy="48"/>
            </a:xfrm>
            <a:prstGeom prst="rect">
              <a:avLst/>
            </a:prstGeom>
            <a:solidFill>
              <a:srgbClr val="718AD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1039" name="Rectangle 15"/>
            <p:cNvSpPr>
              <a:spLocks noChangeArrowheads="1"/>
            </p:cNvSpPr>
            <p:nvPr/>
          </p:nvSpPr>
          <p:spPr bwMode="auto">
            <a:xfrm>
              <a:off x="2784" y="3912"/>
              <a:ext cx="48" cy="48"/>
            </a:xfrm>
            <a:prstGeom prst="rect">
              <a:avLst/>
            </a:prstGeom>
            <a:solidFill>
              <a:srgbClr val="33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grpSp>
      <p:sp>
        <p:nvSpPr>
          <p:cNvPr id="1056" name="Text Box 32"/>
          <p:cNvSpPr txBox="1">
            <a:spLocks noChangeArrowheads="1"/>
          </p:cNvSpPr>
          <p:nvPr userDrawn="1"/>
        </p:nvSpPr>
        <p:spPr bwMode="auto">
          <a:xfrm>
            <a:off x="2916238" y="6437313"/>
            <a:ext cx="3337773"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de-DE" sz="800" dirty="0" smtClean="0">
                <a:latin typeface="Tahoma" panose="020B0604030504040204" pitchFamily="34" charset="0"/>
              </a:rPr>
              <a:t>15th European ALARA Network Workshop </a:t>
            </a:r>
            <a:r>
              <a:rPr lang="de-DE" sz="800" dirty="0" err="1" smtClean="0">
                <a:latin typeface="Tahoma" panose="020B0604030504040204" pitchFamily="34" charset="0"/>
              </a:rPr>
              <a:t>and</a:t>
            </a:r>
            <a:r>
              <a:rPr lang="de-DE" sz="800" dirty="0" smtClean="0">
                <a:latin typeface="Tahoma" panose="020B0604030504040204" pitchFamily="34" charset="0"/>
              </a:rPr>
              <a:t> 5th EUTERP Workshop</a:t>
            </a:r>
            <a:endParaRPr lang="de-DE" sz="800" dirty="0">
              <a:latin typeface="Tahoma" panose="020B0604030504040204" pitchFamily="34" charset="0"/>
            </a:endParaRPr>
          </a:p>
        </p:txBody>
      </p:sp>
      <p:pic>
        <p:nvPicPr>
          <p:cNvPr id="1057" name="Picture 33" descr="BfS_S"/>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7343775" y="6054725"/>
            <a:ext cx="1428750" cy="542925"/>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wipe dir="d"/>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eaLnBrk="0" fontAlgn="base" hangingPunct="0">
        <a:spcBef>
          <a:spcPct val="0"/>
        </a:spcBef>
        <a:spcAft>
          <a:spcPct val="0"/>
        </a:spcAft>
        <a:defRPr sz="4400">
          <a:solidFill>
            <a:schemeClr val="tx2"/>
          </a:solidFill>
          <a:latin typeface="Times New Roman" panose="02020603050405020304" pitchFamily="18" charset="0"/>
        </a:defRPr>
      </a:lvl6pPr>
      <a:lvl7pPr marL="914400" algn="ctr" rtl="0" eaLnBrk="0" fontAlgn="base" hangingPunct="0">
        <a:spcBef>
          <a:spcPct val="0"/>
        </a:spcBef>
        <a:spcAft>
          <a:spcPct val="0"/>
        </a:spcAft>
        <a:defRPr sz="4400">
          <a:solidFill>
            <a:schemeClr val="tx2"/>
          </a:solidFill>
          <a:latin typeface="Times New Roman" panose="02020603050405020304" pitchFamily="18" charset="0"/>
        </a:defRPr>
      </a:lvl7pPr>
      <a:lvl8pPr marL="1371600" algn="ctr" rtl="0" eaLnBrk="0" fontAlgn="base" hangingPunct="0">
        <a:spcBef>
          <a:spcPct val="0"/>
        </a:spcBef>
        <a:spcAft>
          <a:spcPct val="0"/>
        </a:spcAft>
        <a:defRPr sz="4400">
          <a:solidFill>
            <a:schemeClr val="tx2"/>
          </a:solidFill>
          <a:latin typeface="Times New Roman" panose="02020603050405020304" pitchFamily="18" charset="0"/>
        </a:defRPr>
      </a:lvl8pPr>
      <a:lvl9pPr marL="1828800" algn="ctr" rtl="0" eaLnBrk="0" fontAlgn="base" hangingPunct="0">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9.emf"/><Relationship Id="rId4" Type="http://schemas.openxmlformats.org/officeDocument/2006/relationships/oleObject" Target="../embeddings/Microsoft_PowerPoint_97-2003-Pr_sentation1.ppt"/></Relationships>
</file>

<file path=ppt/slides/_rels/slide2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40" name="Text Box 8"/>
          <p:cNvSpPr txBox="1">
            <a:spLocks noChangeArrowheads="1"/>
          </p:cNvSpPr>
          <p:nvPr/>
        </p:nvSpPr>
        <p:spPr bwMode="auto">
          <a:xfrm>
            <a:off x="2809875" y="4648200"/>
            <a:ext cx="3175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457200" indent="-457200">
              <a:defRPr sz="2400">
                <a:solidFill>
                  <a:schemeClr val="tx1"/>
                </a:solidFill>
                <a:latin typeface="Times New Roman" panose="02020603050405020304" pitchFamily="18" charset="0"/>
              </a:defRPr>
            </a:lvl1pPr>
            <a:lvl2pPr marL="914400" indent="-457200">
              <a:defRPr sz="2400">
                <a:solidFill>
                  <a:schemeClr val="tx1"/>
                </a:solidFill>
                <a:latin typeface="Times New Roman" panose="02020603050405020304" pitchFamily="18" charset="0"/>
              </a:defRPr>
            </a:lvl2pPr>
            <a:lvl3pPr marL="1371600" indent="-457200">
              <a:defRPr sz="2400">
                <a:solidFill>
                  <a:schemeClr val="tx1"/>
                </a:solidFill>
                <a:latin typeface="Times New Roman" panose="02020603050405020304" pitchFamily="18" charset="0"/>
              </a:defRPr>
            </a:lvl3pPr>
            <a:lvl4pPr marL="1828800" indent="-457200">
              <a:defRPr sz="2400">
                <a:solidFill>
                  <a:schemeClr val="tx1"/>
                </a:solidFill>
                <a:latin typeface="Times New Roman" panose="02020603050405020304" pitchFamily="18" charset="0"/>
              </a:defRPr>
            </a:lvl4pPr>
            <a:lvl5pPr marL="2286000" indent="-457200">
              <a:defRPr sz="2400">
                <a:solidFill>
                  <a:schemeClr val="tx1"/>
                </a:solidFill>
                <a:latin typeface="Times New Roman" panose="02020603050405020304" pitchFamily="18" charset="0"/>
              </a:defRPr>
            </a:lvl5pPr>
            <a:lvl6pPr marL="2743200" indent="-457200" eaLnBrk="0" fontAlgn="base" hangingPunct="0">
              <a:spcBef>
                <a:spcPct val="0"/>
              </a:spcBef>
              <a:spcAft>
                <a:spcPct val="0"/>
              </a:spcAft>
              <a:defRPr sz="2400">
                <a:solidFill>
                  <a:schemeClr val="tx1"/>
                </a:solidFill>
                <a:latin typeface="Times New Roman" panose="02020603050405020304" pitchFamily="18" charset="0"/>
              </a:defRPr>
            </a:lvl6pPr>
            <a:lvl7pPr marL="3200400" indent="-457200" eaLnBrk="0" fontAlgn="base" hangingPunct="0">
              <a:spcBef>
                <a:spcPct val="0"/>
              </a:spcBef>
              <a:spcAft>
                <a:spcPct val="0"/>
              </a:spcAft>
              <a:defRPr sz="2400">
                <a:solidFill>
                  <a:schemeClr val="tx1"/>
                </a:solidFill>
                <a:latin typeface="Times New Roman" panose="02020603050405020304" pitchFamily="18" charset="0"/>
              </a:defRPr>
            </a:lvl7pPr>
            <a:lvl8pPr marL="3657600" indent="-457200" eaLnBrk="0" fontAlgn="base" hangingPunct="0">
              <a:spcBef>
                <a:spcPct val="0"/>
              </a:spcBef>
              <a:spcAft>
                <a:spcPct val="0"/>
              </a:spcAft>
              <a:defRPr sz="2400">
                <a:solidFill>
                  <a:schemeClr val="tx1"/>
                </a:solidFill>
                <a:latin typeface="Times New Roman" panose="02020603050405020304" pitchFamily="18" charset="0"/>
              </a:defRPr>
            </a:lvl8pPr>
            <a:lvl9pPr marL="4114800" indent="-457200"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de-DE" sz="1800" b="1">
                <a:latin typeface="Arial" panose="020B0604020202020204" pitchFamily="34" charset="0"/>
              </a:rPr>
              <a:t>Annemarie Schmitt-Hannig</a:t>
            </a:r>
            <a:r>
              <a:rPr lang="de-DE" sz="1600">
                <a:latin typeface="Arial" panose="020B0604020202020204" pitchFamily="34" charset="0"/>
              </a:rPr>
              <a:t> </a:t>
            </a:r>
          </a:p>
        </p:txBody>
      </p:sp>
      <p:sp>
        <p:nvSpPr>
          <p:cNvPr id="44041" name="Rectangle 9"/>
          <p:cNvSpPr>
            <a:spLocks noChangeArrowheads="1"/>
          </p:cNvSpPr>
          <p:nvPr/>
        </p:nvSpPr>
        <p:spPr bwMode="auto">
          <a:xfrm>
            <a:off x="914400" y="2774950"/>
            <a:ext cx="71628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50000"/>
              </a:lnSpc>
            </a:pPr>
            <a:r>
              <a:rPr lang="en-GB" b="1" dirty="0" smtClean="0">
                <a:solidFill>
                  <a:srgbClr val="0066CC"/>
                </a:solidFill>
                <a:latin typeface="Arial" panose="020B0604020202020204" pitchFamily="34" charset="0"/>
              </a:rPr>
              <a:t>Recent Developments within the European Framework of RP Education </a:t>
            </a:r>
            <a:r>
              <a:rPr lang="en-GB" b="1" dirty="0">
                <a:solidFill>
                  <a:srgbClr val="0066CC"/>
                </a:solidFill>
                <a:latin typeface="Arial" panose="020B0604020202020204" pitchFamily="34" charset="0"/>
              </a:rPr>
              <a:t>and Training</a:t>
            </a:r>
            <a:endParaRPr lang="de-DE" dirty="0">
              <a:solidFill>
                <a:srgbClr val="0066CC"/>
              </a:solidFill>
            </a:endParaRPr>
          </a:p>
        </p:txBody>
      </p:sp>
      <p:pic>
        <p:nvPicPr>
          <p:cNvPr id="44044" name="Picture 12" descr="Ekoteh Dosimetr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24225" y="255535"/>
            <a:ext cx="2495550" cy="952500"/>
          </a:xfrm>
          <a:prstGeom prst="rect">
            <a:avLst/>
          </a:prstGeom>
          <a:noFill/>
          <a:extLst>
            <a:ext uri="{909E8E84-426E-40DD-AFC4-6F175D3DCCD1}">
              <a14:hiddenFill xmlns:a14="http://schemas.microsoft.com/office/drawing/2010/main">
                <a:solidFill>
                  <a:srgbClr val="FFFFFF"/>
                </a:solidFill>
              </a14:hiddenFill>
            </a:ext>
          </a:extLst>
        </p:spPr>
      </p:pic>
      <p:pic>
        <p:nvPicPr>
          <p:cNvPr id="44046" name="Picture 14" descr="EUTER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88224" y="267080"/>
            <a:ext cx="2495550" cy="952500"/>
          </a:xfrm>
          <a:prstGeom prst="rect">
            <a:avLst/>
          </a:prstGeom>
          <a:noFill/>
          <a:extLst>
            <a:ext uri="{909E8E84-426E-40DD-AFC4-6F175D3DCCD1}">
              <a14:hiddenFill xmlns:a14="http://schemas.microsoft.com/office/drawing/2010/main">
                <a:solidFill>
                  <a:srgbClr val="FFFFFF"/>
                </a:solidFill>
              </a14:hiddenFill>
            </a:ext>
          </a:extLst>
        </p:spPr>
      </p:pic>
      <p:pic>
        <p:nvPicPr>
          <p:cNvPr id="44048" name="Picture 16" descr="European ALARA Network"/>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556" y="260350"/>
            <a:ext cx="2495550" cy="9525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2098" name="Picture 2"/>
          <p:cNvPicPr>
            <a:picLocks noChangeAspect="1" noChangeArrowheads="1"/>
          </p:cNvPicPr>
          <p:nvPr/>
        </p:nvPicPr>
        <p:blipFill>
          <a:blip r:embed="rId2">
            <a:extLst>
              <a:ext uri="{28A0092B-C50C-407E-A947-70E740481C1C}">
                <a14:useLocalDpi xmlns:a14="http://schemas.microsoft.com/office/drawing/2010/main" val="0"/>
              </a:ext>
            </a:extLst>
          </a:blip>
          <a:srcRect t="3691" b="16611"/>
          <a:stretch>
            <a:fillRect/>
          </a:stretch>
        </p:blipFill>
        <p:spPr bwMode="auto">
          <a:xfrm>
            <a:off x="0" y="233363"/>
            <a:ext cx="9144000" cy="5027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Text Box 2"/>
          <p:cNvSpPr txBox="1">
            <a:spLocks noChangeArrowheads="1"/>
          </p:cNvSpPr>
          <p:nvPr/>
        </p:nvSpPr>
        <p:spPr bwMode="auto">
          <a:xfrm>
            <a:off x="539750" y="2205038"/>
            <a:ext cx="8158163" cy="35825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tabLst>
                <a:tab pos="361950" algn="l"/>
              </a:tabLst>
              <a:defRPr sz="2400">
                <a:solidFill>
                  <a:schemeClr val="tx1"/>
                </a:solidFill>
                <a:latin typeface="Times New Roman" panose="02020603050405020304" pitchFamily="18" charset="0"/>
              </a:defRPr>
            </a:lvl1pPr>
            <a:lvl2pPr marL="1084263" indent="-457200">
              <a:tabLst>
                <a:tab pos="361950" algn="l"/>
              </a:tabLst>
              <a:defRPr sz="2400">
                <a:solidFill>
                  <a:schemeClr val="tx1"/>
                </a:solidFill>
                <a:latin typeface="Times New Roman" panose="02020603050405020304" pitchFamily="18" charset="0"/>
              </a:defRPr>
            </a:lvl2pPr>
            <a:lvl3pPr marL="1720850" indent="-457200">
              <a:tabLst>
                <a:tab pos="361950" algn="l"/>
              </a:tabLst>
              <a:defRPr sz="2400">
                <a:solidFill>
                  <a:schemeClr val="tx1"/>
                </a:solidFill>
                <a:latin typeface="Times New Roman" panose="02020603050405020304" pitchFamily="18" charset="0"/>
              </a:defRPr>
            </a:lvl3pPr>
            <a:lvl4pPr marL="2357438" indent="-457200">
              <a:tabLst>
                <a:tab pos="361950" algn="l"/>
              </a:tabLst>
              <a:defRPr sz="2400">
                <a:solidFill>
                  <a:schemeClr val="tx1"/>
                </a:solidFill>
                <a:latin typeface="Times New Roman" panose="02020603050405020304" pitchFamily="18" charset="0"/>
              </a:defRPr>
            </a:lvl4pPr>
            <a:lvl5pPr marL="2994025" indent="-457200">
              <a:tabLst>
                <a:tab pos="361950" algn="l"/>
              </a:tabLst>
              <a:defRPr sz="2400">
                <a:solidFill>
                  <a:schemeClr val="tx1"/>
                </a:solidFill>
                <a:latin typeface="Times New Roman" panose="02020603050405020304" pitchFamily="18" charset="0"/>
              </a:defRPr>
            </a:lvl5pPr>
            <a:lvl6pPr marL="3451225" indent="-457200" eaLnBrk="0" fontAlgn="base" hangingPunct="0">
              <a:spcBef>
                <a:spcPct val="0"/>
              </a:spcBef>
              <a:spcAft>
                <a:spcPct val="0"/>
              </a:spcAft>
              <a:tabLst>
                <a:tab pos="361950" algn="l"/>
              </a:tabLst>
              <a:defRPr sz="2400">
                <a:solidFill>
                  <a:schemeClr val="tx1"/>
                </a:solidFill>
                <a:latin typeface="Times New Roman" panose="02020603050405020304" pitchFamily="18" charset="0"/>
              </a:defRPr>
            </a:lvl6pPr>
            <a:lvl7pPr marL="3908425" indent="-457200" eaLnBrk="0" fontAlgn="base" hangingPunct="0">
              <a:spcBef>
                <a:spcPct val="0"/>
              </a:spcBef>
              <a:spcAft>
                <a:spcPct val="0"/>
              </a:spcAft>
              <a:tabLst>
                <a:tab pos="361950" algn="l"/>
              </a:tabLst>
              <a:defRPr sz="2400">
                <a:solidFill>
                  <a:schemeClr val="tx1"/>
                </a:solidFill>
                <a:latin typeface="Times New Roman" panose="02020603050405020304" pitchFamily="18" charset="0"/>
              </a:defRPr>
            </a:lvl7pPr>
            <a:lvl8pPr marL="4365625" indent="-457200" eaLnBrk="0" fontAlgn="base" hangingPunct="0">
              <a:spcBef>
                <a:spcPct val="0"/>
              </a:spcBef>
              <a:spcAft>
                <a:spcPct val="0"/>
              </a:spcAft>
              <a:tabLst>
                <a:tab pos="361950" algn="l"/>
              </a:tabLst>
              <a:defRPr sz="2400">
                <a:solidFill>
                  <a:schemeClr val="tx1"/>
                </a:solidFill>
                <a:latin typeface="Times New Roman" panose="02020603050405020304" pitchFamily="18" charset="0"/>
              </a:defRPr>
            </a:lvl8pPr>
            <a:lvl9pPr marL="4822825" indent="-457200" eaLnBrk="0" fontAlgn="base" hangingPunct="0">
              <a:spcBef>
                <a:spcPct val="0"/>
              </a:spcBef>
              <a:spcAft>
                <a:spcPct val="0"/>
              </a:spcAft>
              <a:tabLst>
                <a:tab pos="361950" algn="l"/>
              </a:tabLst>
              <a:defRPr sz="2400">
                <a:solidFill>
                  <a:schemeClr val="tx1"/>
                </a:solidFill>
                <a:latin typeface="Times New Roman" panose="02020603050405020304" pitchFamily="18" charset="0"/>
              </a:defRPr>
            </a:lvl9pPr>
          </a:lstStyle>
          <a:p>
            <a:pPr>
              <a:spcAft>
                <a:spcPct val="30000"/>
              </a:spcAft>
            </a:pPr>
            <a:r>
              <a:rPr lang="de-DE" sz="1600" dirty="0" err="1">
                <a:latin typeface="Arial" panose="020B0604020202020204" pitchFamily="34" charset="0"/>
              </a:rPr>
              <a:t>Recommendation</a:t>
            </a:r>
            <a:r>
              <a:rPr lang="de-DE" sz="1600" dirty="0">
                <a:latin typeface="Arial" panose="020B0604020202020204" pitchFamily="34" charset="0"/>
              </a:rPr>
              <a:t> </a:t>
            </a:r>
            <a:r>
              <a:rPr lang="de-DE" sz="1600" dirty="0" err="1">
                <a:latin typeface="Arial" panose="020B0604020202020204" pitchFamily="34" charset="0"/>
              </a:rPr>
              <a:t>of</a:t>
            </a:r>
            <a:r>
              <a:rPr lang="de-DE" sz="1600" dirty="0">
                <a:latin typeface="Arial" panose="020B0604020202020204" pitchFamily="34" charset="0"/>
              </a:rPr>
              <a:t> </a:t>
            </a:r>
            <a:r>
              <a:rPr lang="de-DE" sz="1600" dirty="0" err="1">
                <a:latin typeface="Arial" panose="020B0604020202020204" pitchFamily="34" charset="0"/>
              </a:rPr>
              <a:t>the</a:t>
            </a:r>
            <a:r>
              <a:rPr lang="de-DE" sz="1600" dirty="0">
                <a:latin typeface="Arial" panose="020B0604020202020204" pitchFamily="34" charset="0"/>
              </a:rPr>
              <a:t> European </a:t>
            </a:r>
            <a:r>
              <a:rPr lang="de-DE" sz="1600" dirty="0" err="1">
                <a:latin typeface="Arial" panose="020B0604020202020204" pitchFamily="34" charset="0"/>
              </a:rPr>
              <a:t>Parliament</a:t>
            </a:r>
            <a:r>
              <a:rPr lang="de-DE" sz="1600" dirty="0">
                <a:latin typeface="Arial" panose="020B0604020202020204" pitchFamily="34" charset="0"/>
              </a:rPr>
              <a:t> </a:t>
            </a:r>
            <a:r>
              <a:rPr lang="de-DE" sz="1600" dirty="0" err="1">
                <a:latin typeface="Arial" panose="020B0604020202020204" pitchFamily="34" charset="0"/>
              </a:rPr>
              <a:t>and</a:t>
            </a:r>
            <a:r>
              <a:rPr lang="de-DE" sz="1600" dirty="0">
                <a:latin typeface="Arial" panose="020B0604020202020204" pitchFamily="34" charset="0"/>
              </a:rPr>
              <a:t> </a:t>
            </a:r>
            <a:r>
              <a:rPr lang="de-DE" sz="1600" dirty="0" err="1">
                <a:latin typeface="Arial" panose="020B0604020202020204" pitchFamily="34" charset="0"/>
              </a:rPr>
              <a:t>of</a:t>
            </a:r>
            <a:r>
              <a:rPr lang="de-DE" sz="1600" dirty="0">
                <a:latin typeface="Arial" panose="020B0604020202020204" pitchFamily="34" charset="0"/>
              </a:rPr>
              <a:t> </a:t>
            </a:r>
            <a:r>
              <a:rPr lang="de-DE" sz="1600" dirty="0" err="1">
                <a:latin typeface="Arial" panose="020B0604020202020204" pitchFamily="34" charset="0"/>
              </a:rPr>
              <a:t>the</a:t>
            </a:r>
            <a:r>
              <a:rPr lang="de-DE" sz="1600" dirty="0">
                <a:latin typeface="Arial" panose="020B0604020202020204" pitchFamily="34" charset="0"/>
              </a:rPr>
              <a:t> Council </a:t>
            </a:r>
            <a:r>
              <a:rPr lang="de-DE" sz="1600" dirty="0" err="1">
                <a:latin typeface="Arial" panose="020B0604020202020204" pitchFamily="34" charset="0"/>
              </a:rPr>
              <a:t>of</a:t>
            </a:r>
            <a:r>
              <a:rPr lang="de-DE" sz="1600" dirty="0">
                <a:latin typeface="Arial" panose="020B0604020202020204" pitchFamily="34" charset="0"/>
              </a:rPr>
              <a:t> 23 April 2008 on </a:t>
            </a:r>
            <a:r>
              <a:rPr lang="de-DE" sz="1600" dirty="0" err="1">
                <a:latin typeface="Arial" panose="020B0604020202020204" pitchFamily="34" charset="0"/>
              </a:rPr>
              <a:t>the</a:t>
            </a:r>
            <a:r>
              <a:rPr lang="de-DE" sz="1600" dirty="0">
                <a:latin typeface="Arial" panose="020B0604020202020204" pitchFamily="34" charset="0"/>
              </a:rPr>
              <a:t> </a:t>
            </a:r>
            <a:r>
              <a:rPr lang="de-DE" sz="1600" dirty="0" err="1">
                <a:latin typeface="Arial" panose="020B0604020202020204" pitchFamily="34" charset="0"/>
              </a:rPr>
              <a:t>establishment</a:t>
            </a:r>
            <a:r>
              <a:rPr lang="de-DE" sz="1600" dirty="0">
                <a:latin typeface="Arial" panose="020B0604020202020204" pitchFamily="34" charset="0"/>
              </a:rPr>
              <a:t> </a:t>
            </a:r>
            <a:r>
              <a:rPr lang="de-DE" sz="1600" dirty="0" err="1">
                <a:latin typeface="Arial" panose="020B0604020202020204" pitchFamily="34" charset="0"/>
              </a:rPr>
              <a:t>of</a:t>
            </a:r>
            <a:r>
              <a:rPr lang="de-DE" sz="1600" dirty="0">
                <a:latin typeface="Arial" panose="020B0604020202020204" pitchFamily="34" charset="0"/>
              </a:rPr>
              <a:t> </a:t>
            </a:r>
            <a:r>
              <a:rPr lang="de-DE" sz="1600" dirty="0" err="1">
                <a:latin typeface="Arial" panose="020B0604020202020204" pitchFamily="34" charset="0"/>
              </a:rPr>
              <a:t>the</a:t>
            </a:r>
            <a:r>
              <a:rPr lang="de-DE" sz="1600" dirty="0">
                <a:latin typeface="Arial" panose="020B0604020202020204" pitchFamily="34" charset="0"/>
              </a:rPr>
              <a:t> </a:t>
            </a:r>
          </a:p>
          <a:p>
            <a:pPr>
              <a:spcAft>
                <a:spcPct val="30000"/>
              </a:spcAft>
            </a:pPr>
            <a:r>
              <a:rPr lang="en-US" sz="2000" b="1" dirty="0">
                <a:solidFill>
                  <a:srgbClr val="0066CC"/>
                </a:solidFill>
                <a:latin typeface="Arial" panose="020B0604020202020204" pitchFamily="34" charset="0"/>
              </a:rPr>
              <a:t>European Qualifications Framework For Lifelong Learning (EQF)</a:t>
            </a:r>
            <a:endParaRPr lang="de-DE" sz="1600" b="1" dirty="0">
              <a:solidFill>
                <a:srgbClr val="0066CC"/>
              </a:solidFill>
              <a:latin typeface="Arial" panose="020B0604020202020204" pitchFamily="34" charset="0"/>
            </a:endParaRPr>
          </a:p>
          <a:p>
            <a:pPr>
              <a:spcAft>
                <a:spcPts val="0"/>
              </a:spcAft>
            </a:pPr>
            <a:r>
              <a:rPr lang="de-DE" sz="1600" dirty="0" err="1">
                <a:latin typeface="Arial" panose="020B0604020202020204" pitchFamily="34" charset="0"/>
              </a:rPr>
              <a:t>Aim</a:t>
            </a:r>
            <a:r>
              <a:rPr lang="de-DE" sz="1600" dirty="0">
                <a:latin typeface="Arial" panose="020B0604020202020204" pitchFamily="34" charset="0"/>
              </a:rPr>
              <a:t>: </a:t>
            </a:r>
            <a:r>
              <a:rPr lang="de-DE" sz="1600" dirty="0" err="1">
                <a:latin typeface="Arial" panose="020B0604020202020204" pitchFamily="34" charset="0"/>
              </a:rPr>
              <a:t>create</a:t>
            </a:r>
            <a:r>
              <a:rPr lang="de-DE" sz="1600" dirty="0">
                <a:latin typeface="Arial" panose="020B0604020202020204" pitchFamily="34" charset="0"/>
              </a:rPr>
              <a:t> links </a:t>
            </a:r>
            <a:r>
              <a:rPr lang="de-DE" sz="1600" dirty="0" err="1">
                <a:latin typeface="Arial" panose="020B0604020202020204" pitchFamily="34" charset="0"/>
              </a:rPr>
              <a:t>between</a:t>
            </a:r>
            <a:r>
              <a:rPr lang="de-DE" sz="1600" dirty="0">
                <a:latin typeface="Arial" panose="020B0604020202020204" pitchFamily="34" charset="0"/>
              </a:rPr>
              <a:t> national </a:t>
            </a:r>
            <a:r>
              <a:rPr lang="de-DE" sz="1600" dirty="0" err="1">
                <a:latin typeface="Arial" panose="020B0604020202020204" pitchFamily="34" charset="0"/>
              </a:rPr>
              <a:t>qualification</a:t>
            </a:r>
            <a:r>
              <a:rPr lang="de-DE" sz="1600" dirty="0">
                <a:latin typeface="Arial" panose="020B0604020202020204" pitchFamily="34" charset="0"/>
              </a:rPr>
              <a:t> </a:t>
            </a:r>
            <a:r>
              <a:rPr lang="de-DE" sz="1600" dirty="0" err="1">
                <a:latin typeface="Arial" panose="020B0604020202020204" pitchFamily="34" charset="0"/>
              </a:rPr>
              <a:t>systems</a:t>
            </a:r>
            <a:r>
              <a:rPr lang="de-DE" sz="1600" dirty="0">
                <a:latin typeface="Arial" panose="020B0604020202020204" pitchFamily="34" charset="0"/>
              </a:rPr>
              <a:t>, </a:t>
            </a:r>
            <a:r>
              <a:rPr lang="de-DE" sz="1600" dirty="0" err="1">
                <a:latin typeface="Arial" panose="020B0604020202020204" pitchFamily="34" charset="0"/>
              </a:rPr>
              <a:t>making</a:t>
            </a:r>
            <a:r>
              <a:rPr lang="de-DE" sz="1600" dirty="0">
                <a:latin typeface="Arial" panose="020B0604020202020204" pitchFamily="34" charset="0"/>
              </a:rPr>
              <a:t> </a:t>
            </a:r>
            <a:r>
              <a:rPr lang="de-DE" sz="1600" dirty="0" err="1">
                <a:latin typeface="Arial" panose="020B0604020202020204" pitchFamily="34" charset="0"/>
              </a:rPr>
              <a:t>competences</a:t>
            </a:r>
            <a:r>
              <a:rPr lang="de-DE" sz="1600" dirty="0">
                <a:latin typeface="Arial" panose="020B0604020202020204" pitchFamily="34" charset="0"/>
              </a:rPr>
              <a:t> </a:t>
            </a:r>
            <a:r>
              <a:rPr lang="de-DE" sz="1600" dirty="0" err="1">
                <a:latin typeface="Arial" panose="020B0604020202020204" pitchFamily="34" charset="0"/>
              </a:rPr>
              <a:t>and</a:t>
            </a:r>
            <a:r>
              <a:rPr lang="de-DE" sz="1600" dirty="0">
                <a:latin typeface="Arial" panose="020B0604020202020204" pitchFamily="34" charset="0"/>
              </a:rPr>
              <a:t> </a:t>
            </a:r>
            <a:r>
              <a:rPr lang="de-DE" sz="1600" dirty="0" err="1">
                <a:latin typeface="Arial" panose="020B0604020202020204" pitchFamily="34" charset="0"/>
              </a:rPr>
              <a:t>qualifications</a:t>
            </a:r>
            <a:r>
              <a:rPr lang="de-DE" sz="1600" dirty="0">
                <a:latin typeface="Arial" panose="020B0604020202020204" pitchFamily="34" charset="0"/>
              </a:rPr>
              <a:t> </a:t>
            </a:r>
            <a:r>
              <a:rPr lang="de-DE" sz="1600" dirty="0" err="1">
                <a:latin typeface="Arial" panose="020B0604020202020204" pitchFamily="34" charset="0"/>
              </a:rPr>
              <a:t>more</a:t>
            </a:r>
            <a:r>
              <a:rPr lang="de-DE" sz="1600" dirty="0">
                <a:latin typeface="Arial" panose="020B0604020202020204" pitchFamily="34" charset="0"/>
              </a:rPr>
              <a:t> transparent</a:t>
            </a:r>
          </a:p>
          <a:p>
            <a:pPr>
              <a:spcAft>
                <a:spcPts val="0"/>
              </a:spcAft>
            </a:pPr>
            <a:endParaRPr lang="de-DE" sz="1600" dirty="0">
              <a:latin typeface="Arial" panose="020B0604020202020204" pitchFamily="34" charset="0"/>
            </a:endParaRPr>
          </a:p>
          <a:p>
            <a:pPr>
              <a:spcAft>
                <a:spcPts val="0"/>
              </a:spcAft>
            </a:pPr>
            <a:r>
              <a:rPr lang="de-DE" sz="1600" dirty="0" err="1">
                <a:latin typeface="Arial" panose="020B0604020202020204" pitchFamily="34" charset="0"/>
              </a:rPr>
              <a:t>Recommendation</a:t>
            </a:r>
            <a:r>
              <a:rPr lang="de-DE" sz="1600" dirty="0">
                <a:latin typeface="Arial" panose="020B0604020202020204" pitchFamily="34" charset="0"/>
              </a:rPr>
              <a:t> </a:t>
            </a:r>
            <a:r>
              <a:rPr lang="de-DE" sz="1600" dirty="0" err="1">
                <a:latin typeface="Arial" panose="020B0604020202020204" pitchFamily="34" charset="0"/>
              </a:rPr>
              <a:t>of</a:t>
            </a:r>
            <a:r>
              <a:rPr lang="de-DE" sz="1600" dirty="0">
                <a:latin typeface="Arial" panose="020B0604020202020204" pitchFamily="34" charset="0"/>
              </a:rPr>
              <a:t> </a:t>
            </a:r>
            <a:r>
              <a:rPr lang="de-DE" sz="1600" dirty="0" err="1">
                <a:latin typeface="Arial" panose="020B0604020202020204" pitchFamily="34" charset="0"/>
              </a:rPr>
              <a:t>the</a:t>
            </a:r>
            <a:r>
              <a:rPr lang="de-DE" sz="1600" dirty="0">
                <a:latin typeface="Arial" panose="020B0604020202020204" pitchFamily="34" charset="0"/>
              </a:rPr>
              <a:t> European </a:t>
            </a:r>
            <a:r>
              <a:rPr lang="de-DE" sz="1600" dirty="0" err="1">
                <a:latin typeface="Arial" panose="020B0604020202020204" pitchFamily="34" charset="0"/>
              </a:rPr>
              <a:t>Parliament</a:t>
            </a:r>
            <a:r>
              <a:rPr lang="de-DE" sz="1600" dirty="0">
                <a:latin typeface="Arial" panose="020B0604020202020204" pitchFamily="34" charset="0"/>
              </a:rPr>
              <a:t> </a:t>
            </a:r>
            <a:r>
              <a:rPr lang="de-DE" sz="1600" dirty="0" smtClean="0">
                <a:latin typeface="Arial" panose="020B0604020202020204" pitchFamily="34" charset="0"/>
              </a:rPr>
              <a:t>(18 </a:t>
            </a:r>
            <a:r>
              <a:rPr lang="de-DE" sz="1600" dirty="0">
                <a:latin typeface="Arial" panose="020B0604020202020204" pitchFamily="34" charset="0"/>
              </a:rPr>
              <a:t>June </a:t>
            </a:r>
            <a:r>
              <a:rPr lang="de-DE" sz="1600" dirty="0" smtClean="0">
                <a:latin typeface="Arial" panose="020B0604020202020204" pitchFamily="34" charset="0"/>
              </a:rPr>
              <a:t>2009) </a:t>
            </a:r>
            <a:r>
              <a:rPr lang="de-DE" sz="1600" dirty="0">
                <a:latin typeface="Arial" panose="020B0604020202020204" pitchFamily="34" charset="0"/>
              </a:rPr>
              <a:t>on </a:t>
            </a:r>
            <a:r>
              <a:rPr lang="de-DE" sz="1600" dirty="0" err="1" smtClean="0">
                <a:latin typeface="Arial" panose="020B0604020202020204" pitchFamily="34" charset="0"/>
              </a:rPr>
              <a:t>the</a:t>
            </a:r>
            <a:r>
              <a:rPr lang="de-DE" sz="1600" dirty="0">
                <a:latin typeface="Arial" panose="020B0604020202020204" pitchFamily="34" charset="0"/>
              </a:rPr>
              <a:t> </a:t>
            </a:r>
            <a:r>
              <a:rPr lang="de-DE" sz="1600" dirty="0" err="1" smtClean="0">
                <a:latin typeface="Arial" panose="020B0604020202020204" pitchFamily="34" charset="0"/>
              </a:rPr>
              <a:t>establishment</a:t>
            </a:r>
            <a:r>
              <a:rPr lang="de-DE" sz="1600" dirty="0" smtClean="0">
                <a:latin typeface="Arial" panose="020B0604020202020204" pitchFamily="34" charset="0"/>
              </a:rPr>
              <a:t> </a:t>
            </a:r>
            <a:r>
              <a:rPr lang="de-DE" sz="1600" dirty="0" err="1">
                <a:latin typeface="Arial" panose="020B0604020202020204" pitchFamily="34" charset="0"/>
              </a:rPr>
              <a:t>of</a:t>
            </a:r>
            <a:r>
              <a:rPr lang="de-DE" sz="1600" dirty="0">
                <a:latin typeface="Arial" panose="020B0604020202020204" pitchFamily="34" charset="0"/>
              </a:rPr>
              <a:t> a</a:t>
            </a:r>
            <a:r>
              <a:rPr lang="de-DE" dirty="0">
                <a:latin typeface="Arial" panose="020B0604020202020204" pitchFamily="34" charset="0"/>
              </a:rPr>
              <a:t> </a:t>
            </a:r>
            <a:endParaRPr lang="de-DE" dirty="0" smtClean="0">
              <a:latin typeface="Arial" panose="020B0604020202020204" pitchFamily="34" charset="0"/>
            </a:endParaRPr>
          </a:p>
          <a:p>
            <a:pPr>
              <a:spcBef>
                <a:spcPts val="600"/>
              </a:spcBef>
              <a:spcAft>
                <a:spcPts val="0"/>
              </a:spcAft>
            </a:pPr>
            <a:r>
              <a:rPr lang="en-US" sz="2000" b="1" dirty="0" smtClean="0">
                <a:solidFill>
                  <a:srgbClr val="0066CC"/>
                </a:solidFill>
                <a:latin typeface="Arial" panose="020B0604020202020204" pitchFamily="34" charset="0"/>
              </a:rPr>
              <a:t>European </a:t>
            </a:r>
            <a:r>
              <a:rPr lang="en-US" sz="2000" b="1" dirty="0">
                <a:solidFill>
                  <a:srgbClr val="0066CC"/>
                </a:solidFill>
                <a:latin typeface="Arial" panose="020B0604020202020204" pitchFamily="34" charset="0"/>
              </a:rPr>
              <a:t>Credit System for Vocational Education and Training (ECVET) </a:t>
            </a:r>
          </a:p>
          <a:p>
            <a:pPr>
              <a:spcBef>
                <a:spcPts val="600"/>
              </a:spcBef>
            </a:pPr>
            <a:r>
              <a:rPr lang="de-DE" sz="1600" dirty="0" err="1">
                <a:latin typeface="Arial" panose="020B0604020202020204" pitchFamily="34" charset="0"/>
              </a:rPr>
              <a:t>Aim</a:t>
            </a:r>
            <a:r>
              <a:rPr lang="de-DE" sz="1600" dirty="0">
                <a:latin typeface="Arial" panose="020B0604020202020204" pitchFamily="34" charset="0"/>
              </a:rPr>
              <a:t>: </a:t>
            </a:r>
            <a:r>
              <a:rPr lang="de-DE" sz="1600" dirty="0" err="1">
                <a:latin typeface="Arial" panose="020B0604020202020204" pitchFamily="34" charset="0"/>
              </a:rPr>
              <a:t>make</a:t>
            </a:r>
            <a:r>
              <a:rPr lang="de-DE" sz="1600" dirty="0">
                <a:latin typeface="Arial" panose="020B0604020202020204" pitchFamily="34" charset="0"/>
              </a:rPr>
              <a:t> </a:t>
            </a:r>
            <a:r>
              <a:rPr lang="de-DE" sz="1600" dirty="0" err="1">
                <a:latin typeface="Arial" panose="020B0604020202020204" pitchFamily="34" charset="0"/>
              </a:rPr>
              <a:t>qualification</a:t>
            </a:r>
            <a:r>
              <a:rPr lang="de-DE" sz="1600" dirty="0">
                <a:latin typeface="Arial" panose="020B0604020202020204" pitchFamily="34" charset="0"/>
              </a:rPr>
              <a:t> </a:t>
            </a:r>
            <a:r>
              <a:rPr lang="de-DE" sz="1600" dirty="0" err="1">
                <a:latin typeface="Arial" panose="020B0604020202020204" pitchFamily="34" charset="0"/>
              </a:rPr>
              <a:t>systems</a:t>
            </a:r>
            <a:r>
              <a:rPr lang="de-DE" sz="1600" dirty="0">
                <a:latin typeface="Arial" panose="020B0604020202020204" pitchFamily="34" charset="0"/>
              </a:rPr>
              <a:t> </a:t>
            </a:r>
            <a:r>
              <a:rPr lang="de-DE" sz="1600" dirty="0" err="1">
                <a:latin typeface="Arial" panose="020B0604020202020204" pitchFamily="34" charset="0"/>
              </a:rPr>
              <a:t>compatible</a:t>
            </a:r>
            <a:r>
              <a:rPr lang="de-DE" sz="1600" dirty="0">
                <a:latin typeface="Arial" panose="020B0604020202020204" pitchFamily="34" charset="0"/>
              </a:rPr>
              <a:t> </a:t>
            </a:r>
            <a:r>
              <a:rPr lang="de-DE" sz="1600" dirty="0" err="1">
                <a:latin typeface="Arial" panose="020B0604020202020204" pitchFamily="34" charset="0"/>
              </a:rPr>
              <a:t>by</a:t>
            </a:r>
            <a:r>
              <a:rPr lang="de-DE" sz="1600" dirty="0">
                <a:latin typeface="Arial" panose="020B0604020202020204" pitchFamily="34" charset="0"/>
              </a:rPr>
              <a:t> </a:t>
            </a:r>
            <a:r>
              <a:rPr lang="de-DE" sz="1600" dirty="0" err="1">
                <a:latin typeface="Arial" panose="020B0604020202020204" pitchFamily="34" charset="0"/>
              </a:rPr>
              <a:t>providing</a:t>
            </a:r>
            <a:r>
              <a:rPr lang="de-DE" sz="1600" dirty="0">
                <a:latin typeface="Arial" panose="020B0604020202020204" pitchFamily="34" charset="0"/>
              </a:rPr>
              <a:t> an </a:t>
            </a:r>
            <a:r>
              <a:rPr lang="de-DE" sz="1600" dirty="0" err="1">
                <a:latin typeface="Arial" panose="020B0604020202020204" pitchFamily="34" charset="0"/>
              </a:rPr>
              <a:t>interface</a:t>
            </a:r>
            <a:r>
              <a:rPr lang="de-DE" sz="1600" dirty="0">
                <a:latin typeface="Arial" panose="020B0604020202020204" pitchFamily="34" charset="0"/>
              </a:rPr>
              <a:t> </a:t>
            </a:r>
            <a:r>
              <a:rPr lang="de-DE" sz="1600" dirty="0" err="1">
                <a:latin typeface="Arial" panose="020B0604020202020204" pitchFamily="34" charset="0"/>
              </a:rPr>
              <a:t>between</a:t>
            </a:r>
            <a:r>
              <a:rPr lang="de-DE" sz="1600" dirty="0">
                <a:latin typeface="Arial" panose="020B0604020202020204" pitchFamily="34" charset="0"/>
              </a:rPr>
              <a:t> </a:t>
            </a:r>
            <a:r>
              <a:rPr lang="de-DE" sz="1600" dirty="0" err="1">
                <a:latin typeface="Arial" panose="020B0604020202020204" pitchFamily="34" charset="0"/>
              </a:rPr>
              <a:t>existing</a:t>
            </a:r>
            <a:r>
              <a:rPr lang="de-DE" sz="1600" dirty="0">
                <a:latin typeface="Arial" panose="020B0604020202020204" pitchFamily="34" charset="0"/>
              </a:rPr>
              <a:t> national </a:t>
            </a:r>
            <a:r>
              <a:rPr lang="de-DE" sz="1600" dirty="0" err="1">
                <a:latin typeface="Arial" panose="020B0604020202020204" pitchFamily="34" charset="0"/>
              </a:rPr>
              <a:t>provisions</a:t>
            </a:r>
            <a:r>
              <a:rPr lang="de-DE" sz="1600" dirty="0">
                <a:latin typeface="Arial" panose="020B0604020202020204" pitchFamily="34" charset="0"/>
              </a:rPr>
              <a:t> on </a:t>
            </a:r>
            <a:r>
              <a:rPr lang="de-DE" sz="1600" dirty="0" err="1">
                <a:latin typeface="Arial" panose="020B0604020202020204" pitchFamily="34" charset="0"/>
              </a:rPr>
              <a:t>the</a:t>
            </a:r>
            <a:r>
              <a:rPr lang="de-DE" sz="1600" dirty="0">
                <a:latin typeface="Arial" panose="020B0604020202020204" pitchFamily="34" charset="0"/>
              </a:rPr>
              <a:t> </a:t>
            </a:r>
            <a:r>
              <a:rPr lang="de-DE" sz="1600" dirty="0" err="1">
                <a:latin typeface="Arial" panose="020B0604020202020204" pitchFamily="34" charset="0"/>
              </a:rPr>
              <a:t>accumulation</a:t>
            </a:r>
            <a:r>
              <a:rPr lang="de-DE" sz="1600" dirty="0">
                <a:latin typeface="Arial" panose="020B0604020202020204" pitchFamily="34" charset="0"/>
              </a:rPr>
              <a:t>, </a:t>
            </a:r>
            <a:r>
              <a:rPr lang="de-DE" sz="1600" dirty="0" err="1">
                <a:latin typeface="Arial" panose="020B0604020202020204" pitchFamily="34" charset="0"/>
              </a:rPr>
              <a:t>recognition</a:t>
            </a:r>
            <a:r>
              <a:rPr lang="de-DE" sz="1600" dirty="0">
                <a:latin typeface="Arial" panose="020B0604020202020204" pitchFamily="34" charset="0"/>
              </a:rPr>
              <a:t> </a:t>
            </a:r>
            <a:r>
              <a:rPr lang="de-DE" sz="1600" dirty="0" err="1">
                <a:latin typeface="Arial" panose="020B0604020202020204" pitchFamily="34" charset="0"/>
              </a:rPr>
              <a:t>and</a:t>
            </a:r>
            <a:r>
              <a:rPr lang="de-DE" sz="1600" dirty="0">
                <a:latin typeface="Arial" panose="020B0604020202020204" pitchFamily="34" charset="0"/>
              </a:rPr>
              <a:t> </a:t>
            </a:r>
            <a:r>
              <a:rPr lang="de-DE" sz="1600" dirty="0" err="1">
                <a:latin typeface="Arial" panose="020B0604020202020204" pitchFamily="34" charset="0"/>
              </a:rPr>
              <a:t>transfer</a:t>
            </a:r>
            <a:r>
              <a:rPr lang="de-DE" sz="1600" dirty="0">
                <a:latin typeface="Arial" panose="020B0604020202020204" pitchFamily="34" charset="0"/>
              </a:rPr>
              <a:t> </a:t>
            </a:r>
            <a:r>
              <a:rPr lang="de-DE" sz="1600" dirty="0" err="1">
                <a:latin typeface="Arial" panose="020B0604020202020204" pitchFamily="34" charset="0"/>
              </a:rPr>
              <a:t>of</a:t>
            </a:r>
            <a:r>
              <a:rPr lang="de-DE" sz="1600" dirty="0">
                <a:latin typeface="Arial" panose="020B0604020202020204" pitchFamily="34" charset="0"/>
              </a:rPr>
              <a:t> </a:t>
            </a:r>
            <a:r>
              <a:rPr lang="de-DE" sz="1600" dirty="0" err="1">
                <a:latin typeface="Arial" panose="020B0604020202020204" pitchFamily="34" charset="0"/>
              </a:rPr>
              <a:t>credits</a:t>
            </a:r>
            <a:r>
              <a:rPr lang="de-DE" sz="1600" dirty="0">
                <a:latin typeface="Arial" panose="020B0604020202020204" pitchFamily="34" charset="0"/>
              </a:rPr>
              <a:t> (</a:t>
            </a:r>
            <a:r>
              <a:rPr lang="de-DE" sz="1600" dirty="0" err="1">
                <a:latin typeface="Arial" panose="020B0604020202020204" pitchFamily="34" charset="0"/>
              </a:rPr>
              <a:t>complements</a:t>
            </a:r>
            <a:r>
              <a:rPr lang="de-DE" sz="1600" dirty="0">
                <a:latin typeface="Arial" panose="020B0604020202020204" pitchFamily="34" charset="0"/>
              </a:rPr>
              <a:t> ECTS)</a:t>
            </a:r>
          </a:p>
        </p:txBody>
      </p:sp>
      <p:pic>
        <p:nvPicPr>
          <p:cNvPr id="133124" name="Picture 4" descr="EU Logo Ne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0113" y="396875"/>
            <a:ext cx="1941512" cy="1343025"/>
          </a:xfrm>
          <a:prstGeom prst="rect">
            <a:avLst/>
          </a:prstGeom>
          <a:noFill/>
          <a:extLst>
            <a:ext uri="{909E8E84-426E-40DD-AFC4-6F175D3DCCD1}">
              <a14:hiddenFill xmlns:a14="http://schemas.microsoft.com/office/drawing/2010/main">
                <a:solidFill>
                  <a:srgbClr val="FFFFFF"/>
                </a:solidFill>
              </a14:hiddenFill>
            </a:ext>
          </a:extLst>
        </p:spPr>
      </p:pic>
      <p:sp>
        <p:nvSpPr>
          <p:cNvPr id="133125" name="Rectangle 5"/>
          <p:cNvSpPr>
            <a:spLocks noChangeArrowheads="1"/>
          </p:cNvSpPr>
          <p:nvPr/>
        </p:nvSpPr>
        <p:spPr bwMode="auto">
          <a:xfrm>
            <a:off x="3275856" y="839787"/>
            <a:ext cx="39735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de-DE" b="1" dirty="0">
                <a:solidFill>
                  <a:srgbClr val="0066CC"/>
                </a:solidFill>
                <a:latin typeface="Arial" panose="020B0604020202020204" pitchFamily="34" charset="0"/>
              </a:rPr>
              <a:t>DG Education </a:t>
            </a:r>
            <a:r>
              <a:rPr lang="de-DE" b="1" dirty="0" err="1">
                <a:solidFill>
                  <a:srgbClr val="0066CC"/>
                </a:solidFill>
                <a:latin typeface="Arial" panose="020B0604020202020204" pitchFamily="34" charset="0"/>
              </a:rPr>
              <a:t>and</a:t>
            </a:r>
            <a:r>
              <a:rPr lang="de-DE" b="1" dirty="0">
                <a:solidFill>
                  <a:srgbClr val="0066CC"/>
                </a:solidFill>
                <a:latin typeface="Arial" panose="020B0604020202020204" pitchFamily="34" charset="0"/>
              </a:rPr>
              <a:t> Culture</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9506" name="Rectangle 2"/>
          <p:cNvSpPr>
            <a:spLocks noChangeArrowheads="1"/>
          </p:cNvSpPr>
          <p:nvPr/>
        </p:nvSpPr>
        <p:spPr bwMode="auto">
          <a:xfrm>
            <a:off x="0" y="12334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de-DE"/>
          </a:p>
        </p:txBody>
      </p:sp>
      <p:sp>
        <p:nvSpPr>
          <p:cNvPr id="149507" name="Rectangle 3"/>
          <p:cNvSpPr>
            <a:spLocks noChangeArrowheads="1"/>
          </p:cNvSpPr>
          <p:nvPr/>
        </p:nvSpPr>
        <p:spPr bwMode="auto">
          <a:xfrm>
            <a:off x="0" y="12334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de-DE"/>
          </a:p>
        </p:txBody>
      </p:sp>
      <p:sp>
        <p:nvSpPr>
          <p:cNvPr id="149508" name="Rectangle 4"/>
          <p:cNvSpPr>
            <a:spLocks noChangeArrowheads="1"/>
          </p:cNvSpPr>
          <p:nvPr/>
        </p:nvSpPr>
        <p:spPr bwMode="auto">
          <a:xfrm>
            <a:off x="503238" y="765175"/>
            <a:ext cx="8101012" cy="468313"/>
          </a:xfrm>
          <a:prstGeom prst="rect">
            <a:avLst/>
          </a:prstGeom>
          <a:noFill/>
          <a:ln>
            <a:noFill/>
          </a:ln>
          <a:effectLst/>
          <a:extLst>
            <a:ext uri="{909E8E84-426E-40DD-AFC4-6F175D3DCCD1}">
              <a14:hiddenFill xmlns:a14="http://schemas.microsoft.com/office/drawing/2010/main">
                <a:solidFill>
                  <a:srgbClr val="339966">
                    <a:alpha val="67000"/>
                  </a:srgbClr>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000" tIns="0" rIns="0" bIns="0" anchor="ctr"/>
          <a:lstStyle>
            <a:lvl1pPr marL="457200" indent="-457200">
              <a:defRPr sz="2400">
                <a:solidFill>
                  <a:schemeClr val="tx1"/>
                </a:solidFill>
                <a:latin typeface="Times New Roman" panose="02020603050405020304" pitchFamily="18" charset="0"/>
              </a:defRPr>
            </a:lvl1pPr>
            <a:lvl2pPr marL="914400" indent="-457200">
              <a:defRPr sz="2400">
                <a:solidFill>
                  <a:schemeClr val="tx1"/>
                </a:solidFill>
                <a:latin typeface="Times New Roman" panose="02020603050405020304" pitchFamily="18" charset="0"/>
              </a:defRPr>
            </a:lvl2pPr>
            <a:lvl3pPr marL="1371600" indent="-457200">
              <a:defRPr sz="2400">
                <a:solidFill>
                  <a:schemeClr val="tx1"/>
                </a:solidFill>
                <a:latin typeface="Times New Roman" panose="02020603050405020304" pitchFamily="18" charset="0"/>
              </a:defRPr>
            </a:lvl3pPr>
            <a:lvl4pPr marL="1828800" indent="-457200">
              <a:defRPr sz="2400">
                <a:solidFill>
                  <a:schemeClr val="tx1"/>
                </a:solidFill>
                <a:latin typeface="Times New Roman" panose="02020603050405020304" pitchFamily="18" charset="0"/>
              </a:defRPr>
            </a:lvl4pPr>
            <a:lvl5pPr marL="2286000" indent="-457200">
              <a:defRPr sz="2400">
                <a:solidFill>
                  <a:schemeClr val="tx1"/>
                </a:solidFill>
                <a:latin typeface="Times New Roman" panose="02020603050405020304" pitchFamily="18" charset="0"/>
              </a:defRPr>
            </a:lvl5pPr>
            <a:lvl6pPr marL="2743200" indent="-457200" eaLnBrk="0" fontAlgn="base" hangingPunct="0">
              <a:spcBef>
                <a:spcPct val="0"/>
              </a:spcBef>
              <a:spcAft>
                <a:spcPct val="0"/>
              </a:spcAft>
              <a:defRPr sz="2400">
                <a:solidFill>
                  <a:schemeClr val="tx1"/>
                </a:solidFill>
                <a:latin typeface="Times New Roman" panose="02020603050405020304" pitchFamily="18" charset="0"/>
              </a:defRPr>
            </a:lvl6pPr>
            <a:lvl7pPr marL="3200400" indent="-457200" eaLnBrk="0" fontAlgn="base" hangingPunct="0">
              <a:spcBef>
                <a:spcPct val="0"/>
              </a:spcBef>
              <a:spcAft>
                <a:spcPct val="0"/>
              </a:spcAft>
              <a:defRPr sz="2400">
                <a:solidFill>
                  <a:schemeClr val="tx1"/>
                </a:solidFill>
                <a:latin typeface="Times New Roman" panose="02020603050405020304" pitchFamily="18" charset="0"/>
              </a:defRPr>
            </a:lvl7pPr>
            <a:lvl8pPr marL="3657600" indent="-457200" eaLnBrk="0" fontAlgn="base" hangingPunct="0">
              <a:spcBef>
                <a:spcPct val="0"/>
              </a:spcBef>
              <a:spcAft>
                <a:spcPct val="0"/>
              </a:spcAft>
              <a:defRPr sz="2400">
                <a:solidFill>
                  <a:schemeClr val="tx1"/>
                </a:solidFill>
                <a:latin typeface="Times New Roman" panose="02020603050405020304" pitchFamily="18" charset="0"/>
              </a:defRPr>
            </a:lvl8pPr>
            <a:lvl9pPr marL="4114800" indent="-4572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b="1">
                <a:solidFill>
                  <a:srgbClr val="0066CC"/>
                </a:solidFill>
                <a:latin typeface="Arial" panose="020B0604020202020204" pitchFamily="34" charset="0"/>
              </a:rPr>
              <a:t>European qualifications framework </a:t>
            </a:r>
          </a:p>
          <a:p>
            <a:r>
              <a:rPr lang="en-US" b="1">
                <a:solidFill>
                  <a:srgbClr val="0066CC"/>
                </a:solidFill>
                <a:latin typeface="Arial" panose="020B0604020202020204" pitchFamily="34" charset="0"/>
              </a:rPr>
              <a:t>For lifelong learning (EQF)</a:t>
            </a:r>
            <a:endParaRPr lang="de-DE" b="1">
              <a:solidFill>
                <a:srgbClr val="0066CC"/>
              </a:solidFill>
              <a:latin typeface="Arial" panose="020B0604020202020204" pitchFamily="34" charset="0"/>
            </a:endParaRPr>
          </a:p>
        </p:txBody>
      </p:sp>
      <p:sp>
        <p:nvSpPr>
          <p:cNvPr id="149509" name="Text Box 5"/>
          <p:cNvSpPr txBox="1">
            <a:spLocks noChangeArrowheads="1"/>
          </p:cNvSpPr>
          <p:nvPr/>
        </p:nvSpPr>
        <p:spPr bwMode="auto">
          <a:xfrm>
            <a:off x="503238" y="2060575"/>
            <a:ext cx="7956550" cy="3352800"/>
          </a:xfrm>
          <a:prstGeom prst="rect">
            <a:avLst/>
          </a:prstGeom>
          <a:noFill/>
          <a:ln>
            <a:noFill/>
          </a:ln>
          <a:effectLst/>
          <a:extLst>
            <a:ext uri="{909E8E84-426E-40DD-AFC4-6F175D3DCCD1}">
              <a14:hiddenFill xmlns:a14="http://schemas.microsoft.com/office/drawing/2010/main">
                <a:solidFill>
                  <a:srgbClr val="339966">
                    <a:alpha val="67000"/>
                  </a:srgbClr>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000" tIns="0" rIns="0" bIns="0">
            <a:spAutoFit/>
          </a:bodyPr>
          <a:lstStyle>
            <a:lvl1pPr>
              <a:defRPr sz="2400">
                <a:solidFill>
                  <a:schemeClr val="tx1"/>
                </a:solidFill>
                <a:latin typeface="Times New Roman" panose="02020603050405020304" pitchFamily="18" charset="0"/>
              </a:defRPr>
            </a:lvl1pPr>
            <a:lvl2pPr marL="1084263" indent="-457200">
              <a:defRPr sz="2400">
                <a:solidFill>
                  <a:schemeClr val="tx1"/>
                </a:solidFill>
                <a:latin typeface="Times New Roman" panose="02020603050405020304" pitchFamily="18" charset="0"/>
              </a:defRPr>
            </a:lvl2pPr>
            <a:lvl3pPr marL="1720850" indent="-457200">
              <a:defRPr sz="2400">
                <a:solidFill>
                  <a:schemeClr val="tx1"/>
                </a:solidFill>
                <a:latin typeface="Times New Roman" panose="02020603050405020304" pitchFamily="18" charset="0"/>
              </a:defRPr>
            </a:lvl3pPr>
            <a:lvl4pPr marL="2357438" indent="-457200">
              <a:defRPr sz="2400">
                <a:solidFill>
                  <a:schemeClr val="tx1"/>
                </a:solidFill>
                <a:latin typeface="Times New Roman" panose="02020603050405020304" pitchFamily="18" charset="0"/>
              </a:defRPr>
            </a:lvl4pPr>
            <a:lvl5pPr marL="2994025" indent="-457200">
              <a:defRPr sz="2400">
                <a:solidFill>
                  <a:schemeClr val="tx1"/>
                </a:solidFill>
                <a:latin typeface="Times New Roman" panose="02020603050405020304" pitchFamily="18" charset="0"/>
              </a:defRPr>
            </a:lvl5pPr>
            <a:lvl6pPr marL="3451225" indent="-457200" eaLnBrk="0" fontAlgn="base" hangingPunct="0">
              <a:spcBef>
                <a:spcPct val="0"/>
              </a:spcBef>
              <a:spcAft>
                <a:spcPct val="0"/>
              </a:spcAft>
              <a:defRPr sz="2400">
                <a:solidFill>
                  <a:schemeClr val="tx1"/>
                </a:solidFill>
                <a:latin typeface="Times New Roman" panose="02020603050405020304" pitchFamily="18" charset="0"/>
              </a:defRPr>
            </a:lvl6pPr>
            <a:lvl7pPr marL="3908425" indent="-457200" eaLnBrk="0" fontAlgn="base" hangingPunct="0">
              <a:spcBef>
                <a:spcPct val="0"/>
              </a:spcBef>
              <a:spcAft>
                <a:spcPct val="0"/>
              </a:spcAft>
              <a:defRPr sz="2400">
                <a:solidFill>
                  <a:schemeClr val="tx1"/>
                </a:solidFill>
                <a:latin typeface="Times New Roman" panose="02020603050405020304" pitchFamily="18" charset="0"/>
              </a:defRPr>
            </a:lvl7pPr>
            <a:lvl8pPr marL="4365625" indent="-457200" eaLnBrk="0" fontAlgn="base" hangingPunct="0">
              <a:spcBef>
                <a:spcPct val="0"/>
              </a:spcBef>
              <a:spcAft>
                <a:spcPct val="0"/>
              </a:spcAft>
              <a:defRPr sz="2400">
                <a:solidFill>
                  <a:schemeClr val="tx1"/>
                </a:solidFill>
                <a:latin typeface="Times New Roman" panose="02020603050405020304" pitchFamily="18" charset="0"/>
              </a:defRPr>
            </a:lvl8pPr>
            <a:lvl9pPr marL="4822825" indent="-4572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sz="2000">
                <a:latin typeface="Arial" panose="020B0604020202020204" pitchFamily="34" charset="0"/>
              </a:rPr>
              <a:t>The EQF is a common European reference framework which links countries’ qualifications systems together, acting as a translation device </a:t>
            </a:r>
            <a:r>
              <a:rPr lang="en-US" sz="2000">
                <a:solidFill>
                  <a:srgbClr val="CC3300"/>
                </a:solidFill>
                <a:latin typeface="Arial" panose="020B0604020202020204" pitchFamily="34" charset="0"/>
              </a:rPr>
              <a:t>to make qualifications more readable and understandable</a:t>
            </a:r>
            <a:r>
              <a:rPr lang="en-US" sz="2000">
                <a:latin typeface="Arial" panose="020B0604020202020204" pitchFamily="34" charset="0"/>
              </a:rPr>
              <a:t> across different countries and systems in Europe. It has two principal aims: to promote citizens’ </a:t>
            </a:r>
            <a:r>
              <a:rPr lang="en-US" sz="2000">
                <a:solidFill>
                  <a:srgbClr val="CC3300"/>
                </a:solidFill>
                <a:latin typeface="Arial" panose="020B0604020202020204" pitchFamily="34" charset="0"/>
              </a:rPr>
              <a:t>mobility</a:t>
            </a:r>
            <a:r>
              <a:rPr lang="en-US" sz="2000">
                <a:latin typeface="Arial" panose="020B0604020202020204" pitchFamily="34" charset="0"/>
              </a:rPr>
              <a:t> between countries and to facilitate their </a:t>
            </a:r>
            <a:r>
              <a:rPr lang="en-US" sz="2000">
                <a:solidFill>
                  <a:srgbClr val="CC3300"/>
                </a:solidFill>
                <a:latin typeface="Arial" panose="020B0604020202020204" pitchFamily="34" charset="0"/>
              </a:rPr>
              <a:t>lifelong learning</a:t>
            </a:r>
            <a:r>
              <a:rPr lang="en-US" sz="2000">
                <a:latin typeface="Arial" panose="020B0604020202020204" pitchFamily="34" charset="0"/>
              </a:rPr>
              <a:t>. </a:t>
            </a:r>
          </a:p>
          <a:p>
            <a:endParaRPr lang="en-US" sz="2000">
              <a:latin typeface="Arial" panose="020B0604020202020204" pitchFamily="34" charset="0"/>
            </a:endParaRPr>
          </a:p>
          <a:p>
            <a:r>
              <a:rPr lang="en-US" sz="2000">
                <a:latin typeface="Arial" panose="020B0604020202020204" pitchFamily="34" charset="0"/>
              </a:rPr>
              <a:t>EQF encompasses </a:t>
            </a:r>
            <a:r>
              <a:rPr lang="en-US" sz="2000">
                <a:solidFill>
                  <a:srgbClr val="CC3300"/>
                </a:solidFill>
                <a:latin typeface="Arial" panose="020B0604020202020204" pitchFamily="34" charset="0"/>
              </a:rPr>
              <a:t>all levels of qualifications</a:t>
            </a:r>
            <a:r>
              <a:rPr lang="en-US" sz="2000">
                <a:latin typeface="Arial" panose="020B0604020202020204" pitchFamily="34" charset="0"/>
              </a:rPr>
              <a:t> acquired in general, vocational as well as academic education and training. Additionally, the framework addresses qualifications acquired in initial and continuing education and training.</a:t>
            </a:r>
          </a:p>
        </p:txBody>
      </p:sp>
    </p:spTree>
  </p:cSld>
  <p:clrMapOvr>
    <a:masterClrMapping/>
  </p:clrMapOvr>
  <p:transition>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ChangeArrowheads="1"/>
          </p:cNvSpPr>
          <p:nvPr/>
        </p:nvSpPr>
        <p:spPr bwMode="auto">
          <a:xfrm>
            <a:off x="0" y="12334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de-DE"/>
          </a:p>
        </p:txBody>
      </p:sp>
      <p:sp>
        <p:nvSpPr>
          <p:cNvPr id="157699" name="Rectangle 3"/>
          <p:cNvSpPr>
            <a:spLocks noChangeArrowheads="1"/>
          </p:cNvSpPr>
          <p:nvPr/>
        </p:nvSpPr>
        <p:spPr bwMode="auto">
          <a:xfrm>
            <a:off x="0" y="12334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de-DE"/>
          </a:p>
        </p:txBody>
      </p:sp>
      <p:sp>
        <p:nvSpPr>
          <p:cNvPr id="157700" name="Rectangle 4"/>
          <p:cNvSpPr>
            <a:spLocks noChangeArrowheads="1"/>
          </p:cNvSpPr>
          <p:nvPr/>
        </p:nvSpPr>
        <p:spPr bwMode="auto">
          <a:xfrm>
            <a:off x="503238" y="765175"/>
            <a:ext cx="5581650" cy="468313"/>
          </a:xfrm>
          <a:prstGeom prst="rect">
            <a:avLst/>
          </a:prstGeom>
          <a:noFill/>
          <a:ln>
            <a:noFill/>
          </a:ln>
          <a:effectLst/>
          <a:extLst>
            <a:ext uri="{909E8E84-426E-40DD-AFC4-6F175D3DCCD1}">
              <a14:hiddenFill xmlns:a14="http://schemas.microsoft.com/office/drawing/2010/main">
                <a:solidFill>
                  <a:srgbClr val="339966">
                    <a:alpha val="67000"/>
                  </a:srgbClr>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000" tIns="0" rIns="0" bIns="0" anchor="ctr"/>
          <a:lstStyle>
            <a:lvl1pPr marL="457200" indent="-457200">
              <a:defRPr sz="2400">
                <a:solidFill>
                  <a:schemeClr val="tx1"/>
                </a:solidFill>
                <a:latin typeface="Times New Roman" panose="02020603050405020304" pitchFamily="18" charset="0"/>
              </a:defRPr>
            </a:lvl1pPr>
            <a:lvl2pPr marL="914400" indent="-457200">
              <a:defRPr sz="2400">
                <a:solidFill>
                  <a:schemeClr val="tx1"/>
                </a:solidFill>
                <a:latin typeface="Times New Roman" panose="02020603050405020304" pitchFamily="18" charset="0"/>
              </a:defRPr>
            </a:lvl2pPr>
            <a:lvl3pPr marL="1371600" indent="-457200">
              <a:defRPr sz="2400">
                <a:solidFill>
                  <a:schemeClr val="tx1"/>
                </a:solidFill>
                <a:latin typeface="Times New Roman" panose="02020603050405020304" pitchFamily="18" charset="0"/>
              </a:defRPr>
            </a:lvl3pPr>
            <a:lvl4pPr marL="1828800" indent="-457200">
              <a:defRPr sz="2400">
                <a:solidFill>
                  <a:schemeClr val="tx1"/>
                </a:solidFill>
                <a:latin typeface="Times New Roman" panose="02020603050405020304" pitchFamily="18" charset="0"/>
              </a:defRPr>
            </a:lvl4pPr>
            <a:lvl5pPr marL="2286000" indent="-457200">
              <a:defRPr sz="2400">
                <a:solidFill>
                  <a:schemeClr val="tx1"/>
                </a:solidFill>
                <a:latin typeface="Times New Roman" panose="02020603050405020304" pitchFamily="18" charset="0"/>
              </a:defRPr>
            </a:lvl5pPr>
            <a:lvl6pPr marL="2743200" indent="-457200" eaLnBrk="0" fontAlgn="base" hangingPunct="0">
              <a:spcBef>
                <a:spcPct val="0"/>
              </a:spcBef>
              <a:spcAft>
                <a:spcPct val="0"/>
              </a:spcAft>
              <a:defRPr sz="2400">
                <a:solidFill>
                  <a:schemeClr val="tx1"/>
                </a:solidFill>
                <a:latin typeface="Times New Roman" panose="02020603050405020304" pitchFamily="18" charset="0"/>
              </a:defRPr>
            </a:lvl6pPr>
            <a:lvl7pPr marL="3200400" indent="-457200" eaLnBrk="0" fontAlgn="base" hangingPunct="0">
              <a:spcBef>
                <a:spcPct val="0"/>
              </a:spcBef>
              <a:spcAft>
                <a:spcPct val="0"/>
              </a:spcAft>
              <a:defRPr sz="2400">
                <a:solidFill>
                  <a:schemeClr val="tx1"/>
                </a:solidFill>
                <a:latin typeface="Times New Roman" panose="02020603050405020304" pitchFamily="18" charset="0"/>
              </a:defRPr>
            </a:lvl7pPr>
            <a:lvl8pPr marL="3657600" indent="-457200" eaLnBrk="0" fontAlgn="base" hangingPunct="0">
              <a:spcBef>
                <a:spcPct val="0"/>
              </a:spcBef>
              <a:spcAft>
                <a:spcPct val="0"/>
              </a:spcAft>
              <a:defRPr sz="2400">
                <a:solidFill>
                  <a:schemeClr val="tx1"/>
                </a:solidFill>
                <a:latin typeface="Times New Roman" panose="02020603050405020304" pitchFamily="18" charset="0"/>
              </a:defRPr>
            </a:lvl8pPr>
            <a:lvl9pPr marL="4114800" indent="-4572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b="1">
                <a:solidFill>
                  <a:srgbClr val="0066CC"/>
                </a:solidFill>
                <a:latin typeface="Arial" panose="020B0604020202020204" pitchFamily="34" charset="0"/>
              </a:rPr>
              <a:t>European qualifications framework </a:t>
            </a:r>
          </a:p>
          <a:p>
            <a:r>
              <a:rPr lang="en-US" b="1">
                <a:solidFill>
                  <a:srgbClr val="0066CC"/>
                </a:solidFill>
                <a:latin typeface="Arial" panose="020B0604020202020204" pitchFamily="34" charset="0"/>
              </a:rPr>
              <a:t>For lifelong learning (EQF)</a:t>
            </a:r>
            <a:endParaRPr lang="de-DE" b="1">
              <a:solidFill>
                <a:srgbClr val="0066CC"/>
              </a:solidFill>
              <a:latin typeface="Arial" panose="020B0604020202020204" pitchFamily="34" charset="0"/>
            </a:endParaRPr>
          </a:p>
        </p:txBody>
      </p:sp>
      <p:sp>
        <p:nvSpPr>
          <p:cNvPr id="157701" name="Text Box 5"/>
          <p:cNvSpPr txBox="1">
            <a:spLocks noChangeArrowheads="1"/>
          </p:cNvSpPr>
          <p:nvPr/>
        </p:nvSpPr>
        <p:spPr bwMode="auto">
          <a:xfrm>
            <a:off x="503238" y="2205038"/>
            <a:ext cx="8064500" cy="3962400"/>
          </a:xfrm>
          <a:prstGeom prst="rect">
            <a:avLst/>
          </a:prstGeom>
          <a:noFill/>
          <a:ln>
            <a:noFill/>
          </a:ln>
          <a:effectLst/>
          <a:extLst>
            <a:ext uri="{909E8E84-426E-40DD-AFC4-6F175D3DCCD1}">
              <a14:hiddenFill xmlns:a14="http://schemas.microsoft.com/office/drawing/2010/main">
                <a:solidFill>
                  <a:srgbClr val="339966">
                    <a:alpha val="67000"/>
                  </a:srgbClr>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000" tIns="0" rIns="0" bIns="0">
            <a:spAutoFit/>
          </a:bodyPr>
          <a:lstStyle>
            <a:lvl1pPr>
              <a:defRPr sz="2400">
                <a:solidFill>
                  <a:schemeClr val="tx1"/>
                </a:solidFill>
                <a:latin typeface="Times New Roman" panose="02020603050405020304" pitchFamily="18" charset="0"/>
              </a:defRPr>
            </a:lvl1pPr>
            <a:lvl2pPr marL="1084263" indent="-457200">
              <a:defRPr sz="2400">
                <a:solidFill>
                  <a:schemeClr val="tx1"/>
                </a:solidFill>
                <a:latin typeface="Times New Roman" panose="02020603050405020304" pitchFamily="18" charset="0"/>
              </a:defRPr>
            </a:lvl2pPr>
            <a:lvl3pPr marL="1720850" indent="-457200">
              <a:defRPr sz="2400">
                <a:solidFill>
                  <a:schemeClr val="tx1"/>
                </a:solidFill>
                <a:latin typeface="Times New Roman" panose="02020603050405020304" pitchFamily="18" charset="0"/>
              </a:defRPr>
            </a:lvl3pPr>
            <a:lvl4pPr marL="2357438" indent="-457200">
              <a:defRPr sz="2400">
                <a:solidFill>
                  <a:schemeClr val="tx1"/>
                </a:solidFill>
                <a:latin typeface="Times New Roman" panose="02020603050405020304" pitchFamily="18" charset="0"/>
              </a:defRPr>
            </a:lvl4pPr>
            <a:lvl5pPr marL="2994025" indent="-457200">
              <a:defRPr sz="2400">
                <a:solidFill>
                  <a:schemeClr val="tx1"/>
                </a:solidFill>
                <a:latin typeface="Times New Roman" panose="02020603050405020304" pitchFamily="18" charset="0"/>
              </a:defRPr>
            </a:lvl5pPr>
            <a:lvl6pPr marL="3451225" indent="-457200" eaLnBrk="0" fontAlgn="base" hangingPunct="0">
              <a:spcBef>
                <a:spcPct val="0"/>
              </a:spcBef>
              <a:spcAft>
                <a:spcPct val="0"/>
              </a:spcAft>
              <a:defRPr sz="2400">
                <a:solidFill>
                  <a:schemeClr val="tx1"/>
                </a:solidFill>
                <a:latin typeface="Times New Roman" panose="02020603050405020304" pitchFamily="18" charset="0"/>
              </a:defRPr>
            </a:lvl6pPr>
            <a:lvl7pPr marL="3908425" indent="-457200" eaLnBrk="0" fontAlgn="base" hangingPunct="0">
              <a:spcBef>
                <a:spcPct val="0"/>
              </a:spcBef>
              <a:spcAft>
                <a:spcPct val="0"/>
              </a:spcAft>
              <a:defRPr sz="2400">
                <a:solidFill>
                  <a:schemeClr val="tx1"/>
                </a:solidFill>
                <a:latin typeface="Times New Roman" panose="02020603050405020304" pitchFamily="18" charset="0"/>
              </a:defRPr>
            </a:lvl7pPr>
            <a:lvl8pPr marL="4365625" indent="-457200" eaLnBrk="0" fontAlgn="base" hangingPunct="0">
              <a:spcBef>
                <a:spcPct val="0"/>
              </a:spcBef>
              <a:spcAft>
                <a:spcPct val="0"/>
              </a:spcAft>
              <a:defRPr sz="2400">
                <a:solidFill>
                  <a:schemeClr val="tx1"/>
                </a:solidFill>
                <a:latin typeface="Times New Roman" panose="02020603050405020304" pitchFamily="18" charset="0"/>
              </a:defRPr>
            </a:lvl8pPr>
            <a:lvl9pPr marL="4822825" indent="-4572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sz="2000" dirty="0">
                <a:latin typeface="Arial" panose="020B0604020202020204" pitchFamily="34" charset="0"/>
              </a:rPr>
              <a:t>The </a:t>
            </a:r>
            <a:r>
              <a:rPr lang="en-US" sz="2000" dirty="0">
                <a:solidFill>
                  <a:srgbClr val="CC3300"/>
                </a:solidFill>
                <a:latin typeface="Arial" panose="020B0604020202020204" pitchFamily="34" charset="0"/>
              </a:rPr>
              <a:t>eight reference </a:t>
            </a:r>
            <a:r>
              <a:rPr lang="en-US" sz="2000" dirty="0" smtClean="0">
                <a:solidFill>
                  <a:srgbClr val="CC3300"/>
                </a:solidFill>
                <a:latin typeface="Arial" panose="020B0604020202020204" pitchFamily="34" charset="0"/>
              </a:rPr>
              <a:t>levels</a:t>
            </a:r>
            <a:r>
              <a:rPr lang="en-US" sz="2000" dirty="0" smtClean="0">
                <a:latin typeface="Arial" panose="020B0604020202020204" pitchFamily="34" charset="0"/>
              </a:rPr>
              <a:t> of the EQF are </a:t>
            </a:r>
            <a:r>
              <a:rPr lang="en-US" sz="2000" dirty="0">
                <a:latin typeface="Arial" panose="020B0604020202020204" pitchFamily="34" charset="0"/>
              </a:rPr>
              <a:t>described in terms of learning outcomes. The EQF </a:t>
            </a:r>
            <a:r>
              <a:rPr lang="en-US" sz="2000" dirty="0" err="1">
                <a:latin typeface="Arial" panose="020B0604020202020204" pitchFamily="34" charset="0"/>
              </a:rPr>
              <a:t>recognises</a:t>
            </a:r>
            <a:r>
              <a:rPr lang="en-US" sz="2000" dirty="0">
                <a:latin typeface="Arial" panose="020B0604020202020204" pitchFamily="34" charset="0"/>
              </a:rPr>
              <a:t> that Europe’s education and training systems are so diverse that a shift to learning outcomes is necessary to make comparison and cooperation between countries and institutions possible.</a:t>
            </a:r>
          </a:p>
          <a:p>
            <a:endParaRPr lang="en-US" sz="2000" dirty="0">
              <a:latin typeface="Arial" panose="020B0604020202020204" pitchFamily="34" charset="0"/>
            </a:endParaRPr>
          </a:p>
          <a:p>
            <a:r>
              <a:rPr lang="en-US" sz="2000" dirty="0">
                <a:latin typeface="Arial" panose="020B0604020202020204" pitchFamily="34" charset="0"/>
              </a:rPr>
              <a:t>In the EQF a </a:t>
            </a:r>
            <a:r>
              <a:rPr lang="en-US" sz="2000" dirty="0">
                <a:solidFill>
                  <a:srgbClr val="CC3300"/>
                </a:solidFill>
                <a:latin typeface="Arial" panose="020B0604020202020204" pitchFamily="34" charset="0"/>
              </a:rPr>
              <a:t>learning outcome is defined as a statement of what a learner knows, understands and is able to do on completion of a learning process</a:t>
            </a:r>
            <a:r>
              <a:rPr lang="en-US" sz="2000" dirty="0">
                <a:latin typeface="Arial" panose="020B0604020202020204" pitchFamily="34" charset="0"/>
              </a:rPr>
              <a:t>. The EQF therefore </a:t>
            </a:r>
            <a:r>
              <a:rPr lang="en-US" sz="2000" dirty="0" err="1">
                <a:latin typeface="Arial" panose="020B0604020202020204" pitchFamily="34" charset="0"/>
              </a:rPr>
              <a:t>emphasises</a:t>
            </a:r>
            <a:r>
              <a:rPr lang="en-US" sz="2000" dirty="0">
                <a:latin typeface="Arial" panose="020B0604020202020204" pitchFamily="34" charset="0"/>
              </a:rPr>
              <a:t> the results of learning rather than focusing on inputs such as length of study. </a:t>
            </a:r>
            <a:r>
              <a:rPr lang="en-US" sz="2000" dirty="0">
                <a:solidFill>
                  <a:srgbClr val="CC3300"/>
                </a:solidFill>
                <a:latin typeface="Arial" panose="020B0604020202020204" pitchFamily="34" charset="0"/>
              </a:rPr>
              <a:t>Learning outcomes</a:t>
            </a:r>
            <a:r>
              <a:rPr lang="en-US" sz="2000" dirty="0">
                <a:latin typeface="Arial" panose="020B0604020202020204" pitchFamily="34" charset="0"/>
              </a:rPr>
              <a:t> are specified in three categories as </a:t>
            </a:r>
          </a:p>
          <a:p>
            <a:endParaRPr lang="en-US" sz="2000" dirty="0">
              <a:solidFill>
                <a:srgbClr val="0066FF"/>
              </a:solidFill>
              <a:latin typeface="Arial" panose="020B0604020202020204" pitchFamily="34" charset="0"/>
            </a:endParaRPr>
          </a:p>
          <a:p>
            <a:pPr algn="ctr"/>
            <a:r>
              <a:rPr lang="en-US" sz="2000" b="1" dirty="0">
                <a:solidFill>
                  <a:srgbClr val="CC3300"/>
                </a:solidFill>
                <a:latin typeface="Arial" panose="020B0604020202020204" pitchFamily="34" charset="0"/>
              </a:rPr>
              <a:t>knowledge, skills and competence</a:t>
            </a:r>
            <a:endParaRPr lang="en-US" sz="1600" dirty="0">
              <a:latin typeface="Arial" panose="020B0604020202020204" pitchFamily="34" charset="0"/>
            </a:endParaRPr>
          </a:p>
        </p:txBody>
      </p:sp>
    </p:spTree>
  </p:cSld>
  <p:clrMapOvr>
    <a:masterClrMapping/>
  </p:clrMapOvr>
  <p:transition>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3602" name="Rectangle 2"/>
          <p:cNvSpPr>
            <a:spLocks noChangeArrowheads="1"/>
          </p:cNvSpPr>
          <p:nvPr/>
        </p:nvSpPr>
        <p:spPr bwMode="auto">
          <a:xfrm>
            <a:off x="0" y="12334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de-DE"/>
          </a:p>
        </p:txBody>
      </p:sp>
      <p:sp>
        <p:nvSpPr>
          <p:cNvPr id="153603" name="Rectangle 3"/>
          <p:cNvSpPr>
            <a:spLocks noChangeArrowheads="1"/>
          </p:cNvSpPr>
          <p:nvPr/>
        </p:nvSpPr>
        <p:spPr bwMode="auto">
          <a:xfrm>
            <a:off x="0" y="12334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de-DE"/>
          </a:p>
        </p:txBody>
      </p:sp>
      <p:sp>
        <p:nvSpPr>
          <p:cNvPr id="153604" name="Rectangle 4"/>
          <p:cNvSpPr>
            <a:spLocks noChangeArrowheads="1"/>
          </p:cNvSpPr>
          <p:nvPr/>
        </p:nvSpPr>
        <p:spPr bwMode="auto">
          <a:xfrm>
            <a:off x="431800" y="1052513"/>
            <a:ext cx="6408738" cy="1530350"/>
          </a:xfrm>
          <a:prstGeom prst="rect">
            <a:avLst/>
          </a:prstGeom>
          <a:noFill/>
          <a:ln>
            <a:noFill/>
          </a:ln>
          <a:effectLst/>
          <a:extLst>
            <a:ext uri="{909E8E84-426E-40DD-AFC4-6F175D3DCCD1}">
              <a14:hiddenFill xmlns:a14="http://schemas.microsoft.com/office/drawing/2010/main">
                <a:solidFill>
                  <a:srgbClr val="339966">
                    <a:alpha val="67000"/>
                  </a:srgbClr>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000" tIns="0" rIns="0" bIns="0" anchor="ctr"/>
          <a:lstStyle>
            <a:lvl1pPr marL="457200" indent="-457200">
              <a:defRPr sz="2400">
                <a:solidFill>
                  <a:schemeClr val="tx1"/>
                </a:solidFill>
                <a:latin typeface="Times New Roman" panose="02020603050405020304" pitchFamily="18" charset="0"/>
              </a:defRPr>
            </a:lvl1pPr>
            <a:lvl2pPr marL="914400" indent="-457200">
              <a:defRPr sz="2400">
                <a:solidFill>
                  <a:schemeClr val="tx1"/>
                </a:solidFill>
                <a:latin typeface="Times New Roman" panose="02020603050405020304" pitchFamily="18" charset="0"/>
              </a:defRPr>
            </a:lvl2pPr>
            <a:lvl3pPr marL="1371600" indent="-457200">
              <a:defRPr sz="2400">
                <a:solidFill>
                  <a:schemeClr val="tx1"/>
                </a:solidFill>
                <a:latin typeface="Times New Roman" panose="02020603050405020304" pitchFamily="18" charset="0"/>
              </a:defRPr>
            </a:lvl3pPr>
            <a:lvl4pPr marL="1828800" indent="-457200">
              <a:defRPr sz="2400">
                <a:solidFill>
                  <a:schemeClr val="tx1"/>
                </a:solidFill>
                <a:latin typeface="Times New Roman" panose="02020603050405020304" pitchFamily="18" charset="0"/>
              </a:defRPr>
            </a:lvl4pPr>
            <a:lvl5pPr marL="2286000" indent="-457200">
              <a:defRPr sz="2400">
                <a:solidFill>
                  <a:schemeClr val="tx1"/>
                </a:solidFill>
                <a:latin typeface="Times New Roman" panose="02020603050405020304" pitchFamily="18" charset="0"/>
              </a:defRPr>
            </a:lvl5pPr>
            <a:lvl6pPr marL="2743200" indent="-457200" eaLnBrk="0" fontAlgn="base" hangingPunct="0">
              <a:spcBef>
                <a:spcPct val="0"/>
              </a:spcBef>
              <a:spcAft>
                <a:spcPct val="0"/>
              </a:spcAft>
              <a:defRPr sz="2400">
                <a:solidFill>
                  <a:schemeClr val="tx1"/>
                </a:solidFill>
                <a:latin typeface="Times New Roman" panose="02020603050405020304" pitchFamily="18" charset="0"/>
              </a:defRPr>
            </a:lvl6pPr>
            <a:lvl7pPr marL="3200400" indent="-457200" eaLnBrk="0" fontAlgn="base" hangingPunct="0">
              <a:spcBef>
                <a:spcPct val="0"/>
              </a:spcBef>
              <a:spcAft>
                <a:spcPct val="0"/>
              </a:spcAft>
              <a:defRPr sz="2400">
                <a:solidFill>
                  <a:schemeClr val="tx1"/>
                </a:solidFill>
                <a:latin typeface="Times New Roman" panose="02020603050405020304" pitchFamily="18" charset="0"/>
              </a:defRPr>
            </a:lvl7pPr>
            <a:lvl8pPr marL="3657600" indent="-457200" eaLnBrk="0" fontAlgn="base" hangingPunct="0">
              <a:spcBef>
                <a:spcPct val="0"/>
              </a:spcBef>
              <a:spcAft>
                <a:spcPct val="0"/>
              </a:spcAft>
              <a:defRPr sz="2400">
                <a:solidFill>
                  <a:schemeClr val="tx1"/>
                </a:solidFill>
                <a:latin typeface="Times New Roman" panose="02020603050405020304" pitchFamily="18" charset="0"/>
              </a:defRPr>
            </a:lvl8pPr>
            <a:lvl9pPr marL="4114800" indent="-4572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b="1">
                <a:solidFill>
                  <a:srgbClr val="0066CC"/>
                </a:solidFill>
                <a:latin typeface="Arial" panose="020B0604020202020204" pitchFamily="34" charset="0"/>
              </a:rPr>
              <a:t>European Credit System for </a:t>
            </a:r>
          </a:p>
          <a:p>
            <a:r>
              <a:rPr lang="en-US" b="1">
                <a:solidFill>
                  <a:srgbClr val="0066CC"/>
                </a:solidFill>
                <a:latin typeface="Arial" panose="020B0604020202020204" pitchFamily="34" charset="0"/>
              </a:rPr>
              <a:t>Vocational Education and Training (ECVET</a:t>
            </a:r>
            <a:r>
              <a:rPr lang="en-US" sz="2000" b="1">
                <a:solidFill>
                  <a:srgbClr val="0066CC"/>
                </a:solidFill>
                <a:latin typeface="Arial" panose="020B0604020202020204" pitchFamily="34" charset="0"/>
              </a:rPr>
              <a:t>)</a:t>
            </a:r>
            <a:endParaRPr lang="en-US" sz="1800" b="1">
              <a:solidFill>
                <a:srgbClr val="0066CC"/>
              </a:solidFill>
              <a:latin typeface="Arial" panose="020B0604020202020204" pitchFamily="34" charset="0"/>
            </a:endParaRPr>
          </a:p>
          <a:p>
            <a:endParaRPr lang="en-US" sz="1600" b="1">
              <a:solidFill>
                <a:schemeClr val="accent2"/>
              </a:solidFill>
              <a:latin typeface="Arial" panose="020B0604020202020204" pitchFamily="34" charset="0"/>
            </a:endParaRPr>
          </a:p>
          <a:p>
            <a:r>
              <a:rPr lang="en-US" sz="1600">
                <a:latin typeface="Arial" panose="020B0604020202020204" pitchFamily="34" charset="0"/>
              </a:rPr>
              <a:t>Towards </a:t>
            </a:r>
            <a:r>
              <a:rPr lang="en-US" sz="1600">
                <a:solidFill>
                  <a:srgbClr val="CC3300"/>
                </a:solidFill>
                <a:latin typeface="Arial" panose="020B0604020202020204" pitchFamily="34" charset="0"/>
              </a:rPr>
              <a:t>borderless mobility</a:t>
            </a:r>
            <a:r>
              <a:rPr lang="en-US" sz="1600">
                <a:latin typeface="Arial" panose="020B0604020202020204" pitchFamily="34" charset="0"/>
              </a:rPr>
              <a:t> and </a:t>
            </a:r>
            <a:r>
              <a:rPr lang="en-US" sz="1600">
                <a:solidFill>
                  <a:srgbClr val="CC3300"/>
                </a:solidFill>
                <a:latin typeface="Arial" panose="020B0604020202020204" pitchFamily="34" charset="0"/>
              </a:rPr>
              <a:t>lifelong learning</a:t>
            </a:r>
            <a:r>
              <a:rPr lang="en-US" sz="1600">
                <a:latin typeface="Arial" panose="020B0604020202020204" pitchFamily="34" charset="0"/>
              </a:rPr>
              <a:t> </a:t>
            </a:r>
          </a:p>
          <a:p>
            <a:r>
              <a:rPr lang="en-US" sz="1600">
                <a:latin typeface="Arial" panose="020B0604020202020204" pitchFamily="34" charset="0"/>
              </a:rPr>
              <a:t>for the continuous improvement of competencies</a:t>
            </a:r>
          </a:p>
          <a:p>
            <a:pPr>
              <a:buFontTx/>
              <a:buChar char="•"/>
            </a:pPr>
            <a:endParaRPr lang="de-DE" sz="1800" b="1">
              <a:solidFill>
                <a:schemeClr val="accent2"/>
              </a:solidFill>
              <a:latin typeface="Arial" panose="020B0604020202020204" pitchFamily="34" charset="0"/>
            </a:endParaRPr>
          </a:p>
        </p:txBody>
      </p:sp>
      <p:sp>
        <p:nvSpPr>
          <p:cNvPr id="153605" name="Text Box 5"/>
          <p:cNvSpPr txBox="1">
            <a:spLocks noChangeArrowheads="1"/>
          </p:cNvSpPr>
          <p:nvPr/>
        </p:nvSpPr>
        <p:spPr bwMode="auto">
          <a:xfrm>
            <a:off x="431800" y="2852738"/>
            <a:ext cx="8064500" cy="3021012"/>
          </a:xfrm>
          <a:prstGeom prst="rect">
            <a:avLst/>
          </a:prstGeom>
          <a:noFill/>
          <a:ln>
            <a:noFill/>
          </a:ln>
          <a:effectLst/>
          <a:extLst>
            <a:ext uri="{909E8E84-426E-40DD-AFC4-6F175D3DCCD1}">
              <a14:hiddenFill xmlns:a14="http://schemas.microsoft.com/office/drawing/2010/main">
                <a:solidFill>
                  <a:srgbClr val="339966">
                    <a:alpha val="67000"/>
                  </a:srgbClr>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000" tIns="0" rIns="0" bIns="0">
            <a:spAutoFit/>
          </a:bodyPr>
          <a:lstStyle>
            <a:lvl1pPr>
              <a:defRPr sz="2400">
                <a:solidFill>
                  <a:schemeClr val="tx1"/>
                </a:solidFill>
                <a:latin typeface="Times New Roman" panose="02020603050405020304" pitchFamily="18" charset="0"/>
              </a:defRPr>
            </a:lvl1pPr>
            <a:lvl2pPr marL="1084263" indent="-457200">
              <a:defRPr sz="2400">
                <a:solidFill>
                  <a:schemeClr val="tx1"/>
                </a:solidFill>
                <a:latin typeface="Times New Roman" panose="02020603050405020304" pitchFamily="18" charset="0"/>
              </a:defRPr>
            </a:lvl2pPr>
            <a:lvl3pPr marL="1720850" indent="-457200">
              <a:defRPr sz="2400">
                <a:solidFill>
                  <a:schemeClr val="tx1"/>
                </a:solidFill>
                <a:latin typeface="Times New Roman" panose="02020603050405020304" pitchFamily="18" charset="0"/>
              </a:defRPr>
            </a:lvl3pPr>
            <a:lvl4pPr marL="2357438" indent="-457200">
              <a:defRPr sz="2400">
                <a:solidFill>
                  <a:schemeClr val="tx1"/>
                </a:solidFill>
                <a:latin typeface="Times New Roman" panose="02020603050405020304" pitchFamily="18" charset="0"/>
              </a:defRPr>
            </a:lvl4pPr>
            <a:lvl5pPr marL="2994025" indent="-457200">
              <a:defRPr sz="2400">
                <a:solidFill>
                  <a:schemeClr val="tx1"/>
                </a:solidFill>
                <a:latin typeface="Times New Roman" panose="02020603050405020304" pitchFamily="18" charset="0"/>
              </a:defRPr>
            </a:lvl5pPr>
            <a:lvl6pPr marL="3451225" indent="-457200" eaLnBrk="0" fontAlgn="base" hangingPunct="0">
              <a:spcBef>
                <a:spcPct val="0"/>
              </a:spcBef>
              <a:spcAft>
                <a:spcPct val="0"/>
              </a:spcAft>
              <a:defRPr sz="2400">
                <a:solidFill>
                  <a:schemeClr val="tx1"/>
                </a:solidFill>
                <a:latin typeface="Times New Roman" panose="02020603050405020304" pitchFamily="18" charset="0"/>
              </a:defRPr>
            </a:lvl6pPr>
            <a:lvl7pPr marL="3908425" indent="-457200" eaLnBrk="0" fontAlgn="base" hangingPunct="0">
              <a:spcBef>
                <a:spcPct val="0"/>
              </a:spcBef>
              <a:spcAft>
                <a:spcPct val="0"/>
              </a:spcAft>
              <a:defRPr sz="2400">
                <a:solidFill>
                  <a:schemeClr val="tx1"/>
                </a:solidFill>
                <a:latin typeface="Times New Roman" panose="02020603050405020304" pitchFamily="18" charset="0"/>
              </a:defRPr>
            </a:lvl7pPr>
            <a:lvl8pPr marL="4365625" indent="-457200" eaLnBrk="0" fontAlgn="base" hangingPunct="0">
              <a:spcBef>
                <a:spcPct val="0"/>
              </a:spcBef>
              <a:spcAft>
                <a:spcPct val="0"/>
              </a:spcAft>
              <a:defRPr sz="2400">
                <a:solidFill>
                  <a:schemeClr val="tx1"/>
                </a:solidFill>
                <a:latin typeface="Times New Roman" panose="02020603050405020304" pitchFamily="18" charset="0"/>
              </a:defRPr>
            </a:lvl8pPr>
            <a:lvl9pPr marL="4822825" indent="-4572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sz="1800">
                <a:latin typeface="Arial" panose="020B0604020202020204" pitchFamily="34" charset="0"/>
              </a:rPr>
              <a:t>Faced with challenges such as intensified global competition, high numbers of low-skilled workers and an ageing population, vocational education and training (VET) is vital to prepare individuals for today's society and ensure Europe's future competitiveness and innovation.</a:t>
            </a:r>
            <a:endParaRPr lang="de-DE" sz="1800">
              <a:latin typeface="Arial" panose="020B0604020202020204" pitchFamily="34" charset="0"/>
            </a:endParaRPr>
          </a:p>
          <a:p>
            <a:endParaRPr lang="en-GB" sz="1800" b="1">
              <a:solidFill>
                <a:srgbClr val="212A7A"/>
              </a:solidFill>
              <a:latin typeface="Arial" panose="020B0604020202020204" pitchFamily="34" charset="0"/>
            </a:endParaRPr>
          </a:p>
          <a:p>
            <a:pPr>
              <a:buFontTx/>
              <a:buChar char="•"/>
            </a:pPr>
            <a:r>
              <a:rPr lang="en-US" sz="1800">
                <a:latin typeface="Arial" panose="020B0604020202020204" pitchFamily="34" charset="0"/>
              </a:rPr>
              <a:t>  ECVET is aimed at </a:t>
            </a:r>
            <a:r>
              <a:rPr lang="en-US" sz="1800">
                <a:solidFill>
                  <a:srgbClr val="CC3300"/>
                </a:solidFill>
                <a:latin typeface="Arial" panose="020B0604020202020204" pitchFamily="34" charset="0"/>
              </a:rPr>
              <a:t>facilitating the transfer, recognition and accumulation of </a:t>
            </a:r>
          </a:p>
          <a:p>
            <a:r>
              <a:rPr lang="en-US" sz="1800">
                <a:solidFill>
                  <a:srgbClr val="CC3300"/>
                </a:solidFill>
                <a:latin typeface="Arial" panose="020B0604020202020204" pitchFamily="34" charset="0"/>
              </a:rPr>
              <a:t>    assessed learning outcomes</a:t>
            </a:r>
            <a:r>
              <a:rPr lang="en-US" sz="1800">
                <a:latin typeface="Arial" panose="020B0604020202020204" pitchFamily="34" charset="0"/>
              </a:rPr>
              <a:t> of individuals on their way to achieving a</a:t>
            </a:r>
          </a:p>
          <a:p>
            <a:r>
              <a:rPr lang="en-US" sz="1800">
                <a:latin typeface="Arial" panose="020B0604020202020204" pitchFamily="34" charset="0"/>
              </a:rPr>
              <a:t>    qualification</a:t>
            </a:r>
          </a:p>
          <a:p>
            <a:endParaRPr lang="en-US" sz="1800">
              <a:latin typeface="Arial" panose="020B0604020202020204" pitchFamily="34" charset="0"/>
            </a:endParaRPr>
          </a:p>
          <a:p>
            <a:pPr>
              <a:buFontTx/>
              <a:buChar char="•"/>
            </a:pPr>
            <a:r>
              <a:rPr lang="en-US" sz="1800">
                <a:latin typeface="Arial" panose="020B0604020202020204" pitchFamily="34" charset="0"/>
              </a:rPr>
              <a:t>  portfolio of learning outcomes or “</a:t>
            </a:r>
            <a:r>
              <a:rPr lang="en-US" sz="1800">
                <a:solidFill>
                  <a:srgbClr val="CC3300"/>
                </a:solidFill>
                <a:latin typeface="Arial" panose="020B0604020202020204" pitchFamily="34" charset="0"/>
              </a:rPr>
              <a:t>European Nuclear Competence Passport</a:t>
            </a:r>
            <a:r>
              <a:rPr lang="en-US" sz="1800">
                <a:latin typeface="Arial" panose="020B0604020202020204" pitchFamily="34" charset="0"/>
              </a:rPr>
              <a:t>”</a:t>
            </a:r>
            <a:endParaRPr lang="de-DE" sz="1800">
              <a:latin typeface="Arial" panose="020B0604020202020204" pitchFamily="34" charset="0"/>
            </a:endParaRPr>
          </a:p>
          <a:p>
            <a:endParaRPr lang="en-GB" sz="1800" b="1">
              <a:solidFill>
                <a:srgbClr val="212A7A"/>
              </a:solidFill>
              <a:latin typeface="Arial" panose="020B0604020202020204" pitchFamily="34" charset="0"/>
            </a:endParaRPr>
          </a:p>
        </p:txBody>
      </p:sp>
    </p:spTree>
  </p:cSld>
  <p:clrMapOvr>
    <a:masterClrMapping/>
  </p:clrMapOvr>
  <p:transition>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5650" name="Rectangle 2"/>
          <p:cNvSpPr>
            <a:spLocks noChangeArrowheads="1"/>
          </p:cNvSpPr>
          <p:nvPr/>
        </p:nvSpPr>
        <p:spPr bwMode="auto">
          <a:xfrm>
            <a:off x="0" y="12334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de-DE"/>
          </a:p>
        </p:txBody>
      </p:sp>
      <p:sp>
        <p:nvSpPr>
          <p:cNvPr id="155651" name="Rectangle 3"/>
          <p:cNvSpPr>
            <a:spLocks noChangeArrowheads="1"/>
          </p:cNvSpPr>
          <p:nvPr/>
        </p:nvSpPr>
        <p:spPr bwMode="auto">
          <a:xfrm>
            <a:off x="0" y="12334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de-DE"/>
          </a:p>
        </p:txBody>
      </p:sp>
      <p:sp>
        <p:nvSpPr>
          <p:cNvPr id="155652" name="Rectangle 4"/>
          <p:cNvSpPr>
            <a:spLocks noChangeArrowheads="1"/>
          </p:cNvSpPr>
          <p:nvPr/>
        </p:nvSpPr>
        <p:spPr bwMode="auto">
          <a:xfrm>
            <a:off x="395288" y="620713"/>
            <a:ext cx="6264275" cy="863600"/>
          </a:xfrm>
          <a:prstGeom prst="rect">
            <a:avLst/>
          </a:prstGeom>
          <a:noFill/>
          <a:ln>
            <a:noFill/>
          </a:ln>
          <a:effectLst/>
          <a:extLst>
            <a:ext uri="{909E8E84-426E-40DD-AFC4-6F175D3DCCD1}">
              <a14:hiddenFill xmlns:a14="http://schemas.microsoft.com/office/drawing/2010/main">
                <a:solidFill>
                  <a:srgbClr val="339966">
                    <a:alpha val="67000"/>
                  </a:srgbClr>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000" tIns="0" rIns="0" bIns="0" anchor="ctr"/>
          <a:lstStyle>
            <a:lvl1pPr marL="457200" indent="-457200">
              <a:defRPr sz="2400">
                <a:solidFill>
                  <a:schemeClr val="tx1"/>
                </a:solidFill>
                <a:latin typeface="Times New Roman" panose="02020603050405020304" pitchFamily="18" charset="0"/>
              </a:defRPr>
            </a:lvl1pPr>
            <a:lvl2pPr marL="914400" indent="-457200">
              <a:defRPr sz="2400">
                <a:solidFill>
                  <a:schemeClr val="tx1"/>
                </a:solidFill>
                <a:latin typeface="Times New Roman" panose="02020603050405020304" pitchFamily="18" charset="0"/>
              </a:defRPr>
            </a:lvl2pPr>
            <a:lvl3pPr marL="1371600" indent="-457200">
              <a:defRPr sz="2400">
                <a:solidFill>
                  <a:schemeClr val="tx1"/>
                </a:solidFill>
                <a:latin typeface="Times New Roman" panose="02020603050405020304" pitchFamily="18" charset="0"/>
              </a:defRPr>
            </a:lvl3pPr>
            <a:lvl4pPr marL="1828800" indent="-457200">
              <a:defRPr sz="2400">
                <a:solidFill>
                  <a:schemeClr val="tx1"/>
                </a:solidFill>
                <a:latin typeface="Times New Roman" panose="02020603050405020304" pitchFamily="18" charset="0"/>
              </a:defRPr>
            </a:lvl4pPr>
            <a:lvl5pPr marL="2286000" indent="-457200">
              <a:defRPr sz="2400">
                <a:solidFill>
                  <a:schemeClr val="tx1"/>
                </a:solidFill>
                <a:latin typeface="Times New Roman" panose="02020603050405020304" pitchFamily="18" charset="0"/>
              </a:defRPr>
            </a:lvl5pPr>
            <a:lvl6pPr marL="2743200" indent="-457200" eaLnBrk="0" fontAlgn="base" hangingPunct="0">
              <a:spcBef>
                <a:spcPct val="0"/>
              </a:spcBef>
              <a:spcAft>
                <a:spcPct val="0"/>
              </a:spcAft>
              <a:defRPr sz="2400">
                <a:solidFill>
                  <a:schemeClr val="tx1"/>
                </a:solidFill>
                <a:latin typeface="Times New Roman" panose="02020603050405020304" pitchFamily="18" charset="0"/>
              </a:defRPr>
            </a:lvl6pPr>
            <a:lvl7pPr marL="3200400" indent="-457200" eaLnBrk="0" fontAlgn="base" hangingPunct="0">
              <a:spcBef>
                <a:spcPct val="0"/>
              </a:spcBef>
              <a:spcAft>
                <a:spcPct val="0"/>
              </a:spcAft>
              <a:defRPr sz="2400">
                <a:solidFill>
                  <a:schemeClr val="tx1"/>
                </a:solidFill>
                <a:latin typeface="Times New Roman" panose="02020603050405020304" pitchFamily="18" charset="0"/>
              </a:defRPr>
            </a:lvl7pPr>
            <a:lvl8pPr marL="3657600" indent="-457200" eaLnBrk="0" fontAlgn="base" hangingPunct="0">
              <a:spcBef>
                <a:spcPct val="0"/>
              </a:spcBef>
              <a:spcAft>
                <a:spcPct val="0"/>
              </a:spcAft>
              <a:defRPr sz="2400">
                <a:solidFill>
                  <a:schemeClr val="tx1"/>
                </a:solidFill>
                <a:latin typeface="Times New Roman" panose="02020603050405020304" pitchFamily="18" charset="0"/>
              </a:defRPr>
            </a:lvl8pPr>
            <a:lvl9pPr marL="4114800" indent="-4572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sz="2000" b="1">
              <a:solidFill>
                <a:schemeClr val="accent2"/>
              </a:solidFill>
              <a:latin typeface="Arial" panose="020B0604020202020204" pitchFamily="34" charset="0"/>
            </a:endParaRPr>
          </a:p>
          <a:p>
            <a:r>
              <a:rPr lang="en-US" sz="2000" b="1">
                <a:solidFill>
                  <a:srgbClr val="0066CC"/>
                </a:solidFill>
                <a:latin typeface="Arial" panose="020B0604020202020204" pitchFamily="34" charset="0"/>
              </a:rPr>
              <a:t>ECVET - Learning outcomes </a:t>
            </a:r>
          </a:p>
          <a:p>
            <a:r>
              <a:rPr lang="en-US" sz="1600">
                <a:latin typeface="Arial" panose="020B0604020202020204" pitchFamily="34" charset="0"/>
              </a:rPr>
              <a:t>to acquire specific competencies </a:t>
            </a:r>
          </a:p>
          <a:p>
            <a:r>
              <a:rPr lang="en-US" sz="1600">
                <a:latin typeface="Arial" panose="020B0604020202020204" pitchFamily="34" charset="0"/>
              </a:rPr>
              <a:t>in sectors where radiation is applied</a:t>
            </a:r>
          </a:p>
          <a:p>
            <a:endParaRPr lang="de-DE" sz="1600" b="1">
              <a:latin typeface="Arial" panose="020B0604020202020204" pitchFamily="34" charset="0"/>
            </a:endParaRPr>
          </a:p>
        </p:txBody>
      </p:sp>
      <p:sp>
        <p:nvSpPr>
          <p:cNvPr id="155653" name="Text Box 5"/>
          <p:cNvSpPr txBox="1">
            <a:spLocks noChangeArrowheads="1"/>
          </p:cNvSpPr>
          <p:nvPr/>
        </p:nvSpPr>
        <p:spPr bwMode="auto">
          <a:xfrm>
            <a:off x="431800" y="2205038"/>
            <a:ext cx="8064500" cy="3997325"/>
          </a:xfrm>
          <a:prstGeom prst="rect">
            <a:avLst/>
          </a:prstGeom>
          <a:noFill/>
          <a:ln>
            <a:noFill/>
          </a:ln>
          <a:effectLst/>
          <a:extLst>
            <a:ext uri="{909E8E84-426E-40DD-AFC4-6F175D3DCCD1}">
              <a14:hiddenFill xmlns:a14="http://schemas.microsoft.com/office/drawing/2010/main">
                <a:solidFill>
                  <a:srgbClr val="339966">
                    <a:alpha val="67000"/>
                  </a:srgbClr>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000" tIns="0" rIns="0" bIns="0">
            <a:spAutoFit/>
          </a:bodyPr>
          <a:lstStyle>
            <a:lvl1pPr>
              <a:defRPr sz="2400">
                <a:solidFill>
                  <a:schemeClr val="tx1"/>
                </a:solidFill>
                <a:latin typeface="Times New Roman" panose="02020603050405020304" pitchFamily="18" charset="0"/>
              </a:defRPr>
            </a:lvl1pPr>
            <a:lvl2pPr marL="1084263" indent="-457200">
              <a:defRPr sz="2400">
                <a:solidFill>
                  <a:schemeClr val="tx1"/>
                </a:solidFill>
                <a:latin typeface="Times New Roman" panose="02020603050405020304" pitchFamily="18" charset="0"/>
              </a:defRPr>
            </a:lvl2pPr>
            <a:lvl3pPr marL="1720850" indent="-457200">
              <a:defRPr sz="2400">
                <a:solidFill>
                  <a:schemeClr val="tx1"/>
                </a:solidFill>
                <a:latin typeface="Times New Roman" panose="02020603050405020304" pitchFamily="18" charset="0"/>
              </a:defRPr>
            </a:lvl3pPr>
            <a:lvl4pPr marL="2357438" indent="-457200">
              <a:defRPr sz="2400">
                <a:solidFill>
                  <a:schemeClr val="tx1"/>
                </a:solidFill>
                <a:latin typeface="Times New Roman" panose="02020603050405020304" pitchFamily="18" charset="0"/>
              </a:defRPr>
            </a:lvl4pPr>
            <a:lvl5pPr marL="2994025" indent="-457200">
              <a:defRPr sz="2400">
                <a:solidFill>
                  <a:schemeClr val="tx1"/>
                </a:solidFill>
                <a:latin typeface="Times New Roman" panose="02020603050405020304" pitchFamily="18" charset="0"/>
              </a:defRPr>
            </a:lvl5pPr>
            <a:lvl6pPr marL="3451225" indent="-457200" eaLnBrk="0" fontAlgn="base" hangingPunct="0">
              <a:spcBef>
                <a:spcPct val="0"/>
              </a:spcBef>
              <a:spcAft>
                <a:spcPct val="0"/>
              </a:spcAft>
              <a:defRPr sz="2400">
                <a:solidFill>
                  <a:schemeClr val="tx1"/>
                </a:solidFill>
                <a:latin typeface="Times New Roman" panose="02020603050405020304" pitchFamily="18" charset="0"/>
              </a:defRPr>
            </a:lvl6pPr>
            <a:lvl7pPr marL="3908425" indent="-457200" eaLnBrk="0" fontAlgn="base" hangingPunct="0">
              <a:spcBef>
                <a:spcPct val="0"/>
              </a:spcBef>
              <a:spcAft>
                <a:spcPct val="0"/>
              </a:spcAft>
              <a:defRPr sz="2400">
                <a:solidFill>
                  <a:schemeClr val="tx1"/>
                </a:solidFill>
                <a:latin typeface="Times New Roman" panose="02020603050405020304" pitchFamily="18" charset="0"/>
              </a:defRPr>
            </a:lvl7pPr>
            <a:lvl8pPr marL="4365625" indent="-457200" eaLnBrk="0" fontAlgn="base" hangingPunct="0">
              <a:spcBef>
                <a:spcPct val="0"/>
              </a:spcBef>
              <a:spcAft>
                <a:spcPct val="0"/>
              </a:spcAft>
              <a:defRPr sz="2400">
                <a:solidFill>
                  <a:schemeClr val="tx1"/>
                </a:solidFill>
                <a:latin typeface="Times New Roman" panose="02020603050405020304" pitchFamily="18" charset="0"/>
              </a:defRPr>
            </a:lvl8pPr>
            <a:lvl9pPr marL="4822825" indent="-4572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sz="1600" b="1">
                <a:latin typeface="Arial" panose="020B0604020202020204" pitchFamily="34" charset="0"/>
              </a:rPr>
              <a:t>ECVET definition:</a:t>
            </a:r>
            <a:r>
              <a:rPr lang="en-US" sz="1600">
                <a:latin typeface="Arial" panose="020B0604020202020204" pitchFamily="34" charset="0"/>
              </a:rPr>
              <a:t> "</a:t>
            </a:r>
            <a:r>
              <a:rPr lang="en-US" sz="1600">
                <a:solidFill>
                  <a:srgbClr val="CC3300"/>
                </a:solidFill>
                <a:latin typeface="Arial" panose="020B0604020202020204" pitchFamily="34" charset="0"/>
              </a:rPr>
              <a:t>learning outcomes</a:t>
            </a:r>
            <a:r>
              <a:rPr lang="en-US" sz="1600">
                <a:latin typeface="Arial" panose="020B0604020202020204" pitchFamily="34" charset="0"/>
              </a:rPr>
              <a:t>" means statements of what a learner knows, understands and is able to do on completion of a learning process </a:t>
            </a:r>
          </a:p>
          <a:p>
            <a:endParaRPr lang="en-US" sz="1600">
              <a:latin typeface="Arial" panose="020B0604020202020204" pitchFamily="34" charset="0"/>
            </a:endParaRPr>
          </a:p>
          <a:p>
            <a:r>
              <a:rPr lang="en-US" sz="1600">
                <a:latin typeface="Arial" panose="020B0604020202020204" pitchFamily="34" charset="0"/>
              </a:rPr>
              <a:t>"Learning outcomes" should be achievable through a variety of education and training paths (be they in a formal, non-formal or informal context)</a:t>
            </a:r>
          </a:p>
          <a:p>
            <a:pPr>
              <a:spcAft>
                <a:spcPct val="35000"/>
              </a:spcAft>
            </a:pPr>
            <a:r>
              <a:rPr lang="en-US" sz="1600">
                <a:latin typeface="Arial" panose="020B0604020202020204" pitchFamily="34" charset="0"/>
              </a:rPr>
              <a:t>“Learning outcomes” refer to specific competencies and consist of a mix of:</a:t>
            </a:r>
          </a:p>
          <a:p>
            <a:pPr lvl="1"/>
            <a:r>
              <a:rPr lang="en-US" sz="1600">
                <a:latin typeface="Arial" panose="020B0604020202020204" pitchFamily="34" charset="0"/>
              </a:rPr>
              <a:t>	-  </a:t>
            </a:r>
            <a:r>
              <a:rPr lang="en-US" sz="1600">
                <a:solidFill>
                  <a:srgbClr val="CC3300"/>
                </a:solidFill>
                <a:latin typeface="Arial" panose="020B0604020202020204" pitchFamily="34" charset="0"/>
              </a:rPr>
              <a:t>Knowledge</a:t>
            </a:r>
            <a:r>
              <a:rPr lang="en-US" sz="1600">
                <a:latin typeface="Arial" panose="020B0604020202020204" pitchFamily="34" charset="0"/>
              </a:rPr>
              <a:t> (Learning to know) </a:t>
            </a:r>
          </a:p>
          <a:p>
            <a:pPr lvl="1"/>
            <a:r>
              <a:rPr lang="en-US" sz="1600">
                <a:latin typeface="Arial" panose="020B0604020202020204" pitchFamily="34" charset="0"/>
              </a:rPr>
              <a:t>  	   (needed to support operational and technical decisions)</a:t>
            </a:r>
          </a:p>
          <a:p>
            <a:pPr lvl="1"/>
            <a:r>
              <a:rPr lang="en-US" sz="1600">
                <a:latin typeface="Arial" panose="020B0604020202020204" pitchFamily="34" charset="0"/>
              </a:rPr>
              <a:t>	-  </a:t>
            </a:r>
            <a:r>
              <a:rPr lang="en-US" sz="1600">
                <a:solidFill>
                  <a:srgbClr val="CC3300"/>
                </a:solidFill>
                <a:latin typeface="Arial" panose="020B0604020202020204" pitchFamily="34" charset="0"/>
              </a:rPr>
              <a:t>Skills</a:t>
            </a:r>
            <a:r>
              <a:rPr lang="en-US" sz="1600">
                <a:latin typeface="Arial" panose="020B0604020202020204" pitchFamily="34" charset="0"/>
              </a:rPr>
              <a:t> (Learning to do) </a:t>
            </a:r>
          </a:p>
          <a:p>
            <a:pPr lvl="1"/>
            <a:r>
              <a:rPr lang="en-US" sz="1600">
                <a:latin typeface="Arial" panose="020B0604020202020204" pitchFamily="34" charset="0"/>
              </a:rPr>
              <a:t>	   (translation of safety culture into practical terms)</a:t>
            </a:r>
          </a:p>
          <a:p>
            <a:pPr lvl="1">
              <a:spcAft>
                <a:spcPct val="50000"/>
              </a:spcAft>
            </a:pPr>
            <a:r>
              <a:rPr lang="en-US" sz="1600">
                <a:latin typeface="Arial" panose="020B0604020202020204" pitchFamily="34" charset="0"/>
              </a:rPr>
              <a:t>	-  </a:t>
            </a:r>
            <a:r>
              <a:rPr lang="en-US" sz="1600">
                <a:solidFill>
                  <a:srgbClr val="CC3300"/>
                </a:solidFill>
                <a:latin typeface="Arial" panose="020B0604020202020204" pitchFamily="34" charset="0"/>
              </a:rPr>
              <a:t>Competence</a:t>
            </a:r>
            <a:r>
              <a:rPr lang="en-US" sz="1600">
                <a:latin typeface="Arial" panose="020B0604020202020204" pitchFamily="34" charset="0"/>
              </a:rPr>
              <a:t> (Learning to work together and/or Learning to be)</a:t>
            </a:r>
          </a:p>
          <a:p>
            <a:r>
              <a:rPr lang="en-US" sz="1600">
                <a:latin typeface="Arial" panose="020B0604020202020204" pitchFamily="34" charset="0"/>
              </a:rPr>
              <a:t>Points: 60 ECVET points analogous to 60 ECTS points for higher education</a:t>
            </a:r>
          </a:p>
          <a:p>
            <a:pPr>
              <a:spcAft>
                <a:spcPct val="50000"/>
              </a:spcAft>
            </a:pPr>
            <a:r>
              <a:rPr lang="en-US" sz="1600">
                <a:latin typeface="Arial" panose="020B0604020202020204" pitchFamily="34" charset="0"/>
              </a:rPr>
              <a:t>Difference: ECVET is based on learning outcomes, whereas ECTS is based on time spent in course and/or in laboratory exercises</a:t>
            </a:r>
          </a:p>
          <a:p>
            <a:r>
              <a:rPr lang="nl-BE" sz="1600">
                <a:solidFill>
                  <a:srgbClr val="0066CC"/>
                </a:solidFill>
                <a:latin typeface="Arial" panose="020B0604020202020204" pitchFamily="34" charset="0"/>
              </a:rPr>
              <a:t>=&gt; ECVET is an important tool for “mutual recognition”</a:t>
            </a:r>
            <a:endParaRPr lang="en-GB" sz="1600">
              <a:solidFill>
                <a:srgbClr val="0066CC"/>
              </a:solidFill>
              <a:latin typeface="Arial" panose="020B0604020202020204" pitchFamily="34" charset="0"/>
            </a:endParaRPr>
          </a:p>
        </p:txBody>
      </p:sp>
    </p:spTree>
  </p:cSld>
  <p:clrMapOvr>
    <a:masterClrMapping/>
  </p:clrMapOvr>
  <p:transition>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0770" name="Picture 2"/>
          <p:cNvPicPr>
            <a:picLocks noChangeAspect="1" noChangeArrowheads="1"/>
          </p:cNvPicPr>
          <p:nvPr/>
        </p:nvPicPr>
        <p:blipFill>
          <a:blip r:embed="rId2">
            <a:extLst>
              <a:ext uri="{28A0092B-C50C-407E-A947-70E740481C1C}">
                <a14:useLocalDpi xmlns:a14="http://schemas.microsoft.com/office/drawing/2010/main" val="0"/>
              </a:ext>
            </a:extLst>
          </a:blip>
          <a:srcRect t="3691" b="16611"/>
          <a:stretch>
            <a:fillRect/>
          </a:stretch>
        </p:blipFill>
        <p:spPr bwMode="auto">
          <a:xfrm>
            <a:off x="0" y="233363"/>
            <a:ext cx="9144000" cy="5027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353" name="Grafik 10035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3985" y="186026"/>
            <a:ext cx="8221166" cy="5911274"/>
          </a:xfrm>
          <a:prstGeom prst="rect">
            <a:avLst/>
          </a:prstGeom>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ext Box 2"/>
          <p:cNvSpPr txBox="1">
            <a:spLocks noChangeArrowheads="1"/>
          </p:cNvSpPr>
          <p:nvPr/>
        </p:nvSpPr>
        <p:spPr bwMode="auto">
          <a:xfrm>
            <a:off x="498764" y="2060575"/>
            <a:ext cx="8229600" cy="3631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imes New Roman" panose="02020603050405020304" pitchFamily="18" charset="0"/>
              </a:defRPr>
            </a:lvl1pPr>
            <a:lvl2pPr marL="1084263" indent="-457200">
              <a:defRPr sz="2400">
                <a:solidFill>
                  <a:schemeClr val="tx1"/>
                </a:solidFill>
                <a:latin typeface="Times New Roman" panose="02020603050405020304" pitchFamily="18" charset="0"/>
              </a:defRPr>
            </a:lvl2pPr>
            <a:lvl3pPr marL="1720850" indent="-457200">
              <a:defRPr sz="2400">
                <a:solidFill>
                  <a:schemeClr val="tx1"/>
                </a:solidFill>
                <a:latin typeface="Times New Roman" panose="02020603050405020304" pitchFamily="18" charset="0"/>
              </a:defRPr>
            </a:lvl3pPr>
            <a:lvl4pPr marL="2357438" indent="-457200">
              <a:defRPr sz="2400">
                <a:solidFill>
                  <a:schemeClr val="tx1"/>
                </a:solidFill>
                <a:latin typeface="Times New Roman" panose="02020603050405020304" pitchFamily="18" charset="0"/>
              </a:defRPr>
            </a:lvl4pPr>
            <a:lvl5pPr marL="2994025" indent="-457200">
              <a:defRPr sz="2400">
                <a:solidFill>
                  <a:schemeClr val="tx1"/>
                </a:solidFill>
                <a:latin typeface="Times New Roman" panose="02020603050405020304" pitchFamily="18" charset="0"/>
              </a:defRPr>
            </a:lvl5pPr>
            <a:lvl6pPr marL="3451225" indent="-457200" eaLnBrk="0" fontAlgn="base" hangingPunct="0">
              <a:spcBef>
                <a:spcPct val="0"/>
              </a:spcBef>
              <a:spcAft>
                <a:spcPct val="0"/>
              </a:spcAft>
              <a:defRPr sz="2400">
                <a:solidFill>
                  <a:schemeClr val="tx1"/>
                </a:solidFill>
                <a:latin typeface="Times New Roman" panose="02020603050405020304" pitchFamily="18" charset="0"/>
              </a:defRPr>
            </a:lvl6pPr>
            <a:lvl7pPr marL="3908425" indent="-457200" eaLnBrk="0" fontAlgn="base" hangingPunct="0">
              <a:spcBef>
                <a:spcPct val="0"/>
              </a:spcBef>
              <a:spcAft>
                <a:spcPct val="0"/>
              </a:spcAft>
              <a:defRPr sz="2400">
                <a:solidFill>
                  <a:schemeClr val="tx1"/>
                </a:solidFill>
                <a:latin typeface="Times New Roman" panose="02020603050405020304" pitchFamily="18" charset="0"/>
              </a:defRPr>
            </a:lvl7pPr>
            <a:lvl8pPr marL="4365625" indent="-457200" eaLnBrk="0" fontAlgn="base" hangingPunct="0">
              <a:spcBef>
                <a:spcPct val="0"/>
              </a:spcBef>
              <a:spcAft>
                <a:spcPct val="0"/>
              </a:spcAft>
              <a:defRPr sz="2400">
                <a:solidFill>
                  <a:schemeClr val="tx1"/>
                </a:solidFill>
                <a:latin typeface="Times New Roman" panose="02020603050405020304" pitchFamily="18" charset="0"/>
              </a:defRPr>
            </a:lvl8pPr>
            <a:lvl9pPr marL="4822825" indent="-457200" eaLnBrk="0" fontAlgn="base" hangingPunct="0">
              <a:spcBef>
                <a:spcPct val="0"/>
              </a:spcBef>
              <a:spcAft>
                <a:spcPct val="0"/>
              </a:spcAft>
              <a:defRPr sz="2400">
                <a:solidFill>
                  <a:schemeClr val="tx1"/>
                </a:solidFill>
                <a:latin typeface="Times New Roman" panose="02020603050405020304" pitchFamily="18" charset="0"/>
              </a:defRPr>
            </a:lvl9pPr>
          </a:lstStyle>
          <a:p>
            <a:pPr>
              <a:spcAft>
                <a:spcPct val="30000"/>
              </a:spcAft>
            </a:pPr>
            <a:r>
              <a:rPr lang="en-GB" sz="2000" dirty="0">
                <a:latin typeface="Arial" panose="020B0604020202020204" pitchFamily="34" charset="0"/>
              </a:rPr>
              <a:t>These projects, together with others, will form an integral part of the EU strategy, Europe 2020, requiring more effective investments in education, research and innovation. </a:t>
            </a:r>
            <a:endParaRPr lang="en-GB" sz="2000" dirty="0" smtClean="0">
              <a:latin typeface="Arial" panose="020B0604020202020204" pitchFamily="34" charset="0"/>
            </a:endParaRPr>
          </a:p>
          <a:p>
            <a:pPr>
              <a:spcAft>
                <a:spcPct val="30000"/>
              </a:spcAft>
            </a:pPr>
            <a:endParaRPr lang="en-GB" sz="2000" dirty="0">
              <a:solidFill>
                <a:srgbClr val="0066CC"/>
              </a:solidFill>
              <a:latin typeface="Arial" panose="020B0604020202020204" pitchFamily="34" charset="0"/>
            </a:endParaRPr>
          </a:p>
          <a:p>
            <a:pPr>
              <a:spcAft>
                <a:spcPct val="30000"/>
              </a:spcAft>
            </a:pPr>
            <a:r>
              <a:rPr lang="en-GB" sz="2000" dirty="0" smtClean="0">
                <a:solidFill>
                  <a:srgbClr val="0066CC"/>
                </a:solidFill>
                <a:latin typeface="Arial" panose="020B0604020202020204" pitchFamily="34" charset="0"/>
              </a:rPr>
              <a:t>SET-Plan </a:t>
            </a:r>
            <a:r>
              <a:rPr lang="en-GB" sz="2000" dirty="0">
                <a:solidFill>
                  <a:srgbClr val="0066CC"/>
                </a:solidFill>
                <a:latin typeface="Arial" panose="020B0604020202020204" pitchFamily="34" charset="0"/>
              </a:rPr>
              <a:t>(European Strategic Energy Technology Plan) </a:t>
            </a:r>
            <a:endParaRPr lang="en-GB" sz="2000" dirty="0" smtClean="0">
              <a:solidFill>
                <a:srgbClr val="0066CC"/>
              </a:solidFill>
              <a:latin typeface="Arial" panose="020B0604020202020204" pitchFamily="34" charset="0"/>
            </a:endParaRPr>
          </a:p>
          <a:p>
            <a:pPr>
              <a:spcAft>
                <a:spcPct val="30000"/>
              </a:spcAft>
            </a:pPr>
            <a:r>
              <a:rPr lang="en-GB" sz="2000" dirty="0" smtClean="0">
                <a:solidFill>
                  <a:srgbClr val="0066CC"/>
                </a:solidFill>
                <a:latin typeface="Arial" panose="020B0604020202020204" pitchFamily="34" charset="0"/>
              </a:rPr>
              <a:t>“</a:t>
            </a:r>
            <a:r>
              <a:rPr lang="en-GB" sz="2000" dirty="0">
                <a:solidFill>
                  <a:srgbClr val="0066CC"/>
                </a:solidFill>
                <a:latin typeface="Arial" panose="020B0604020202020204" pitchFamily="34" charset="0"/>
              </a:rPr>
              <a:t>Education and Training Roadmap”  </a:t>
            </a:r>
            <a:r>
              <a:rPr lang="en-GB" sz="1600" dirty="0">
                <a:solidFill>
                  <a:srgbClr val="0066CC"/>
                </a:solidFill>
                <a:latin typeface="Arial" panose="020B0604020202020204" pitchFamily="34" charset="0"/>
              </a:rPr>
              <a:t>(Draft June 2013)</a:t>
            </a:r>
            <a:endParaRPr lang="en-GB" sz="2000" dirty="0">
              <a:solidFill>
                <a:srgbClr val="0066CC"/>
              </a:solidFill>
              <a:latin typeface="Arial" panose="020B0604020202020204" pitchFamily="34" charset="0"/>
            </a:endParaRPr>
          </a:p>
          <a:p>
            <a:pPr>
              <a:spcAft>
                <a:spcPct val="30000"/>
              </a:spcAft>
            </a:pPr>
            <a:endParaRPr lang="en-GB" sz="2000" dirty="0">
              <a:solidFill>
                <a:srgbClr val="0066CC"/>
              </a:solidFill>
              <a:latin typeface="Arial" panose="020B0604020202020204" pitchFamily="34" charset="0"/>
            </a:endParaRPr>
          </a:p>
          <a:p>
            <a:pPr>
              <a:spcAft>
                <a:spcPct val="30000"/>
              </a:spcAft>
            </a:pPr>
            <a:r>
              <a:rPr lang="en-GB" sz="2000" dirty="0">
                <a:latin typeface="Arial" panose="020B0604020202020204" pitchFamily="34" charset="0"/>
              </a:rPr>
              <a:t>Key education and training activities to assist the development of the necessary </a:t>
            </a:r>
            <a:r>
              <a:rPr lang="en-GB" sz="2000" dirty="0">
                <a:solidFill>
                  <a:srgbClr val="C00000"/>
                </a:solidFill>
                <a:latin typeface="Arial" panose="020B0604020202020204" pitchFamily="34" charset="0"/>
              </a:rPr>
              <a:t>cooperation frameworks among academia, research institutes and other partners</a:t>
            </a:r>
            <a:r>
              <a:rPr lang="en-GB" sz="2000" dirty="0">
                <a:latin typeface="Arial" panose="020B0604020202020204" pitchFamily="34" charset="0"/>
              </a:rPr>
              <a:t>.</a:t>
            </a:r>
          </a:p>
        </p:txBody>
      </p:sp>
      <p:sp>
        <p:nvSpPr>
          <p:cNvPr id="72707" name="Rectangle 3"/>
          <p:cNvSpPr>
            <a:spLocks noChangeArrowheads="1"/>
          </p:cNvSpPr>
          <p:nvPr/>
        </p:nvSpPr>
        <p:spPr bwMode="auto">
          <a:xfrm>
            <a:off x="827088" y="548680"/>
            <a:ext cx="4814010"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dirty="0">
                <a:solidFill>
                  <a:srgbClr val="0066CC"/>
                </a:solidFill>
                <a:latin typeface="Arial" panose="020B0604020202020204" pitchFamily="34" charset="0"/>
              </a:rPr>
              <a:t>DG ENERGY </a:t>
            </a:r>
            <a:r>
              <a:rPr lang="en-GB" dirty="0" smtClean="0">
                <a:solidFill>
                  <a:srgbClr val="0066CC"/>
                </a:solidFill>
                <a:latin typeface="Arial" panose="020B0604020202020204" pitchFamily="34" charset="0"/>
              </a:rPr>
              <a:t>–  SET-Plan  (</a:t>
            </a:r>
            <a:r>
              <a:rPr lang="en-GB" dirty="0" smtClean="0">
                <a:solidFill>
                  <a:srgbClr val="0066CC"/>
                </a:solidFill>
                <a:latin typeface="Arial" panose="020B0604020202020204" pitchFamily="34" charset="0"/>
              </a:rPr>
              <a:t>2007</a:t>
            </a:r>
            <a:r>
              <a:rPr lang="en-GB" dirty="0">
                <a:solidFill>
                  <a:srgbClr val="0066CC"/>
                </a:solidFill>
                <a:latin typeface="Arial" panose="020B0604020202020204" pitchFamily="34" charset="0"/>
              </a:rPr>
              <a:t>)</a:t>
            </a:r>
          </a:p>
          <a:p>
            <a:r>
              <a:rPr lang="de-DE" sz="1600" dirty="0">
                <a:solidFill>
                  <a:srgbClr val="0066CC"/>
                </a:solidFill>
                <a:latin typeface="Arial" panose="020B0604020202020204" pitchFamily="34" charset="0"/>
              </a:rPr>
              <a:t>Strategic plan </a:t>
            </a:r>
            <a:r>
              <a:rPr lang="de-DE" sz="1600" dirty="0" err="1" smtClean="0">
                <a:solidFill>
                  <a:srgbClr val="0066CC"/>
                </a:solidFill>
                <a:latin typeface="Arial" panose="020B0604020202020204" pitchFamily="34" charset="0"/>
              </a:rPr>
              <a:t>to</a:t>
            </a:r>
            <a:r>
              <a:rPr lang="de-DE" sz="1600" dirty="0" smtClean="0">
                <a:solidFill>
                  <a:srgbClr val="0066CC"/>
                </a:solidFill>
                <a:latin typeface="Arial" panose="020B0604020202020204" pitchFamily="34" charset="0"/>
              </a:rPr>
              <a:t> </a:t>
            </a:r>
            <a:r>
              <a:rPr lang="de-DE" sz="1600" dirty="0" err="1">
                <a:solidFill>
                  <a:srgbClr val="0066CC"/>
                </a:solidFill>
                <a:latin typeface="Arial" panose="020B0604020202020204" pitchFamily="34" charset="0"/>
              </a:rPr>
              <a:t>accelerate</a:t>
            </a:r>
            <a:r>
              <a:rPr lang="de-DE" sz="1600" dirty="0">
                <a:solidFill>
                  <a:srgbClr val="0066CC"/>
                </a:solidFill>
                <a:latin typeface="Arial" panose="020B0604020202020204" pitchFamily="34" charset="0"/>
              </a:rPr>
              <a:t> </a:t>
            </a:r>
            <a:r>
              <a:rPr lang="de-DE" sz="1600" dirty="0" err="1">
                <a:solidFill>
                  <a:srgbClr val="0066CC"/>
                </a:solidFill>
                <a:latin typeface="Arial" panose="020B0604020202020204" pitchFamily="34" charset="0"/>
              </a:rPr>
              <a:t>the</a:t>
            </a:r>
            <a:r>
              <a:rPr lang="de-DE" sz="1600" dirty="0">
                <a:solidFill>
                  <a:srgbClr val="0066CC"/>
                </a:solidFill>
                <a:latin typeface="Arial" panose="020B0604020202020204" pitchFamily="34" charset="0"/>
              </a:rPr>
              <a:t> </a:t>
            </a:r>
            <a:r>
              <a:rPr lang="de-DE" sz="1600" dirty="0" err="1">
                <a:solidFill>
                  <a:srgbClr val="0066CC"/>
                </a:solidFill>
                <a:latin typeface="Arial" panose="020B0604020202020204" pitchFamily="34" charset="0"/>
              </a:rPr>
              <a:t>development</a:t>
            </a:r>
            <a:r>
              <a:rPr lang="de-DE" sz="1600" dirty="0">
                <a:solidFill>
                  <a:srgbClr val="0066CC"/>
                </a:solidFill>
                <a:latin typeface="Arial" panose="020B0604020202020204" pitchFamily="34" charset="0"/>
              </a:rPr>
              <a:t> </a:t>
            </a:r>
            <a:r>
              <a:rPr lang="de-DE" sz="1600" dirty="0" err="1">
                <a:solidFill>
                  <a:srgbClr val="0066CC"/>
                </a:solidFill>
                <a:latin typeface="Arial" panose="020B0604020202020204" pitchFamily="34" charset="0"/>
              </a:rPr>
              <a:t>of</a:t>
            </a:r>
            <a:r>
              <a:rPr lang="de-DE" sz="1600" dirty="0">
                <a:solidFill>
                  <a:srgbClr val="0066CC"/>
                </a:solidFill>
                <a:latin typeface="Arial" panose="020B0604020202020204" pitchFamily="34" charset="0"/>
              </a:rPr>
              <a:t> </a:t>
            </a:r>
          </a:p>
          <a:p>
            <a:r>
              <a:rPr lang="de-DE" sz="1600" dirty="0" err="1">
                <a:solidFill>
                  <a:srgbClr val="0066CC"/>
                </a:solidFill>
                <a:latin typeface="Arial" panose="020B0604020202020204" pitchFamily="34" charset="0"/>
              </a:rPr>
              <a:t>cost-effective</a:t>
            </a:r>
            <a:r>
              <a:rPr lang="de-DE" sz="1600" dirty="0">
                <a:solidFill>
                  <a:srgbClr val="0066CC"/>
                </a:solidFill>
                <a:latin typeface="Arial" panose="020B0604020202020204" pitchFamily="34" charset="0"/>
              </a:rPr>
              <a:t> </a:t>
            </a:r>
            <a:r>
              <a:rPr lang="de-DE" sz="1600" dirty="0" err="1">
                <a:solidFill>
                  <a:srgbClr val="0066CC"/>
                </a:solidFill>
                <a:latin typeface="Arial" panose="020B0604020202020204" pitchFamily="34" charset="0"/>
              </a:rPr>
              <a:t>low</a:t>
            </a:r>
            <a:r>
              <a:rPr lang="de-DE" sz="1600" dirty="0">
                <a:solidFill>
                  <a:srgbClr val="0066CC"/>
                </a:solidFill>
                <a:latin typeface="Arial" panose="020B0604020202020204" pitchFamily="34" charset="0"/>
              </a:rPr>
              <a:t> </a:t>
            </a:r>
            <a:r>
              <a:rPr lang="de-DE" sz="1600" dirty="0" err="1">
                <a:solidFill>
                  <a:srgbClr val="0066CC"/>
                </a:solidFill>
                <a:latin typeface="Arial" panose="020B0604020202020204" pitchFamily="34" charset="0"/>
              </a:rPr>
              <a:t>carbon</a:t>
            </a:r>
            <a:r>
              <a:rPr lang="de-DE" sz="1600" dirty="0">
                <a:solidFill>
                  <a:srgbClr val="0066CC"/>
                </a:solidFill>
                <a:latin typeface="Arial" panose="020B0604020202020204" pitchFamily="34" charset="0"/>
              </a:rPr>
              <a:t> </a:t>
            </a:r>
            <a:r>
              <a:rPr lang="de-DE" sz="1600" dirty="0" err="1">
                <a:solidFill>
                  <a:srgbClr val="0066CC"/>
                </a:solidFill>
                <a:latin typeface="Arial" panose="020B0604020202020204" pitchFamily="34" charset="0"/>
              </a:rPr>
              <a:t>technologies</a:t>
            </a:r>
            <a:r>
              <a:rPr lang="de-DE" sz="1600" dirty="0">
                <a:solidFill>
                  <a:srgbClr val="0066CC"/>
                </a:solidFill>
                <a:latin typeface="Arial" panose="020B0604020202020204" pitchFamily="34" charset="0"/>
              </a:rPr>
              <a:t> </a:t>
            </a:r>
          </a:p>
        </p:txBody>
      </p:sp>
      <p:pic>
        <p:nvPicPr>
          <p:cNvPr id="5" name="Picture 4" descr="Bild in Originalgröße anzei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56376" y="3573016"/>
            <a:ext cx="709606" cy="70960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3" descr="EU Logo Ne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24470" y="416458"/>
            <a:ext cx="1941512" cy="13430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Text Box 2"/>
          <p:cNvSpPr txBox="1">
            <a:spLocks noChangeArrowheads="1"/>
          </p:cNvSpPr>
          <p:nvPr/>
        </p:nvSpPr>
        <p:spPr bwMode="auto">
          <a:xfrm>
            <a:off x="611188" y="1700213"/>
            <a:ext cx="7921625" cy="4248150"/>
          </a:xfrm>
          <a:prstGeom prst="rect">
            <a:avLst/>
          </a:prstGeom>
          <a:noFill/>
          <a:ln w="9525">
            <a:solidFill>
              <a:srgbClr val="CC33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1084263" indent="-457200">
              <a:defRPr sz="2400">
                <a:solidFill>
                  <a:schemeClr val="tx1"/>
                </a:solidFill>
                <a:latin typeface="Times New Roman" panose="02020603050405020304" pitchFamily="18" charset="0"/>
              </a:defRPr>
            </a:lvl2pPr>
            <a:lvl3pPr marL="1720850" indent="-457200">
              <a:defRPr sz="2400">
                <a:solidFill>
                  <a:schemeClr val="tx1"/>
                </a:solidFill>
                <a:latin typeface="Times New Roman" panose="02020603050405020304" pitchFamily="18" charset="0"/>
              </a:defRPr>
            </a:lvl3pPr>
            <a:lvl4pPr marL="2357438" indent="-457200">
              <a:defRPr sz="2400">
                <a:solidFill>
                  <a:schemeClr val="tx1"/>
                </a:solidFill>
                <a:latin typeface="Times New Roman" panose="02020603050405020304" pitchFamily="18" charset="0"/>
              </a:defRPr>
            </a:lvl4pPr>
            <a:lvl5pPr marL="2994025" indent="-457200">
              <a:defRPr sz="2400">
                <a:solidFill>
                  <a:schemeClr val="tx1"/>
                </a:solidFill>
                <a:latin typeface="Times New Roman" panose="02020603050405020304" pitchFamily="18" charset="0"/>
              </a:defRPr>
            </a:lvl5pPr>
            <a:lvl6pPr marL="3451225" indent="-457200" eaLnBrk="0" fontAlgn="base" hangingPunct="0">
              <a:spcBef>
                <a:spcPct val="0"/>
              </a:spcBef>
              <a:spcAft>
                <a:spcPct val="0"/>
              </a:spcAft>
              <a:defRPr sz="2400">
                <a:solidFill>
                  <a:schemeClr val="tx1"/>
                </a:solidFill>
                <a:latin typeface="Times New Roman" panose="02020603050405020304" pitchFamily="18" charset="0"/>
              </a:defRPr>
            </a:lvl6pPr>
            <a:lvl7pPr marL="3908425" indent="-457200" eaLnBrk="0" fontAlgn="base" hangingPunct="0">
              <a:spcBef>
                <a:spcPct val="0"/>
              </a:spcBef>
              <a:spcAft>
                <a:spcPct val="0"/>
              </a:spcAft>
              <a:defRPr sz="2400">
                <a:solidFill>
                  <a:schemeClr val="tx1"/>
                </a:solidFill>
                <a:latin typeface="Times New Roman" panose="02020603050405020304" pitchFamily="18" charset="0"/>
              </a:defRPr>
            </a:lvl7pPr>
            <a:lvl8pPr marL="4365625" indent="-457200" eaLnBrk="0" fontAlgn="base" hangingPunct="0">
              <a:spcBef>
                <a:spcPct val="0"/>
              </a:spcBef>
              <a:spcAft>
                <a:spcPct val="0"/>
              </a:spcAft>
              <a:defRPr sz="2400">
                <a:solidFill>
                  <a:schemeClr val="tx1"/>
                </a:solidFill>
                <a:latin typeface="Times New Roman" panose="02020603050405020304" pitchFamily="18" charset="0"/>
              </a:defRPr>
            </a:lvl8pPr>
            <a:lvl9pPr marL="4822825" indent="-457200" eaLnBrk="0" fontAlgn="base" hangingPunct="0">
              <a:spcBef>
                <a:spcPct val="0"/>
              </a:spcBef>
              <a:spcAft>
                <a:spcPct val="0"/>
              </a:spcAft>
              <a:defRPr sz="2400">
                <a:solidFill>
                  <a:schemeClr val="tx1"/>
                </a:solidFill>
                <a:latin typeface="Times New Roman" panose="02020603050405020304" pitchFamily="18" charset="0"/>
              </a:defRPr>
            </a:lvl9pPr>
          </a:lstStyle>
          <a:p>
            <a:pPr>
              <a:spcAft>
                <a:spcPct val="30000"/>
              </a:spcAft>
            </a:pPr>
            <a:r>
              <a:rPr lang="en-GB" sz="2000" dirty="0">
                <a:latin typeface="Arial" panose="020B0604020202020204" pitchFamily="34" charset="0"/>
              </a:rPr>
              <a:t>The strategy includes support for </a:t>
            </a:r>
            <a:r>
              <a:rPr lang="en-GB" sz="2000" dirty="0">
                <a:solidFill>
                  <a:srgbClr val="CC3300"/>
                </a:solidFill>
                <a:latin typeface="Arial" panose="020B0604020202020204" pitchFamily="34" charset="0"/>
              </a:rPr>
              <a:t>lifelong learning and borderless mobility</a:t>
            </a:r>
            <a:r>
              <a:rPr lang="en-GB" sz="2000" dirty="0">
                <a:latin typeface="Arial" panose="020B0604020202020204" pitchFamily="34" charset="0"/>
              </a:rPr>
              <a:t>, in particular, to ensure multilateral exchanges. Obstacles preventing the mobility of qualified experts should be removed (e.g. national regulations regarding specific job qualifications). </a:t>
            </a:r>
          </a:p>
          <a:p>
            <a:pPr>
              <a:spcAft>
                <a:spcPct val="30000"/>
              </a:spcAft>
            </a:pPr>
            <a:r>
              <a:rPr lang="en-GB" sz="2000" dirty="0">
                <a:latin typeface="Arial" panose="020B0604020202020204" pitchFamily="34" charset="0"/>
              </a:rPr>
              <a:t>The development of </a:t>
            </a:r>
            <a:r>
              <a:rPr lang="en-GB" sz="2000" dirty="0">
                <a:solidFill>
                  <a:srgbClr val="CC3300"/>
                </a:solidFill>
                <a:latin typeface="Arial" panose="020B0604020202020204" pitchFamily="34" charset="0"/>
              </a:rPr>
              <a:t>master courses</a:t>
            </a:r>
            <a:r>
              <a:rPr lang="en-GB" sz="2000" dirty="0">
                <a:latin typeface="Arial" panose="020B0604020202020204" pitchFamily="34" charset="0"/>
              </a:rPr>
              <a:t> is proposed which should be open to </a:t>
            </a:r>
            <a:r>
              <a:rPr lang="en-GB" sz="2000" dirty="0">
                <a:solidFill>
                  <a:srgbClr val="CC3300"/>
                </a:solidFill>
                <a:latin typeface="Arial" panose="020B0604020202020204" pitchFamily="34" charset="0"/>
              </a:rPr>
              <a:t>Continuous Professional Development (CPD)</a:t>
            </a:r>
            <a:r>
              <a:rPr lang="en-GB" sz="2000" dirty="0">
                <a:latin typeface="Arial" panose="020B0604020202020204" pitchFamily="34" charset="0"/>
              </a:rPr>
              <a:t> programmes in line with the </a:t>
            </a:r>
            <a:r>
              <a:rPr lang="en-GB" sz="2000" dirty="0">
                <a:solidFill>
                  <a:srgbClr val="CC3300"/>
                </a:solidFill>
                <a:latin typeface="Arial" panose="020B0604020202020204" pitchFamily="34" charset="0"/>
              </a:rPr>
              <a:t>European Qualification Framework (EQF)</a:t>
            </a:r>
            <a:r>
              <a:rPr lang="en-GB" sz="2000" dirty="0">
                <a:latin typeface="Arial" panose="020B0604020202020204" pitchFamily="34" charset="0"/>
              </a:rPr>
              <a:t>, bridging </a:t>
            </a:r>
            <a:r>
              <a:rPr lang="en-GB" sz="2000" dirty="0">
                <a:solidFill>
                  <a:srgbClr val="CC3300"/>
                </a:solidFill>
                <a:latin typeface="Arial" panose="020B0604020202020204" pitchFamily="34" charset="0"/>
              </a:rPr>
              <a:t>ECTS </a:t>
            </a:r>
            <a:r>
              <a:rPr lang="en-GB" sz="2000" dirty="0">
                <a:latin typeface="Arial" panose="020B0604020202020204" pitchFamily="34" charset="0"/>
              </a:rPr>
              <a:t>(</a:t>
            </a:r>
            <a:r>
              <a:rPr lang="en-GB" sz="2000" i="1" dirty="0">
                <a:latin typeface="Arial" panose="020B0604020202020204" pitchFamily="34" charset="0"/>
              </a:rPr>
              <a:t>European Credit Transfer and accumulation System</a:t>
            </a:r>
            <a:r>
              <a:rPr lang="en-GB" sz="2000" dirty="0">
                <a:latin typeface="Arial" panose="020B0604020202020204" pitchFamily="34" charset="0"/>
              </a:rPr>
              <a:t>)</a:t>
            </a:r>
            <a:r>
              <a:rPr lang="en-GB" sz="2000" dirty="0">
                <a:solidFill>
                  <a:srgbClr val="CC3300"/>
                </a:solidFill>
                <a:latin typeface="Arial" panose="020B0604020202020204" pitchFamily="34" charset="0"/>
              </a:rPr>
              <a:t> </a:t>
            </a:r>
            <a:r>
              <a:rPr lang="en-GB" sz="2000" dirty="0">
                <a:latin typeface="Arial" panose="020B0604020202020204" pitchFamily="34" charset="0"/>
              </a:rPr>
              <a:t>and</a:t>
            </a:r>
            <a:r>
              <a:rPr lang="en-GB" sz="2000" dirty="0">
                <a:solidFill>
                  <a:srgbClr val="CC3300"/>
                </a:solidFill>
                <a:latin typeface="Arial" panose="020B0604020202020204" pitchFamily="34" charset="0"/>
              </a:rPr>
              <a:t> ECVET </a:t>
            </a:r>
            <a:r>
              <a:rPr lang="en-GB" sz="2000" dirty="0">
                <a:latin typeface="Arial" panose="020B0604020202020204" pitchFamily="34" charset="0"/>
              </a:rPr>
              <a:t>(</a:t>
            </a:r>
            <a:r>
              <a:rPr lang="en-GB" sz="2000" i="1" dirty="0">
                <a:latin typeface="Arial" panose="020B0604020202020204" pitchFamily="34" charset="0"/>
              </a:rPr>
              <a:t>European Credit system for Vocational Education and Training</a:t>
            </a:r>
            <a:r>
              <a:rPr lang="en-GB" sz="2000" dirty="0">
                <a:latin typeface="Arial" panose="020B0604020202020204" pitchFamily="34" charset="0"/>
              </a:rPr>
              <a:t>).</a:t>
            </a:r>
          </a:p>
          <a:p>
            <a:pPr>
              <a:spcAft>
                <a:spcPct val="30000"/>
              </a:spcAft>
            </a:pPr>
            <a:r>
              <a:rPr lang="en-GB" sz="2000" dirty="0">
                <a:solidFill>
                  <a:srgbClr val="CC3300"/>
                </a:solidFill>
                <a:latin typeface="Arial" panose="020B0604020202020204" pitchFamily="34" charset="0"/>
              </a:rPr>
              <a:t>Professional training networks</a:t>
            </a:r>
            <a:r>
              <a:rPr lang="en-GB" sz="2000" dirty="0">
                <a:latin typeface="Arial" panose="020B0604020202020204" pitchFamily="34" charset="0"/>
              </a:rPr>
              <a:t> are supported in all areas of the energy sector, one of them being the “</a:t>
            </a:r>
            <a:r>
              <a:rPr lang="en-GB" sz="2000" dirty="0">
                <a:solidFill>
                  <a:srgbClr val="C00000"/>
                </a:solidFill>
                <a:latin typeface="Arial" panose="020B0604020202020204" pitchFamily="34" charset="0"/>
              </a:rPr>
              <a:t>nuclear sector</a:t>
            </a:r>
            <a:r>
              <a:rPr lang="en-GB" sz="2000" dirty="0">
                <a:latin typeface="Arial" panose="020B0604020202020204" pitchFamily="34" charset="0"/>
              </a:rPr>
              <a:t>” where medical applications of ionising radiation are included.</a:t>
            </a:r>
          </a:p>
        </p:txBody>
      </p:sp>
      <p:sp>
        <p:nvSpPr>
          <p:cNvPr id="187395" name="Rectangle 3"/>
          <p:cNvSpPr>
            <a:spLocks noChangeArrowheads="1"/>
          </p:cNvSpPr>
          <p:nvPr/>
        </p:nvSpPr>
        <p:spPr bwMode="auto">
          <a:xfrm>
            <a:off x="827088" y="738188"/>
            <a:ext cx="50387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b="1">
                <a:solidFill>
                  <a:srgbClr val="0066CC"/>
                </a:solidFill>
                <a:latin typeface="Arial" panose="020B0604020202020204" pitchFamily="34" charset="0"/>
              </a:rPr>
              <a:t>Education and Training Roadmap</a:t>
            </a:r>
            <a:endParaRPr lang="de-DE" b="1">
              <a:solidFill>
                <a:srgbClr val="0066CC"/>
              </a:solidFill>
              <a:latin typeface="Arial" panose="020B0604020202020204" pitchFamily="34" charset="0"/>
            </a:endParaRPr>
          </a:p>
        </p:txBody>
      </p:sp>
      <p:pic>
        <p:nvPicPr>
          <p:cNvPr id="2052" name="Picture 4" descr="Bild in Originalgröße anzei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05591" y="585788"/>
            <a:ext cx="762000" cy="762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ext Box 2"/>
          <p:cNvSpPr txBox="1">
            <a:spLocks noChangeArrowheads="1"/>
          </p:cNvSpPr>
          <p:nvPr/>
        </p:nvSpPr>
        <p:spPr bwMode="auto">
          <a:xfrm>
            <a:off x="250825" y="2060575"/>
            <a:ext cx="8447088" cy="3324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anose="02020603050405020304" pitchFamily="18" charset="0"/>
              </a:defRPr>
            </a:lvl1pPr>
            <a:lvl2pPr marL="542925" indent="-276225">
              <a:defRPr sz="2400">
                <a:solidFill>
                  <a:schemeClr val="tx1"/>
                </a:solidFill>
                <a:latin typeface="Times New Roman" panose="02020603050405020304" pitchFamily="18" charset="0"/>
              </a:defRPr>
            </a:lvl2pPr>
            <a:lvl3pPr marL="1720850" indent="-457200">
              <a:defRPr sz="2400">
                <a:solidFill>
                  <a:schemeClr val="tx1"/>
                </a:solidFill>
                <a:latin typeface="Times New Roman" panose="02020603050405020304" pitchFamily="18" charset="0"/>
              </a:defRPr>
            </a:lvl3pPr>
            <a:lvl4pPr marL="2357438" indent="-457200">
              <a:defRPr sz="2400">
                <a:solidFill>
                  <a:schemeClr val="tx1"/>
                </a:solidFill>
                <a:latin typeface="Times New Roman" panose="02020603050405020304" pitchFamily="18" charset="0"/>
              </a:defRPr>
            </a:lvl4pPr>
            <a:lvl5pPr marL="2994025" indent="-457200">
              <a:defRPr sz="2400">
                <a:solidFill>
                  <a:schemeClr val="tx1"/>
                </a:solidFill>
                <a:latin typeface="Times New Roman" panose="02020603050405020304" pitchFamily="18" charset="0"/>
              </a:defRPr>
            </a:lvl5pPr>
            <a:lvl6pPr marL="3451225" indent="-457200" eaLnBrk="0" fontAlgn="base" hangingPunct="0">
              <a:spcBef>
                <a:spcPct val="0"/>
              </a:spcBef>
              <a:spcAft>
                <a:spcPct val="0"/>
              </a:spcAft>
              <a:defRPr sz="2400">
                <a:solidFill>
                  <a:schemeClr val="tx1"/>
                </a:solidFill>
                <a:latin typeface="Times New Roman" panose="02020603050405020304" pitchFamily="18" charset="0"/>
              </a:defRPr>
            </a:lvl6pPr>
            <a:lvl7pPr marL="3908425" indent="-457200" eaLnBrk="0" fontAlgn="base" hangingPunct="0">
              <a:spcBef>
                <a:spcPct val="0"/>
              </a:spcBef>
              <a:spcAft>
                <a:spcPct val="0"/>
              </a:spcAft>
              <a:defRPr sz="2400">
                <a:solidFill>
                  <a:schemeClr val="tx1"/>
                </a:solidFill>
                <a:latin typeface="Times New Roman" panose="02020603050405020304" pitchFamily="18" charset="0"/>
              </a:defRPr>
            </a:lvl7pPr>
            <a:lvl8pPr marL="4365625" indent="-457200" eaLnBrk="0" fontAlgn="base" hangingPunct="0">
              <a:spcBef>
                <a:spcPct val="0"/>
              </a:spcBef>
              <a:spcAft>
                <a:spcPct val="0"/>
              </a:spcAft>
              <a:defRPr sz="2400">
                <a:solidFill>
                  <a:schemeClr val="tx1"/>
                </a:solidFill>
                <a:latin typeface="Times New Roman" panose="02020603050405020304" pitchFamily="18" charset="0"/>
              </a:defRPr>
            </a:lvl8pPr>
            <a:lvl9pPr marL="4822825" indent="-457200" eaLnBrk="0" fontAlgn="base" hangingPunct="0">
              <a:spcBef>
                <a:spcPct val="0"/>
              </a:spcBef>
              <a:spcAft>
                <a:spcPct val="0"/>
              </a:spcAft>
              <a:defRPr sz="2400">
                <a:solidFill>
                  <a:schemeClr val="tx1"/>
                </a:solidFill>
                <a:latin typeface="Times New Roman" panose="02020603050405020304" pitchFamily="18" charset="0"/>
              </a:defRPr>
            </a:lvl9pPr>
          </a:lstStyle>
          <a:p>
            <a:pPr lvl="1">
              <a:spcAft>
                <a:spcPct val="30000"/>
              </a:spcAft>
              <a:buFontTx/>
              <a:buChar char="•"/>
            </a:pPr>
            <a:r>
              <a:rPr lang="en-GB" sz="2000" dirty="0">
                <a:latin typeface="Arial" panose="020B0604020202020204" pitchFamily="34" charset="0"/>
                <a:cs typeface="Arial" panose="020B0604020202020204" pitchFamily="34" charset="0"/>
              </a:rPr>
              <a:t>Education and training is in all areas everywhere in the world of outmost importance to perform work safely and to an given standard</a:t>
            </a:r>
            <a:endParaRPr lang="de-DE" sz="2000" dirty="0">
              <a:latin typeface="Arial" panose="020B0604020202020204" pitchFamily="34" charset="0"/>
              <a:cs typeface="Times New Roman" panose="02020603050405020304" pitchFamily="18" charset="0"/>
            </a:endParaRPr>
          </a:p>
          <a:p>
            <a:pPr lvl="1">
              <a:spcAft>
                <a:spcPct val="30000"/>
              </a:spcAft>
              <a:buFontTx/>
              <a:buChar char="•"/>
            </a:pPr>
            <a:r>
              <a:rPr lang="en-GB" sz="2000" dirty="0">
                <a:latin typeface="Arial" panose="020B0604020202020204" pitchFamily="34" charset="0"/>
                <a:cs typeface="Arial" panose="020B0604020202020204" pitchFamily="34" charset="0"/>
              </a:rPr>
              <a:t>European Union: adequate and appropriate education and training activities are also the basis to achieve specific EU aims such as </a:t>
            </a:r>
          </a:p>
          <a:p>
            <a:pPr lvl="2">
              <a:buFontTx/>
              <a:buChar char="-"/>
            </a:pPr>
            <a:r>
              <a:rPr lang="en-GB" sz="2000" dirty="0">
                <a:latin typeface="Arial" panose="020B0604020202020204" pitchFamily="34" charset="0"/>
                <a:cs typeface="Arial" panose="020B0604020202020204" pitchFamily="34" charset="0"/>
              </a:rPr>
              <a:t> </a:t>
            </a:r>
            <a:r>
              <a:rPr lang="en-GB" sz="2000" dirty="0">
                <a:solidFill>
                  <a:srgbClr val="CC3300"/>
                </a:solidFill>
                <a:latin typeface="Arial" panose="020B0604020202020204" pitchFamily="34" charset="0"/>
                <a:cs typeface="Arial" panose="020B0604020202020204" pitchFamily="34" charset="0"/>
              </a:rPr>
              <a:t>lifelong learning</a:t>
            </a:r>
            <a:r>
              <a:rPr lang="en-GB" sz="2000" dirty="0">
                <a:latin typeface="Arial" panose="020B0604020202020204" pitchFamily="34" charset="0"/>
                <a:cs typeface="Arial" panose="020B0604020202020204" pitchFamily="34" charset="0"/>
              </a:rPr>
              <a:t> and  </a:t>
            </a:r>
          </a:p>
          <a:p>
            <a:pPr lvl="2">
              <a:spcAft>
                <a:spcPct val="30000"/>
              </a:spcAft>
              <a:buFontTx/>
              <a:buChar char="-"/>
            </a:pPr>
            <a:r>
              <a:rPr lang="en-GB" sz="2000" dirty="0">
                <a:latin typeface="Arial" panose="020B0604020202020204" pitchFamily="34" charset="0"/>
                <a:cs typeface="Arial" panose="020B0604020202020204" pitchFamily="34" charset="0"/>
              </a:rPr>
              <a:t> </a:t>
            </a:r>
            <a:r>
              <a:rPr lang="en-GB" sz="2000" dirty="0">
                <a:solidFill>
                  <a:srgbClr val="CC3300"/>
                </a:solidFill>
                <a:latin typeface="Arial" panose="020B0604020202020204" pitchFamily="34" charset="0"/>
                <a:cs typeface="Arial" panose="020B0604020202020204" pitchFamily="34" charset="0"/>
              </a:rPr>
              <a:t>borderless mobility</a:t>
            </a:r>
          </a:p>
          <a:p>
            <a:pPr lvl="1">
              <a:buFontTx/>
              <a:buChar char="•"/>
            </a:pPr>
            <a:r>
              <a:rPr lang="de-DE" sz="2000" dirty="0">
                <a:latin typeface="Arial" panose="020B0604020202020204" pitchFamily="34" charset="0"/>
                <a:cs typeface="Arial" panose="020B0604020202020204" pitchFamily="34" charset="0"/>
              </a:rPr>
              <a:t>In </a:t>
            </a:r>
            <a:r>
              <a:rPr lang="de-DE" sz="2000" dirty="0" err="1">
                <a:latin typeface="Arial" panose="020B0604020202020204" pitchFamily="34" charset="0"/>
                <a:cs typeface="Arial" panose="020B0604020202020204" pitchFamily="34" charset="0"/>
              </a:rPr>
              <a:t>particular</a:t>
            </a:r>
            <a:r>
              <a:rPr lang="de-DE" sz="2000" dirty="0">
                <a:latin typeface="Arial" panose="020B0604020202020204" pitchFamily="34" charset="0"/>
                <a:cs typeface="Arial" panose="020B0604020202020204" pitchFamily="34" charset="0"/>
              </a:rPr>
              <a:t> in </a:t>
            </a:r>
            <a:r>
              <a:rPr lang="de-DE" sz="2000" dirty="0" err="1">
                <a:latin typeface="Arial" panose="020B0604020202020204" pitchFamily="34" charset="0"/>
                <a:cs typeface="Arial" panose="020B0604020202020204" pitchFamily="34" charset="0"/>
              </a:rPr>
              <a:t>areas</a:t>
            </a:r>
            <a:r>
              <a:rPr lang="de-DE" sz="2000" dirty="0">
                <a:latin typeface="Arial" panose="020B0604020202020204" pitchFamily="34" charset="0"/>
                <a:cs typeface="Arial" panose="020B0604020202020204" pitchFamily="34" charset="0"/>
              </a:rPr>
              <a:t> </a:t>
            </a:r>
            <a:r>
              <a:rPr lang="de-DE" sz="2000" dirty="0" err="1">
                <a:latin typeface="Arial" panose="020B0604020202020204" pitchFamily="34" charset="0"/>
                <a:cs typeface="Arial" panose="020B0604020202020204" pitchFamily="34" charset="0"/>
              </a:rPr>
              <a:t>where</a:t>
            </a:r>
            <a:r>
              <a:rPr lang="de-DE" sz="2000" dirty="0">
                <a:latin typeface="Arial" panose="020B0604020202020204" pitchFamily="34" charset="0"/>
                <a:cs typeface="Arial" panose="020B0604020202020204" pitchFamily="34" charset="0"/>
              </a:rPr>
              <a:t> </a:t>
            </a:r>
            <a:r>
              <a:rPr lang="de-DE" sz="2000" dirty="0" err="1">
                <a:latin typeface="Arial" panose="020B0604020202020204" pitchFamily="34" charset="0"/>
                <a:cs typeface="Arial" panose="020B0604020202020204" pitchFamily="34" charset="0"/>
              </a:rPr>
              <a:t>competence</a:t>
            </a:r>
            <a:r>
              <a:rPr lang="de-DE" sz="2000" dirty="0">
                <a:latin typeface="Arial" panose="020B0604020202020204" pitchFamily="34" charset="0"/>
                <a:cs typeface="Arial" panose="020B0604020202020204" pitchFamily="34" charset="0"/>
              </a:rPr>
              <a:t> in </a:t>
            </a:r>
            <a:r>
              <a:rPr lang="de-DE" sz="2000" dirty="0" err="1">
                <a:latin typeface="Arial" panose="020B0604020202020204" pitchFamily="34" charset="0"/>
                <a:cs typeface="Arial" panose="020B0604020202020204" pitchFamily="34" charset="0"/>
              </a:rPr>
              <a:t>radiation</a:t>
            </a:r>
            <a:r>
              <a:rPr lang="de-DE" sz="2000" dirty="0">
                <a:latin typeface="Arial" panose="020B0604020202020204" pitchFamily="34" charset="0"/>
                <a:cs typeface="Arial" panose="020B0604020202020204" pitchFamily="34" charset="0"/>
              </a:rPr>
              <a:t> </a:t>
            </a:r>
            <a:r>
              <a:rPr lang="de-DE" sz="2000" dirty="0" err="1">
                <a:latin typeface="Arial" panose="020B0604020202020204" pitchFamily="34" charset="0"/>
                <a:cs typeface="Arial" panose="020B0604020202020204" pitchFamily="34" charset="0"/>
              </a:rPr>
              <a:t>protection</a:t>
            </a:r>
            <a:r>
              <a:rPr lang="de-DE" sz="2000" dirty="0">
                <a:latin typeface="Arial" panose="020B0604020202020204" pitchFamily="34" charset="0"/>
                <a:cs typeface="Arial" panose="020B0604020202020204" pitchFamily="34" charset="0"/>
              </a:rPr>
              <a:t> </a:t>
            </a:r>
            <a:r>
              <a:rPr lang="de-DE" sz="2000" dirty="0" err="1">
                <a:latin typeface="Arial" panose="020B0604020202020204" pitchFamily="34" charset="0"/>
                <a:cs typeface="Arial" panose="020B0604020202020204" pitchFamily="34" charset="0"/>
              </a:rPr>
              <a:t>is</a:t>
            </a:r>
            <a:r>
              <a:rPr lang="de-DE" sz="2000" dirty="0">
                <a:latin typeface="Arial" panose="020B0604020202020204" pitchFamily="34" charset="0"/>
                <a:cs typeface="Arial" panose="020B0604020202020204" pitchFamily="34" charset="0"/>
              </a:rPr>
              <a:t> </a:t>
            </a:r>
            <a:r>
              <a:rPr lang="de-DE" sz="2000" dirty="0" err="1">
                <a:latin typeface="Arial" panose="020B0604020202020204" pitchFamily="34" charset="0"/>
                <a:cs typeface="Arial" panose="020B0604020202020204" pitchFamily="34" charset="0"/>
              </a:rPr>
              <a:t>crucial</a:t>
            </a:r>
            <a:r>
              <a:rPr lang="de-DE" sz="2000" dirty="0">
                <a:latin typeface="Arial" panose="020B0604020202020204" pitchFamily="34" charset="0"/>
                <a:cs typeface="Arial" panose="020B0604020202020204" pitchFamily="34" charset="0"/>
              </a:rPr>
              <a:t> </a:t>
            </a:r>
            <a:r>
              <a:rPr lang="de-DE" sz="2000" dirty="0" err="1">
                <a:latin typeface="Arial" panose="020B0604020202020204" pitchFamily="34" charset="0"/>
                <a:cs typeface="Arial" panose="020B0604020202020204" pitchFamily="34" charset="0"/>
              </a:rPr>
              <a:t>to</a:t>
            </a:r>
            <a:r>
              <a:rPr lang="de-DE" sz="2000" dirty="0">
                <a:latin typeface="Arial" panose="020B0604020202020204" pitchFamily="34" charset="0"/>
                <a:cs typeface="Arial" panose="020B0604020202020204" pitchFamily="34" charset="0"/>
              </a:rPr>
              <a:t> </a:t>
            </a:r>
            <a:r>
              <a:rPr lang="de-DE" sz="2000" dirty="0" err="1">
                <a:latin typeface="Arial" panose="020B0604020202020204" pitchFamily="34" charset="0"/>
                <a:cs typeface="Arial" panose="020B0604020202020204" pitchFamily="34" charset="0"/>
              </a:rPr>
              <a:t>avoid</a:t>
            </a:r>
            <a:r>
              <a:rPr lang="de-DE" sz="2000" dirty="0">
                <a:latin typeface="Arial" panose="020B0604020202020204" pitchFamily="34" charset="0"/>
                <a:cs typeface="Arial" panose="020B0604020202020204" pitchFamily="34" charset="0"/>
              </a:rPr>
              <a:t> </a:t>
            </a:r>
            <a:r>
              <a:rPr lang="de-DE" sz="2000" dirty="0" err="1">
                <a:latin typeface="Arial" panose="020B0604020202020204" pitchFamily="34" charset="0"/>
                <a:cs typeface="Arial" panose="020B0604020202020204" pitchFamily="34" charset="0"/>
              </a:rPr>
              <a:t>unneccessary</a:t>
            </a:r>
            <a:r>
              <a:rPr lang="de-DE" sz="2000" dirty="0">
                <a:latin typeface="Arial" panose="020B0604020202020204" pitchFamily="34" charset="0"/>
                <a:cs typeface="Arial" panose="020B0604020202020204" pitchFamily="34" charset="0"/>
              </a:rPr>
              <a:t> </a:t>
            </a:r>
            <a:r>
              <a:rPr lang="de-DE" sz="2000" dirty="0" err="1">
                <a:latin typeface="Arial" panose="020B0604020202020204" pitchFamily="34" charset="0"/>
                <a:cs typeface="Arial" panose="020B0604020202020204" pitchFamily="34" charset="0"/>
              </a:rPr>
              <a:t>radiation</a:t>
            </a:r>
            <a:r>
              <a:rPr lang="de-DE" sz="2000" dirty="0">
                <a:latin typeface="Arial" panose="020B0604020202020204" pitchFamily="34" charset="0"/>
                <a:cs typeface="Arial" panose="020B0604020202020204" pitchFamily="34" charset="0"/>
              </a:rPr>
              <a:t> </a:t>
            </a:r>
            <a:r>
              <a:rPr lang="de-DE" sz="2000" dirty="0" err="1">
                <a:latin typeface="Arial" panose="020B0604020202020204" pitchFamily="34" charset="0"/>
                <a:cs typeface="Arial" panose="020B0604020202020204" pitchFamily="34" charset="0"/>
              </a:rPr>
              <a:t>exposure</a:t>
            </a:r>
            <a:r>
              <a:rPr lang="de-DE" sz="2000" dirty="0">
                <a:latin typeface="Arial" panose="020B0604020202020204" pitchFamily="34" charset="0"/>
                <a:cs typeface="Arial" panose="020B0604020202020204" pitchFamily="34" charset="0"/>
              </a:rPr>
              <a:t> </a:t>
            </a:r>
            <a:r>
              <a:rPr lang="de-DE" sz="2000" dirty="0" err="1">
                <a:latin typeface="Arial" panose="020B0604020202020204" pitchFamily="34" charset="0"/>
                <a:cs typeface="Arial" panose="020B0604020202020204" pitchFamily="34" charset="0"/>
              </a:rPr>
              <a:t>of</a:t>
            </a:r>
            <a:r>
              <a:rPr lang="de-DE" sz="2000" dirty="0">
                <a:latin typeface="Arial" panose="020B0604020202020204" pitchFamily="34" charset="0"/>
                <a:cs typeface="Arial" panose="020B0604020202020204" pitchFamily="34" charset="0"/>
              </a:rPr>
              <a:t> </a:t>
            </a:r>
            <a:r>
              <a:rPr lang="de-DE" sz="2000" dirty="0" err="1">
                <a:latin typeface="Arial" panose="020B0604020202020204" pitchFamily="34" charset="0"/>
                <a:cs typeface="Arial" panose="020B0604020202020204" pitchFamily="34" charset="0"/>
              </a:rPr>
              <a:t>individuals</a:t>
            </a:r>
            <a:r>
              <a:rPr lang="de-DE" sz="2000" dirty="0">
                <a:latin typeface="Arial" panose="020B0604020202020204" pitchFamily="34" charset="0"/>
                <a:cs typeface="Arial" panose="020B0604020202020204" pitchFamily="34" charset="0"/>
              </a:rPr>
              <a:t>, </a:t>
            </a:r>
            <a:r>
              <a:rPr lang="de-DE" sz="2000" dirty="0" err="1">
                <a:latin typeface="Arial" panose="020B0604020202020204" pitchFamily="34" charset="0"/>
                <a:cs typeface="Arial" panose="020B0604020202020204" pitchFamily="34" charset="0"/>
              </a:rPr>
              <a:t>education</a:t>
            </a:r>
            <a:r>
              <a:rPr lang="de-DE" sz="2000" dirty="0">
                <a:latin typeface="Arial" panose="020B0604020202020204" pitchFamily="34" charset="0"/>
                <a:cs typeface="Arial" panose="020B0604020202020204" pitchFamily="34" charset="0"/>
              </a:rPr>
              <a:t> </a:t>
            </a:r>
            <a:r>
              <a:rPr lang="de-DE" sz="2000" dirty="0" err="1">
                <a:latin typeface="Arial" panose="020B0604020202020204" pitchFamily="34" charset="0"/>
                <a:cs typeface="Arial" panose="020B0604020202020204" pitchFamily="34" charset="0"/>
              </a:rPr>
              <a:t>and</a:t>
            </a:r>
            <a:r>
              <a:rPr lang="de-DE" sz="2000" dirty="0">
                <a:latin typeface="Arial" panose="020B0604020202020204" pitchFamily="34" charset="0"/>
                <a:cs typeface="Arial" panose="020B0604020202020204" pitchFamily="34" charset="0"/>
              </a:rPr>
              <a:t> </a:t>
            </a:r>
            <a:r>
              <a:rPr lang="de-DE" sz="2000" dirty="0" err="1">
                <a:latin typeface="Arial" panose="020B0604020202020204" pitchFamily="34" charset="0"/>
                <a:cs typeface="Arial" panose="020B0604020202020204" pitchFamily="34" charset="0"/>
              </a:rPr>
              <a:t>training</a:t>
            </a:r>
            <a:r>
              <a:rPr lang="de-DE" sz="2000" dirty="0">
                <a:latin typeface="Arial" panose="020B0604020202020204" pitchFamily="34" charset="0"/>
                <a:cs typeface="Arial" panose="020B0604020202020204" pitchFamily="34" charset="0"/>
              </a:rPr>
              <a:t> in RP, </a:t>
            </a:r>
            <a:r>
              <a:rPr lang="de-DE" sz="2000" dirty="0" err="1">
                <a:latin typeface="Arial" panose="020B0604020202020204" pitchFamily="34" charset="0"/>
                <a:cs typeface="Arial" panose="020B0604020202020204" pitchFamily="34" charset="0"/>
              </a:rPr>
              <a:t>together</a:t>
            </a:r>
            <a:r>
              <a:rPr lang="de-DE" sz="2000" dirty="0">
                <a:latin typeface="Arial" panose="020B0604020202020204" pitchFamily="34" charset="0"/>
                <a:cs typeface="Arial" panose="020B0604020202020204" pitchFamily="34" charset="0"/>
              </a:rPr>
              <a:t> </a:t>
            </a:r>
            <a:r>
              <a:rPr lang="de-DE" sz="2000" dirty="0" err="1">
                <a:latin typeface="Arial" panose="020B0604020202020204" pitchFamily="34" charset="0"/>
                <a:cs typeface="Arial" panose="020B0604020202020204" pitchFamily="34" charset="0"/>
              </a:rPr>
              <a:t>with</a:t>
            </a:r>
            <a:r>
              <a:rPr lang="de-DE" sz="2000" dirty="0">
                <a:latin typeface="Arial" panose="020B0604020202020204" pitchFamily="34" charset="0"/>
                <a:cs typeface="Arial" panose="020B0604020202020204" pitchFamily="34" charset="0"/>
              </a:rPr>
              <a:t> </a:t>
            </a:r>
            <a:r>
              <a:rPr lang="de-DE" sz="2000" dirty="0" err="1">
                <a:latin typeface="Arial" panose="020B0604020202020204" pitchFamily="34" charset="0"/>
                <a:cs typeface="Arial" panose="020B0604020202020204" pitchFamily="34" charset="0"/>
              </a:rPr>
              <a:t>appropriate</a:t>
            </a:r>
            <a:r>
              <a:rPr lang="de-DE" sz="2000" dirty="0">
                <a:latin typeface="Arial" panose="020B0604020202020204" pitchFamily="34" charset="0"/>
                <a:cs typeface="Arial" panose="020B0604020202020204" pitchFamily="34" charset="0"/>
              </a:rPr>
              <a:t> </a:t>
            </a:r>
            <a:r>
              <a:rPr lang="de-DE" sz="2000" dirty="0" err="1">
                <a:latin typeface="Arial" panose="020B0604020202020204" pitchFamily="34" charset="0"/>
                <a:cs typeface="Arial" panose="020B0604020202020204" pitchFamily="34" charset="0"/>
              </a:rPr>
              <a:t>work</a:t>
            </a:r>
            <a:r>
              <a:rPr lang="de-DE" sz="2000" dirty="0">
                <a:latin typeface="Arial" panose="020B0604020202020204" pitchFamily="34" charset="0"/>
                <a:cs typeface="Arial" panose="020B0604020202020204" pitchFamily="34" charset="0"/>
              </a:rPr>
              <a:t> </a:t>
            </a:r>
            <a:r>
              <a:rPr lang="de-DE" sz="2000" dirty="0" err="1">
                <a:latin typeface="Arial" panose="020B0604020202020204" pitchFamily="34" charset="0"/>
                <a:cs typeface="Arial" panose="020B0604020202020204" pitchFamily="34" charset="0"/>
              </a:rPr>
              <a:t>experience</a:t>
            </a:r>
            <a:r>
              <a:rPr lang="de-DE" sz="2000" dirty="0">
                <a:latin typeface="Arial" panose="020B0604020202020204" pitchFamily="34" charset="0"/>
                <a:cs typeface="Arial" panose="020B0604020202020204" pitchFamily="34" charset="0"/>
              </a:rPr>
              <a:t>, </a:t>
            </a:r>
            <a:r>
              <a:rPr lang="de-DE" sz="2000" dirty="0" err="1">
                <a:latin typeface="Arial" panose="020B0604020202020204" pitchFamily="34" charset="0"/>
                <a:cs typeface="Arial" panose="020B0604020202020204" pitchFamily="34" charset="0"/>
              </a:rPr>
              <a:t>is</a:t>
            </a:r>
            <a:r>
              <a:rPr lang="de-DE" sz="2000" dirty="0">
                <a:latin typeface="Arial" panose="020B0604020202020204" pitchFamily="34" charset="0"/>
                <a:cs typeface="Arial" panose="020B0604020202020204" pitchFamily="34" charset="0"/>
              </a:rPr>
              <a:t> </a:t>
            </a:r>
            <a:r>
              <a:rPr lang="de-DE" sz="2000" dirty="0" err="1">
                <a:latin typeface="Arial" panose="020B0604020202020204" pitchFamily="34" charset="0"/>
                <a:cs typeface="Arial" panose="020B0604020202020204" pitchFamily="34" charset="0"/>
              </a:rPr>
              <a:t>the</a:t>
            </a:r>
            <a:r>
              <a:rPr lang="de-DE" sz="2000" dirty="0">
                <a:latin typeface="Arial" panose="020B0604020202020204" pitchFamily="34" charset="0"/>
                <a:cs typeface="Arial" panose="020B0604020202020204" pitchFamily="34" charset="0"/>
              </a:rPr>
              <a:t> </a:t>
            </a:r>
            <a:r>
              <a:rPr lang="de-DE" sz="2000" dirty="0" err="1">
                <a:latin typeface="Arial" panose="020B0604020202020204" pitchFamily="34" charset="0"/>
                <a:cs typeface="Arial" panose="020B0604020202020204" pitchFamily="34" charset="0"/>
              </a:rPr>
              <a:t>key</a:t>
            </a:r>
            <a:r>
              <a:rPr lang="de-DE" sz="2000" dirty="0">
                <a:latin typeface="Arial" panose="020B0604020202020204" pitchFamily="34" charset="0"/>
                <a:cs typeface="Arial" panose="020B0604020202020204" pitchFamily="34" charset="0"/>
              </a:rPr>
              <a:t> </a:t>
            </a:r>
            <a:r>
              <a:rPr lang="de-DE" sz="2000" dirty="0" err="1">
                <a:latin typeface="Arial" panose="020B0604020202020204" pitchFamily="34" charset="0"/>
                <a:cs typeface="Arial" panose="020B0604020202020204" pitchFamily="34" charset="0"/>
              </a:rPr>
              <a:t>to</a:t>
            </a:r>
            <a:r>
              <a:rPr lang="de-DE" sz="2000" dirty="0">
                <a:latin typeface="Arial" panose="020B0604020202020204" pitchFamily="34" charset="0"/>
                <a:cs typeface="Arial" panose="020B0604020202020204" pitchFamily="34" charset="0"/>
              </a:rPr>
              <a:t> </a:t>
            </a:r>
            <a:r>
              <a:rPr lang="de-DE" sz="2000" dirty="0" err="1">
                <a:latin typeface="Arial" panose="020B0604020202020204" pitchFamily="34" charset="0"/>
                <a:cs typeface="Arial" panose="020B0604020202020204" pitchFamily="34" charset="0"/>
              </a:rPr>
              <a:t>build</a:t>
            </a:r>
            <a:r>
              <a:rPr lang="de-DE" sz="2000" dirty="0">
                <a:latin typeface="Arial" panose="020B0604020202020204" pitchFamily="34" charset="0"/>
                <a:cs typeface="Arial" panose="020B0604020202020204" pitchFamily="34" charset="0"/>
              </a:rPr>
              <a:t> </a:t>
            </a:r>
            <a:r>
              <a:rPr lang="de-DE" sz="2000" dirty="0" err="1">
                <a:latin typeface="Arial" panose="020B0604020202020204" pitchFamily="34" charset="0"/>
                <a:cs typeface="Arial" panose="020B0604020202020204" pitchFamily="34" charset="0"/>
              </a:rPr>
              <a:t>and</a:t>
            </a:r>
            <a:r>
              <a:rPr lang="de-DE" sz="2000" dirty="0">
                <a:latin typeface="Arial" panose="020B0604020202020204" pitchFamily="34" charset="0"/>
                <a:cs typeface="Arial" panose="020B0604020202020204" pitchFamily="34" charset="0"/>
              </a:rPr>
              <a:t> </a:t>
            </a:r>
            <a:r>
              <a:rPr lang="de-DE" sz="2000" dirty="0" err="1">
                <a:latin typeface="Arial" panose="020B0604020202020204" pitchFamily="34" charset="0"/>
                <a:cs typeface="Arial" panose="020B0604020202020204" pitchFamily="34" charset="0"/>
              </a:rPr>
              <a:t>maintain</a:t>
            </a:r>
            <a:r>
              <a:rPr lang="de-DE" sz="2000" dirty="0">
                <a:latin typeface="Arial" panose="020B0604020202020204" pitchFamily="34" charset="0"/>
                <a:cs typeface="Arial" panose="020B0604020202020204" pitchFamily="34" charset="0"/>
              </a:rPr>
              <a:t> </a:t>
            </a:r>
            <a:r>
              <a:rPr lang="de-DE" sz="2000" dirty="0" err="1">
                <a:latin typeface="Arial" panose="020B0604020202020204" pitchFamily="34" charset="0"/>
                <a:cs typeface="Arial" panose="020B0604020202020204" pitchFamily="34" charset="0"/>
              </a:rPr>
              <a:t>competence</a:t>
            </a:r>
            <a:r>
              <a:rPr lang="de-DE" sz="2000" dirty="0">
                <a:latin typeface="Arial" panose="020B0604020202020204" pitchFamily="34" charset="0"/>
                <a:cs typeface="Arial" panose="020B0604020202020204" pitchFamily="34" charset="0"/>
              </a:rPr>
              <a:t> in RP.</a:t>
            </a:r>
          </a:p>
        </p:txBody>
      </p:sp>
      <p:sp>
        <p:nvSpPr>
          <p:cNvPr id="101379" name="Rectangle 3"/>
          <p:cNvSpPr>
            <a:spLocks noChangeArrowheads="1"/>
          </p:cNvSpPr>
          <p:nvPr/>
        </p:nvSpPr>
        <p:spPr bwMode="auto">
          <a:xfrm>
            <a:off x="1619250" y="835025"/>
            <a:ext cx="35655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b="1">
                <a:solidFill>
                  <a:srgbClr val="006699"/>
                </a:solidFill>
                <a:latin typeface="Arial" panose="020B0604020202020204" pitchFamily="34" charset="0"/>
              </a:rPr>
              <a:t>Education</a:t>
            </a:r>
            <a:r>
              <a:rPr lang="en-GB" b="1">
                <a:solidFill>
                  <a:srgbClr val="0099CC"/>
                </a:solidFill>
                <a:latin typeface="Arial" panose="020B0604020202020204" pitchFamily="34" charset="0"/>
              </a:rPr>
              <a:t> </a:t>
            </a:r>
            <a:r>
              <a:rPr lang="en-GB" b="1">
                <a:solidFill>
                  <a:srgbClr val="006699"/>
                </a:solidFill>
                <a:latin typeface="Arial" panose="020B0604020202020204" pitchFamily="34" charset="0"/>
              </a:rPr>
              <a:t>and Training</a:t>
            </a:r>
            <a:endParaRPr lang="de-DE" b="1">
              <a:solidFill>
                <a:srgbClr val="006699"/>
              </a:solidFill>
              <a:latin typeface="Arial" panose="020B0604020202020204" pitchFamily="34" charset="0"/>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Text Box 2"/>
          <p:cNvSpPr txBox="1">
            <a:spLocks noChangeArrowheads="1"/>
          </p:cNvSpPr>
          <p:nvPr/>
        </p:nvSpPr>
        <p:spPr bwMode="auto">
          <a:xfrm>
            <a:off x="690563" y="3124200"/>
            <a:ext cx="8158162" cy="2806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tabLst>
                <a:tab pos="361950" algn="l"/>
              </a:tabLst>
              <a:defRPr sz="2400">
                <a:solidFill>
                  <a:schemeClr val="tx1"/>
                </a:solidFill>
                <a:latin typeface="Times New Roman" panose="02020603050405020304" pitchFamily="18" charset="0"/>
              </a:defRPr>
            </a:lvl1pPr>
            <a:lvl2pPr marL="1084263" indent="-457200">
              <a:tabLst>
                <a:tab pos="361950" algn="l"/>
              </a:tabLst>
              <a:defRPr sz="2400">
                <a:solidFill>
                  <a:schemeClr val="tx1"/>
                </a:solidFill>
                <a:latin typeface="Times New Roman" panose="02020603050405020304" pitchFamily="18" charset="0"/>
              </a:defRPr>
            </a:lvl2pPr>
            <a:lvl3pPr marL="1720850" indent="-457200">
              <a:tabLst>
                <a:tab pos="361950" algn="l"/>
              </a:tabLst>
              <a:defRPr sz="2400">
                <a:solidFill>
                  <a:schemeClr val="tx1"/>
                </a:solidFill>
                <a:latin typeface="Times New Roman" panose="02020603050405020304" pitchFamily="18" charset="0"/>
              </a:defRPr>
            </a:lvl3pPr>
            <a:lvl4pPr marL="2357438" indent="-457200">
              <a:tabLst>
                <a:tab pos="361950" algn="l"/>
              </a:tabLst>
              <a:defRPr sz="2400">
                <a:solidFill>
                  <a:schemeClr val="tx1"/>
                </a:solidFill>
                <a:latin typeface="Times New Roman" panose="02020603050405020304" pitchFamily="18" charset="0"/>
              </a:defRPr>
            </a:lvl4pPr>
            <a:lvl5pPr marL="2994025" indent="-457200">
              <a:tabLst>
                <a:tab pos="361950" algn="l"/>
              </a:tabLst>
              <a:defRPr sz="2400">
                <a:solidFill>
                  <a:schemeClr val="tx1"/>
                </a:solidFill>
                <a:latin typeface="Times New Roman" panose="02020603050405020304" pitchFamily="18" charset="0"/>
              </a:defRPr>
            </a:lvl5pPr>
            <a:lvl6pPr marL="3451225" indent="-457200" eaLnBrk="0" fontAlgn="base" hangingPunct="0">
              <a:spcBef>
                <a:spcPct val="0"/>
              </a:spcBef>
              <a:spcAft>
                <a:spcPct val="0"/>
              </a:spcAft>
              <a:tabLst>
                <a:tab pos="361950" algn="l"/>
              </a:tabLst>
              <a:defRPr sz="2400">
                <a:solidFill>
                  <a:schemeClr val="tx1"/>
                </a:solidFill>
                <a:latin typeface="Times New Roman" panose="02020603050405020304" pitchFamily="18" charset="0"/>
              </a:defRPr>
            </a:lvl6pPr>
            <a:lvl7pPr marL="3908425" indent="-457200" eaLnBrk="0" fontAlgn="base" hangingPunct="0">
              <a:spcBef>
                <a:spcPct val="0"/>
              </a:spcBef>
              <a:spcAft>
                <a:spcPct val="0"/>
              </a:spcAft>
              <a:tabLst>
                <a:tab pos="361950" algn="l"/>
              </a:tabLst>
              <a:defRPr sz="2400">
                <a:solidFill>
                  <a:schemeClr val="tx1"/>
                </a:solidFill>
                <a:latin typeface="Times New Roman" panose="02020603050405020304" pitchFamily="18" charset="0"/>
              </a:defRPr>
            </a:lvl7pPr>
            <a:lvl8pPr marL="4365625" indent="-457200" eaLnBrk="0" fontAlgn="base" hangingPunct="0">
              <a:spcBef>
                <a:spcPct val="0"/>
              </a:spcBef>
              <a:spcAft>
                <a:spcPct val="0"/>
              </a:spcAft>
              <a:tabLst>
                <a:tab pos="361950" algn="l"/>
              </a:tabLst>
              <a:defRPr sz="2400">
                <a:solidFill>
                  <a:schemeClr val="tx1"/>
                </a:solidFill>
                <a:latin typeface="Times New Roman" panose="02020603050405020304" pitchFamily="18" charset="0"/>
              </a:defRPr>
            </a:lvl8pPr>
            <a:lvl9pPr marL="4822825" indent="-457200" eaLnBrk="0" fontAlgn="base" hangingPunct="0">
              <a:spcBef>
                <a:spcPct val="0"/>
              </a:spcBef>
              <a:spcAft>
                <a:spcPct val="0"/>
              </a:spcAft>
              <a:tabLst>
                <a:tab pos="361950" algn="l"/>
              </a:tabLst>
              <a:defRPr sz="2400">
                <a:solidFill>
                  <a:schemeClr val="tx1"/>
                </a:solidFill>
                <a:latin typeface="Times New Roman" panose="02020603050405020304" pitchFamily="18" charset="0"/>
              </a:defRPr>
            </a:lvl9pPr>
          </a:lstStyle>
          <a:p>
            <a:r>
              <a:rPr lang="en-US" sz="2000" dirty="0">
                <a:latin typeface="Arial" panose="020B0604020202020204" pitchFamily="34" charset="0"/>
              </a:rPr>
              <a:t>Parts of Horizon 2020 are based on the </a:t>
            </a:r>
            <a:r>
              <a:rPr lang="en-US" sz="2000" dirty="0" err="1">
                <a:latin typeface="Arial" panose="020B0604020202020204" pitchFamily="34" charset="0"/>
              </a:rPr>
              <a:t>Euratom</a:t>
            </a:r>
            <a:r>
              <a:rPr lang="en-US" sz="2000" dirty="0">
                <a:latin typeface="Arial" panose="020B0604020202020204" pitchFamily="34" charset="0"/>
              </a:rPr>
              <a:t> Treaty, therefore, Horizon 2020 is complemented by the</a:t>
            </a:r>
          </a:p>
          <a:p>
            <a:endParaRPr lang="en-US" sz="2000" dirty="0">
              <a:latin typeface="Arial" panose="020B0604020202020204" pitchFamily="34" charset="0"/>
            </a:endParaRPr>
          </a:p>
          <a:p>
            <a:r>
              <a:rPr lang="en-US" sz="2000" b="1" dirty="0">
                <a:solidFill>
                  <a:srgbClr val="0066CC"/>
                </a:solidFill>
                <a:latin typeface="Arial" panose="020B0604020202020204" pitchFamily="34" charset="0"/>
              </a:rPr>
              <a:t>Council Regulation </a:t>
            </a:r>
            <a:r>
              <a:rPr lang="en-US" sz="2000" b="1" dirty="0" err="1">
                <a:solidFill>
                  <a:srgbClr val="0066CC"/>
                </a:solidFill>
                <a:latin typeface="Arial" panose="020B0604020202020204" pitchFamily="34" charset="0"/>
              </a:rPr>
              <a:t>Euratom</a:t>
            </a:r>
            <a:r>
              <a:rPr lang="en-US" sz="2000" b="1" dirty="0">
                <a:solidFill>
                  <a:srgbClr val="0066CC"/>
                </a:solidFill>
                <a:latin typeface="Arial" panose="020B0604020202020204" pitchFamily="34" charset="0"/>
              </a:rPr>
              <a:t> </a:t>
            </a:r>
            <a:r>
              <a:rPr lang="en-US" sz="2000" b="1" dirty="0" err="1">
                <a:solidFill>
                  <a:srgbClr val="0066CC"/>
                </a:solidFill>
                <a:latin typeface="Arial" panose="020B0604020202020204" pitchFamily="34" charset="0"/>
              </a:rPr>
              <a:t>Programme</a:t>
            </a:r>
            <a:r>
              <a:rPr lang="en-US" sz="2000" b="1" dirty="0">
                <a:solidFill>
                  <a:srgbClr val="0066CC"/>
                </a:solidFill>
                <a:latin typeface="Arial" panose="020B0604020202020204" pitchFamily="34" charset="0"/>
              </a:rPr>
              <a:t> 2014-2018</a:t>
            </a:r>
            <a:r>
              <a:rPr lang="en-US" sz="2000" b="1" dirty="0">
                <a:solidFill>
                  <a:schemeClr val="accent2"/>
                </a:solidFill>
                <a:latin typeface="Arial" panose="020B0604020202020204" pitchFamily="34" charset="0"/>
              </a:rPr>
              <a:t> </a:t>
            </a:r>
          </a:p>
          <a:p>
            <a:r>
              <a:rPr lang="en-US" sz="2000" dirty="0">
                <a:latin typeface="Arial" panose="020B0604020202020204" pitchFamily="34" charset="0"/>
              </a:rPr>
              <a:t>COM (2011) 812 final, 30 Nov 2011</a:t>
            </a:r>
          </a:p>
          <a:p>
            <a:endParaRPr lang="en-US" sz="2000" dirty="0">
              <a:latin typeface="Arial" panose="020B0604020202020204" pitchFamily="34" charset="0"/>
            </a:endParaRPr>
          </a:p>
          <a:p>
            <a:r>
              <a:rPr lang="de-DE" sz="1600" dirty="0">
                <a:latin typeface="Arial" panose="020B0604020202020204" pitchFamily="34" charset="0"/>
              </a:rPr>
              <a:t>The </a:t>
            </a:r>
            <a:r>
              <a:rPr lang="de-DE" sz="1600" b="1" dirty="0">
                <a:solidFill>
                  <a:srgbClr val="0066CC"/>
                </a:solidFill>
                <a:latin typeface="Arial" panose="020B0604020202020204" pitchFamily="34" charset="0"/>
              </a:rPr>
              <a:t>European </a:t>
            </a:r>
            <a:r>
              <a:rPr lang="de-DE" sz="1600" b="1" dirty="0" err="1">
                <a:solidFill>
                  <a:srgbClr val="0066CC"/>
                </a:solidFill>
                <a:latin typeface="Arial" panose="020B0604020202020204" pitchFamily="34" charset="0"/>
              </a:rPr>
              <a:t>Atomic</a:t>
            </a:r>
            <a:r>
              <a:rPr lang="de-DE" sz="1600" b="1" dirty="0">
                <a:solidFill>
                  <a:srgbClr val="0066CC"/>
                </a:solidFill>
                <a:latin typeface="Arial" panose="020B0604020202020204" pitchFamily="34" charset="0"/>
              </a:rPr>
              <a:t> </a:t>
            </a:r>
            <a:r>
              <a:rPr lang="de-DE" sz="1600" b="1" dirty="0" err="1">
                <a:solidFill>
                  <a:srgbClr val="0066CC"/>
                </a:solidFill>
                <a:latin typeface="Arial" panose="020B0604020202020204" pitchFamily="34" charset="0"/>
              </a:rPr>
              <a:t>Energy</a:t>
            </a:r>
            <a:r>
              <a:rPr lang="de-DE" sz="1600" b="1" dirty="0">
                <a:solidFill>
                  <a:srgbClr val="0066CC"/>
                </a:solidFill>
                <a:latin typeface="Arial" panose="020B0604020202020204" pitchFamily="34" charset="0"/>
              </a:rPr>
              <a:t> Community (</a:t>
            </a:r>
            <a:r>
              <a:rPr lang="de-DE" sz="1600" b="1" dirty="0" err="1">
                <a:solidFill>
                  <a:srgbClr val="0066CC"/>
                </a:solidFill>
                <a:latin typeface="Arial" panose="020B0604020202020204" pitchFamily="34" charset="0"/>
              </a:rPr>
              <a:t>Euratom</a:t>
            </a:r>
            <a:r>
              <a:rPr lang="de-DE" sz="1600" b="1" dirty="0">
                <a:solidFill>
                  <a:srgbClr val="0066CC"/>
                </a:solidFill>
                <a:latin typeface="Arial" panose="020B0604020202020204" pitchFamily="34" charset="0"/>
              </a:rPr>
              <a:t>)</a:t>
            </a:r>
            <a:r>
              <a:rPr lang="de-DE" sz="1600" dirty="0">
                <a:latin typeface="Arial" panose="020B0604020202020204" pitchFamily="34" charset="0"/>
              </a:rPr>
              <a:t> </a:t>
            </a:r>
            <a:r>
              <a:rPr lang="de-DE" sz="1600" dirty="0" err="1">
                <a:latin typeface="Arial" panose="020B0604020202020204" pitchFamily="34" charset="0"/>
              </a:rPr>
              <a:t>is</a:t>
            </a:r>
            <a:r>
              <a:rPr lang="de-DE" sz="1600" dirty="0">
                <a:latin typeface="Arial" panose="020B0604020202020204" pitchFamily="34" charset="0"/>
              </a:rPr>
              <a:t> </a:t>
            </a:r>
            <a:r>
              <a:rPr lang="de-DE" sz="1600" dirty="0" err="1">
                <a:latin typeface="Arial" panose="020B0604020202020204" pitchFamily="34" charset="0"/>
              </a:rPr>
              <a:t>legally</a:t>
            </a:r>
            <a:r>
              <a:rPr lang="de-DE" sz="1600" dirty="0">
                <a:latin typeface="Arial" panose="020B0604020202020204" pitchFamily="34" charset="0"/>
              </a:rPr>
              <a:t> </a:t>
            </a:r>
            <a:r>
              <a:rPr lang="de-DE" sz="1600" dirty="0" err="1">
                <a:latin typeface="Arial" panose="020B0604020202020204" pitchFamily="34" charset="0"/>
              </a:rPr>
              <a:t>separated</a:t>
            </a:r>
            <a:r>
              <a:rPr lang="de-DE" sz="1600" dirty="0">
                <a:latin typeface="Arial" panose="020B0604020202020204" pitchFamily="34" charset="0"/>
              </a:rPr>
              <a:t> </a:t>
            </a:r>
          </a:p>
          <a:p>
            <a:r>
              <a:rPr lang="de-DE" sz="1600" dirty="0" err="1">
                <a:latin typeface="Arial" panose="020B0604020202020204" pitchFamily="34" charset="0"/>
              </a:rPr>
              <a:t>from</a:t>
            </a:r>
            <a:r>
              <a:rPr lang="de-DE" sz="1600" dirty="0">
                <a:latin typeface="Arial" panose="020B0604020202020204" pitchFamily="34" charset="0"/>
              </a:rPr>
              <a:t> </a:t>
            </a:r>
            <a:r>
              <a:rPr lang="de-DE" sz="1600" dirty="0" err="1">
                <a:latin typeface="Arial" panose="020B0604020202020204" pitchFamily="34" charset="0"/>
              </a:rPr>
              <a:t>the</a:t>
            </a:r>
            <a:r>
              <a:rPr lang="de-DE" sz="1600" dirty="0">
                <a:latin typeface="Arial" panose="020B0604020202020204" pitchFamily="34" charset="0"/>
              </a:rPr>
              <a:t> European Community (EC) </a:t>
            </a:r>
            <a:r>
              <a:rPr lang="de-DE" sz="1600" dirty="0" err="1">
                <a:latin typeface="Arial" panose="020B0604020202020204" pitchFamily="34" charset="0"/>
              </a:rPr>
              <a:t>and</a:t>
            </a:r>
            <a:r>
              <a:rPr lang="de-DE" sz="1600" dirty="0">
                <a:latin typeface="Arial" panose="020B0604020202020204" pitchFamily="34" charset="0"/>
              </a:rPr>
              <a:t> </a:t>
            </a:r>
            <a:r>
              <a:rPr lang="de-DE" sz="1600" dirty="0" err="1">
                <a:latin typeface="Arial" panose="020B0604020202020204" pitchFamily="34" charset="0"/>
              </a:rPr>
              <a:t>has</a:t>
            </a:r>
            <a:r>
              <a:rPr lang="de-DE" sz="1600" dirty="0">
                <a:latin typeface="Arial" panose="020B0604020202020204" pitchFamily="34" charset="0"/>
              </a:rPr>
              <a:t> </a:t>
            </a:r>
            <a:r>
              <a:rPr lang="de-DE" sz="1600" dirty="0" err="1">
                <a:latin typeface="Arial" panose="020B0604020202020204" pitchFamily="34" charset="0"/>
              </a:rPr>
              <a:t>its</a:t>
            </a:r>
            <a:r>
              <a:rPr lang="de-DE" sz="1600" dirty="0">
                <a:latin typeface="Arial" panose="020B0604020202020204" pitchFamily="34" charset="0"/>
              </a:rPr>
              <a:t> </a:t>
            </a:r>
            <a:r>
              <a:rPr lang="de-DE" sz="1600" dirty="0" err="1">
                <a:latin typeface="Arial" panose="020B0604020202020204" pitchFamily="34" charset="0"/>
              </a:rPr>
              <a:t>own</a:t>
            </a:r>
            <a:r>
              <a:rPr lang="de-DE" sz="1600" dirty="0">
                <a:latin typeface="Arial" panose="020B0604020202020204" pitchFamily="34" charset="0"/>
              </a:rPr>
              <a:t> Research Programme </a:t>
            </a:r>
          </a:p>
          <a:p>
            <a:r>
              <a:rPr lang="de-DE" sz="1600" dirty="0">
                <a:latin typeface="Arial" panose="020B0604020202020204" pitchFamily="34" charset="0"/>
              </a:rPr>
              <a:t>(</a:t>
            </a:r>
            <a:r>
              <a:rPr lang="de-DE" sz="1600" dirty="0" err="1">
                <a:latin typeface="Arial" panose="020B0604020202020204" pitchFamily="34" charset="0"/>
              </a:rPr>
              <a:t>managed</a:t>
            </a:r>
            <a:r>
              <a:rPr lang="de-DE" sz="1600" dirty="0">
                <a:latin typeface="Arial" panose="020B0604020202020204" pitchFamily="34" charset="0"/>
              </a:rPr>
              <a:t> </a:t>
            </a:r>
            <a:r>
              <a:rPr lang="de-DE" sz="1600" dirty="0" err="1">
                <a:latin typeface="Arial" panose="020B0604020202020204" pitchFamily="34" charset="0"/>
              </a:rPr>
              <a:t>by</a:t>
            </a:r>
            <a:r>
              <a:rPr lang="de-DE" sz="1600" dirty="0">
                <a:latin typeface="Arial" panose="020B0604020202020204" pitchFamily="34" charset="0"/>
              </a:rPr>
              <a:t> </a:t>
            </a:r>
            <a:r>
              <a:rPr lang="de-DE" sz="1600" dirty="0" err="1">
                <a:latin typeface="Arial" panose="020B0604020202020204" pitchFamily="34" charset="0"/>
              </a:rPr>
              <a:t>the</a:t>
            </a:r>
            <a:r>
              <a:rPr lang="de-DE" sz="1600" dirty="0">
                <a:latin typeface="Arial" panose="020B0604020202020204" pitchFamily="34" charset="0"/>
              </a:rPr>
              <a:t> </a:t>
            </a:r>
            <a:r>
              <a:rPr lang="de-DE" sz="1600" dirty="0" err="1">
                <a:latin typeface="Arial" panose="020B0604020202020204" pitchFamily="34" charset="0"/>
              </a:rPr>
              <a:t>common</a:t>
            </a:r>
            <a:r>
              <a:rPr lang="de-DE" sz="1600" dirty="0">
                <a:latin typeface="Arial" panose="020B0604020202020204" pitchFamily="34" charset="0"/>
              </a:rPr>
              <a:t> Community </a:t>
            </a:r>
            <a:r>
              <a:rPr lang="de-DE" sz="1600" dirty="0" err="1">
                <a:latin typeface="Arial" panose="020B0604020202020204" pitchFamily="34" charset="0"/>
              </a:rPr>
              <a:t>institutions</a:t>
            </a:r>
            <a:r>
              <a:rPr lang="de-DE" sz="1600" dirty="0">
                <a:latin typeface="Arial" panose="020B0604020202020204" pitchFamily="34" charset="0"/>
              </a:rPr>
              <a:t>)</a:t>
            </a:r>
            <a:r>
              <a:rPr lang="de-DE" sz="1600" dirty="0"/>
              <a:t> </a:t>
            </a:r>
          </a:p>
          <a:p>
            <a:endParaRPr lang="de-DE" sz="1600" dirty="0">
              <a:latin typeface="Arial" panose="020B0604020202020204" pitchFamily="34" charset="0"/>
            </a:endParaRPr>
          </a:p>
        </p:txBody>
      </p:sp>
      <p:pic>
        <p:nvPicPr>
          <p:cNvPr id="126979" name="Picture 3" descr="EU Logo Ne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0113" y="396875"/>
            <a:ext cx="1941512" cy="1343025"/>
          </a:xfrm>
          <a:prstGeom prst="rect">
            <a:avLst/>
          </a:prstGeom>
          <a:noFill/>
          <a:extLst>
            <a:ext uri="{909E8E84-426E-40DD-AFC4-6F175D3DCCD1}">
              <a14:hiddenFill xmlns:a14="http://schemas.microsoft.com/office/drawing/2010/main">
                <a:solidFill>
                  <a:srgbClr val="FFFFFF"/>
                </a:solidFill>
              </a14:hiddenFill>
            </a:ext>
          </a:extLst>
        </p:spPr>
      </p:pic>
      <p:sp>
        <p:nvSpPr>
          <p:cNvPr id="126980" name="Rectangle 4"/>
          <p:cNvSpPr>
            <a:spLocks noChangeArrowheads="1"/>
          </p:cNvSpPr>
          <p:nvPr/>
        </p:nvSpPr>
        <p:spPr bwMode="auto">
          <a:xfrm>
            <a:off x="3171825" y="549275"/>
            <a:ext cx="3346450" cy="1096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de-DE" b="1">
                <a:solidFill>
                  <a:srgbClr val="0066CC"/>
                </a:solidFill>
                <a:latin typeface="Arial" panose="020B0604020202020204" pitchFamily="34" charset="0"/>
              </a:rPr>
              <a:t>DG Research </a:t>
            </a:r>
          </a:p>
          <a:p>
            <a:r>
              <a:rPr lang="de-DE" b="1">
                <a:solidFill>
                  <a:srgbClr val="0066CC"/>
                </a:solidFill>
                <a:latin typeface="Arial" panose="020B0604020202020204" pitchFamily="34" charset="0"/>
              </a:rPr>
              <a:t>and Innovation</a:t>
            </a:r>
          </a:p>
          <a:p>
            <a:r>
              <a:rPr lang="en-GB" sz="1800">
                <a:latin typeface="Arial" panose="020B0604020202020204" pitchFamily="34" charset="0"/>
              </a:rPr>
              <a:t>Euratom Research Programme</a:t>
            </a:r>
            <a:endParaRPr lang="de-DE" sz="1800">
              <a:latin typeface="Arial" panose="020B0604020202020204" pitchFamily="34" charset="0"/>
            </a:endParaRPr>
          </a:p>
        </p:txBody>
      </p:sp>
      <p:sp>
        <p:nvSpPr>
          <p:cNvPr id="126981" name="Rectangle 5"/>
          <p:cNvSpPr>
            <a:spLocks noChangeArrowheads="1"/>
          </p:cNvSpPr>
          <p:nvPr/>
        </p:nvSpPr>
        <p:spPr bwMode="auto">
          <a:xfrm>
            <a:off x="690563" y="1963738"/>
            <a:ext cx="5627687"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de-DE" dirty="0"/>
          </a:p>
          <a:p>
            <a:r>
              <a:rPr lang="en-GB" b="1" dirty="0">
                <a:solidFill>
                  <a:srgbClr val="0066CC"/>
                </a:solidFill>
                <a:effectLst>
                  <a:outerShdw blurRad="38100" dist="38100" dir="2700000" algn="tl">
                    <a:srgbClr val="C0C0C0"/>
                  </a:outerShdw>
                </a:effectLst>
                <a:latin typeface="Arial" panose="020B0604020202020204" pitchFamily="34" charset="0"/>
              </a:rPr>
              <a:t>FP7	=&gt;	Horizon 2020      </a:t>
            </a:r>
            <a:r>
              <a:rPr lang="en-GB" sz="1600" dirty="0">
                <a:solidFill>
                  <a:srgbClr val="0066CC"/>
                </a:solidFill>
                <a:effectLst>
                  <a:outerShdw blurRad="38100" dist="38100" dir="2700000" algn="tl">
                    <a:srgbClr val="C0C0C0"/>
                  </a:outerShdw>
                </a:effectLst>
                <a:latin typeface="Arial" panose="020B0604020202020204" pitchFamily="34" charset="0"/>
              </a:rPr>
              <a:t>(start: 2014)</a:t>
            </a:r>
            <a:r>
              <a:rPr lang="en-GB" sz="1600" dirty="0">
                <a:effectLst>
                  <a:outerShdw blurRad="38100" dist="38100" dir="2700000" algn="tl">
                    <a:srgbClr val="C0C0C0"/>
                  </a:outerShdw>
                </a:effectLst>
                <a:latin typeface="Arial" panose="020B0604020202020204" pitchFamily="34" charset="0"/>
              </a:rPr>
              <a:t>  </a:t>
            </a:r>
            <a:endParaRPr lang="de-DE" sz="1600" dirty="0">
              <a:effectLst>
                <a:outerShdw blurRad="38100" dist="38100" dir="2700000" algn="tl">
                  <a:srgbClr val="C0C0C0"/>
                </a:outerShdw>
              </a:effectLst>
              <a:latin typeface="Arial" panose="020B0604020202020204" pitchFamily="34" charset="0"/>
            </a:endParaRPr>
          </a:p>
        </p:txBody>
      </p:sp>
      <p:pic>
        <p:nvPicPr>
          <p:cNvPr id="7" name="Picture 4" descr="Bild in Originalgröße anzeig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86713" y="2193132"/>
            <a:ext cx="762000" cy="76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7666237"/>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ChangeArrowheads="1"/>
          </p:cNvSpPr>
          <p:nvPr/>
        </p:nvSpPr>
        <p:spPr bwMode="auto">
          <a:xfrm>
            <a:off x="107504" y="12334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de-DE"/>
          </a:p>
        </p:txBody>
      </p:sp>
      <p:sp>
        <p:nvSpPr>
          <p:cNvPr id="141315" name="Rectangle 3"/>
          <p:cNvSpPr>
            <a:spLocks noChangeArrowheads="1"/>
          </p:cNvSpPr>
          <p:nvPr/>
        </p:nvSpPr>
        <p:spPr bwMode="auto">
          <a:xfrm>
            <a:off x="0" y="12334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de-DE"/>
          </a:p>
        </p:txBody>
      </p:sp>
      <p:sp>
        <p:nvSpPr>
          <p:cNvPr id="141316" name="Rectangle 4"/>
          <p:cNvSpPr>
            <a:spLocks noChangeArrowheads="1"/>
          </p:cNvSpPr>
          <p:nvPr/>
        </p:nvSpPr>
        <p:spPr bwMode="auto">
          <a:xfrm>
            <a:off x="503238" y="942975"/>
            <a:ext cx="8101012" cy="468313"/>
          </a:xfrm>
          <a:prstGeom prst="rect">
            <a:avLst/>
          </a:prstGeom>
          <a:noFill/>
          <a:ln>
            <a:noFill/>
          </a:ln>
          <a:effectLst/>
          <a:extLst>
            <a:ext uri="{909E8E84-426E-40DD-AFC4-6F175D3DCCD1}">
              <a14:hiddenFill xmlns:a14="http://schemas.microsoft.com/office/drawing/2010/main">
                <a:solidFill>
                  <a:srgbClr val="339966">
                    <a:alpha val="67000"/>
                  </a:srgbClr>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000" tIns="0" rIns="0" bIns="0" anchor="ctr"/>
          <a:lstStyle/>
          <a:p>
            <a:r>
              <a:rPr lang="de-DE" sz="1600" b="1" dirty="0">
                <a:latin typeface="Arial" panose="020B0604020202020204" pitchFamily="34" charset="0"/>
              </a:rPr>
              <a:t> </a:t>
            </a:r>
            <a:r>
              <a:rPr lang="en-US" b="1" dirty="0" err="1">
                <a:solidFill>
                  <a:srgbClr val="0066CC"/>
                </a:solidFill>
                <a:latin typeface="Arial" panose="020B0604020202020204" pitchFamily="34" charset="0"/>
              </a:rPr>
              <a:t>Euratom</a:t>
            </a:r>
            <a:r>
              <a:rPr lang="en-US" b="1" dirty="0">
                <a:solidFill>
                  <a:srgbClr val="0066CC"/>
                </a:solidFill>
                <a:latin typeface="Arial" panose="020B0604020202020204" pitchFamily="34" charset="0"/>
              </a:rPr>
              <a:t> </a:t>
            </a:r>
            <a:r>
              <a:rPr lang="en-US" b="1" dirty="0" err="1" smtClean="0">
                <a:solidFill>
                  <a:srgbClr val="0066CC"/>
                </a:solidFill>
                <a:latin typeface="Arial" panose="020B0604020202020204" pitchFamily="34" charset="0"/>
              </a:rPr>
              <a:t>Programme</a:t>
            </a:r>
            <a:r>
              <a:rPr lang="en-US" b="1" dirty="0" smtClean="0">
                <a:solidFill>
                  <a:srgbClr val="0066CC"/>
                </a:solidFill>
                <a:latin typeface="Arial" panose="020B0604020202020204" pitchFamily="34" charset="0"/>
              </a:rPr>
              <a:t> </a:t>
            </a:r>
            <a:r>
              <a:rPr lang="en-US" dirty="0" smtClean="0">
                <a:solidFill>
                  <a:srgbClr val="03040D"/>
                </a:solidFill>
                <a:latin typeface="Arial" panose="020B0604020202020204" pitchFamily="34" charset="0"/>
              </a:rPr>
              <a:t>– complementing Horizon 2020</a:t>
            </a:r>
            <a:endParaRPr lang="de-DE" sz="1600" dirty="0">
              <a:solidFill>
                <a:srgbClr val="03040D"/>
              </a:solidFill>
              <a:latin typeface="Arial" panose="020B0604020202020204" pitchFamily="34" charset="0"/>
            </a:endParaRPr>
          </a:p>
        </p:txBody>
      </p:sp>
      <p:sp>
        <p:nvSpPr>
          <p:cNvPr id="141317" name="Text Box 5"/>
          <p:cNvSpPr txBox="1">
            <a:spLocks noChangeArrowheads="1"/>
          </p:cNvSpPr>
          <p:nvPr/>
        </p:nvSpPr>
        <p:spPr bwMode="auto">
          <a:xfrm>
            <a:off x="503238" y="1916113"/>
            <a:ext cx="8064500" cy="3816429"/>
          </a:xfrm>
          <a:prstGeom prst="rect">
            <a:avLst/>
          </a:prstGeom>
          <a:noFill/>
          <a:ln>
            <a:noFill/>
          </a:ln>
          <a:effectLst/>
          <a:extLst>
            <a:ext uri="{909E8E84-426E-40DD-AFC4-6F175D3DCCD1}">
              <a14:hiddenFill xmlns:a14="http://schemas.microsoft.com/office/drawing/2010/main">
                <a:solidFill>
                  <a:srgbClr val="339966">
                    <a:alpha val="67000"/>
                  </a:srgbClr>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000" tIns="0" rIns="0" bIns="0">
            <a:spAutoFit/>
          </a:bodyPr>
          <a:lstStyle>
            <a:lvl1pPr>
              <a:tabLst>
                <a:tab pos="361950" algn="l"/>
              </a:tabLst>
              <a:defRPr sz="2400">
                <a:solidFill>
                  <a:schemeClr val="tx1"/>
                </a:solidFill>
                <a:latin typeface="Times New Roman" panose="02020603050405020304" pitchFamily="18" charset="0"/>
              </a:defRPr>
            </a:lvl1pPr>
            <a:lvl2pPr marL="542925" indent="-363538">
              <a:tabLst>
                <a:tab pos="361950" algn="l"/>
              </a:tabLst>
              <a:defRPr sz="2400">
                <a:solidFill>
                  <a:schemeClr val="tx1"/>
                </a:solidFill>
                <a:latin typeface="Times New Roman" panose="02020603050405020304" pitchFamily="18" charset="0"/>
              </a:defRPr>
            </a:lvl2pPr>
            <a:lvl3pPr>
              <a:tabLst>
                <a:tab pos="361950" algn="l"/>
              </a:tabLst>
              <a:defRPr sz="2400">
                <a:solidFill>
                  <a:schemeClr val="tx1"/>
                </a:solidFill>
                <a:latin typeface="Times New Roman" panose="02020603050405020304" pitchFamily="18" charset="0"/>
              </a:defRPr>
            </a:lvl3pPr>
            <a:lvl4pPr>
              <a:tabLst>
                <a:tab pos="361950" algn="l"/>
              </a:tabLst>
              <a:defRPr sz="2400">
                <a:solidFill>
                  <a:schemeClr val="tx1"/>
                </a:solidFill>
                <a:latin typeface="Times New Roman" panose="02020603050405020304" pitchFamily="18" charset="0"/>
              </a:defRPr>
            </a:lvl4pPr>
            <a:lvl5pPr>
              <a:tabLst>
                <a:tab pos="361950" algn="l"/>
              </a:tabLst>
              <a:defRPr sz="2400">
                <a:solidFill>
                  <a:schemeClr val="tx1"/>
                </a:solidFill>
                <a:latin typeface="Times New Roman" panose="02020603050405020304" pitchFamily="18" charset="0"/>
              </a:defRPr>
            </a:lvl5pPr>
            <a:lvl6pPr eaLnBrk="0" fontAlgn="base" hangingPunct="0">
              <a:spcBef>
                <a:spcPct val="0"/>
              </a:spcBef>
              <a:spcAft>
                <a:spcPct val="0"/>
              </a:spcAft>
              <a:tabLst>
                <a:tab pos="361950" algn="l"/>
              </a:tabLst>
              <a:defRPr sz="2400">
                <a:solidFill>
                  <a:schemeClr val="tx1"/>
                </a:solidFill>
                <a:latin typeface="Times New Roman" panose="02020603050405020304" pitchFamily="18" charset="0"/>
              </a:defRPr>
            </a:lvl6pPr>
            <a:lvl7pPr eaLnBrk="0" fontAlgn="base" hangingPunct="0">
              <a:spcBef>
                <a:spcPct val="0"/>
              </a:spcBef>
              <a:spcAft>
                <a:spcPct val="0"/>
              </a:spcAft>
              <a:tabLst>
                <a:tab pos="361950" algn="l"/>
              </a:tabLst>
              <a:defRPr sz="2400">
                <a:solidFill>
                  <a:schemeClr val="tx1"/>
                </a:solidFill>
                <a:latin typeface="Times New Roman" panose="02020603050405020304" pitchFamily="18" charset="0"/>
              </a:defRPr>
            </a:lvl7pPr>
            <a:lvl8pPr eaLnBrk="0" fontAlgn="base" hangingPunct="0">
              <a:spcBef>
                <a:spcPct val="0"/>
              </a:spcBef>
              <a:spcAft>
                <a:spcPct val="0"/>
              </a:spcAft>
              <a:tabLst>
                <a:tab pos="361950" algn="l"/>
              </a:tabLst>
              <a:defRPr sz="2400">
                <a:solidFill>
                  <a:schemeClr val="tx1"/>
                </a:solidFill>
                <a:latin typeface="Times New Roman" panose="02020603050405020304" pitchFamily="18" charset="0"/>
              </a:defRPr>
            </a:lvl8pPr>
            <a:lvl9pPr eaLnBrk="0" fontAlgn="base" hangingPunct="0">
              <a:spcBef>
                <a:spcPct val="0"/>
              </a:spcBef>
              <a:spcAft>
                <a:spcPct val="0"/>
              </a:spcAft>
              <a:tabLst>
                <a:tab pos="361950" algn="l"/>
              </a:tabLst>
              <a:defRPr sz="2400">
                <a:solidFill>
                  <a:schemeClr val="tx1"/>
                </a:solidFill>
                <a:latin typeface="Times New Roman" panose="02020603050405020304" pitchFamily="18" charset="0"/>
              </a:defRPr>
            </a:lvl9pPr>
          </a:lstStyle>
          <a:p>
            <a:pPr marL="342900" indent="-342900">
              <a:buFont typeface="Wingdings" panose="05000000000000000000" pitchFamily="2" charset="2"/>
              <a:buChar char="Ø"/>
            </a:pPr>
            <a:r>
              <a:rPr lang="en-US" sz="2000" b="1" dirty="0" smtClean="0">
                <a:latin typeface="Arial" panose="020B0604020202020204" pitchFamily="34" charset="0"/>
              </a:rPr>
              <a:t>General </a:t>
            </a:r>
            <a:r>
              <a:rPr lang="en-US" sz="2000" b="1" dirty="0">
                <a:latin typeface="Arial" panose="020B0604020202020204" pitchFamily="34" charset="0"/>
              </a:rPr>
              <a:t>objective</a:t>
            </a:r>
            <a:r>
              <a:rPr lang="en-US" sz="2000" dirty="0">
                <a:latin typeface="Arial" panose="020B0604020202020204" pitchFamily="34" charset="0"/>
              </a:rPr>
              <a:t>: to improve nuclear safety, security and </a:t>
            </a:r>
            <a:r>
              <a:rPr lang="en-US" sz="2000" dirty="0">
                <a:solidFill>
                  <a:srgbClr val="CC3300"/>
                </a:solidFill>
                <a:latin typeface="Arial" panose="020B0604020202020204" pitchFamily="34" charset="0"/>
              </a:rPr>
              <a:t>radiation protection</a:t>
            </a:r>
            <a:r>
              <a:rPr lang="en-US" sz="2000" dirty="0">
                <a:latin typeface="Arial" panose="020B0604020202020204" pitchFamily="34" charset="0"/>
              </a:rPr>
              <a:t> and to contribute to </a:t>
            </a:r>
            <a:r>
              <a:rPr lang="en-US" sz="2000" dirty="0" smtClean="0">
                <a:latin typeface="Arial" panose="020B0604020202020204" pitchFamily="34" charset="0"/>
              </a:rPr>
              <a:t>the </a:t>
            </a:r>
            <a:r>
              <a:rPr lang="en-US" sz="2000" dirty="0" err="1" smtClean="0">
                <a:latin typeface="Arial" panose="020B0604020202020204" pitchFamily="34" charset="0"/>
              </a:rPr>
              <a:t>decarbonisation</a:t>
            </a:r>
            <a:r>
              <a:rPr lang="en-US" sz="2000" dirty="0" smtClean="0">
                <a:latin typeface="Arial" panose="020B0604020202020204" pitchFamily="34" charset="0"/>
              </a:rPr>
              <a:t> </a:t>
            </a:r>
            <a:r>
              <a:rPr lang="en-US" sz="2000" dirty="0">
                <a:latin typeface="Arial" panose="020B0604020202020204" pitchFamily="34" charset="0"/>
              </a:rPr>
              <a:t>of the energy system in a safe, efficient and secure way</a:t>
            </a:r>
          </a:p>
          <a:p>
            <a:endParaRPr lang="en-US" sz="2000" dirty="0">
              <a:latin typeface="Arial" panose="020B0604020202020204" pitchFamily="34" charset="0"/>
            </a:endParaRPr>
          </a:p>
          <a:p>
            <a:pPr marL="342900" lvl="1" indent="-342900">
              <a:buFont typeface="Wingdings" panose="05000000000000000000" pitchFamily="2" charset="2"/>
              <a:buChar char="Ø"/>
            </a:pPr>
            <a:r>
              <a:rPr lang="en-US" sz="2000" b="1" dirty="0">
                <a:latin typeface="Arial" panose="020B0604020202020204" pitchFamily="34" charset="0"/>
              </a:rPr>
              <a:t>S</a:t>
            </a:r>
            <a:r>
              <a:rPr lang="en-US" sz="2000" b="1" dirty="0" smtClean="0">
                <a:latin typeface="Arial" panose="020B0604020202020204" pitchFamily="34" charset="0"/>
              </a:rPr>
              <a:t>pecific </a:t>
            </a:r>
            <a:r>
              <a:rPr lang="en-US" sz="2000" b="1" dirty="0">
                <a:latin typeface="Arial" panose="020B0604020202020204" pitchFamily="34" charset="0"/>
              </a:rPr>
              <a:t>objective</a:t>
            </a:r>
            <a:r>
              <a:rPr lang="en-US" sz="2000" dirty="0">
                <a:latin typeface="Arial" panose="020B0604020202020204" pitchFamily="34" charset="0"/>
              </a:rPr>
              <a:t>:</a:t>
            </a:r>
          </a:p>
          <a:p>
            <a:pPr lvl="1"/>
            <a:r>
              <a:rPr lang="en-US" sz="2000" dirty="0">
                <a:latin typeface="Arial" panose="020B0604020202020204" pitchFamily="34" charset="0"/>
              </a:rPr>
              <a:t>	</a:t>
            </a:r>
            <a:r>
              <a:rPr lang="en-US" sz="2000" dirty="0" smtClean="0">
                <a:latin typeface="Arial" panose="020B0604020202020204" pitchFamily="34" charset="0"/>
              </a:rPr>
              <a:t>to </a:t>
            </a:r>
            <a:r>
              <a:rPr lang="en-US" sz="2000" dirty="0">
                <a:solidFill>
                  <a:srgbClr val="CC3300"/>
                </a:solidFill>
                <a:latin typeface="Arial" panose="020B0604020202020204" pitchFamily="34" charset="0"/>
              </a:rPr>
              <a:t>foster radiation protection</a:t>
            </a:r>
            <a:r>
              <a:rPr lang="en-US" sz="2000" dirty="0">
                <a:latin typeface="Arial" panose="020B0604020202020204" pitchFamily="34" charset="0"/>
              </a:rPr>
              <a:t>, one of the cross cutting activities</a:t>
            </a:r>
          </a:p>
          <a:p>
            <a:pPr lvl="1"/>
            <a:r>
              <a:rPr lang="en-US" sz="2000" dirty="0" smtClean="0">
                <a:latin typeface="Arial" panose="020B0604020202020204" pitchFamily="34" charset="0"/>
              </a:rPr>
              <a:t>	</a:t>
            </a:r>
            <a:r>
              <a:rPr lang="en-US" sz="2000" dirty="0" smtClean="0">
                <a:solidFill>
                  <a:srgbClr val="0066CC"/>
                </a:solidFill>
                <a:latin typeface="Arial" panose="020B0604020202020204" pitchFamily="34" charset="0"/>
              </a:rPr>
              <a:t>=&gt; </a:t>
            </a:r>
            <a:r>
              <a:rPr lang="en-US" sz="2000" b="1" dirty="0">
                <a:solidFill>
                  <a:srgbClr val="0066CC"/>
                </a:solidFill>
              </a:rPr>
              <a:t>NFRP 7 – 2015: Integrating radiation research in the </a:t>
            </a:r>
            <a:r>
              <a:rPr lang="en-US" sz="2000" b="1" dirty="0" smtClean="0">
                <a:solidFill>
                  <a:srgbClr val="0066CC"/>
                </a:solidFill>
              </a:rPr>
              <a:t>EU </a:t>
            </a:r>
            <a:r>
              <a:rPr lang="en-US" sz="2000" dirty="0" smtClean="0">
                <a:solidFill>
                  <a:srgbClr val="0066CC"/>
                </a:solidFill>
                <a:latin typeface="Arial" panose="020B0604020202020204" pitchFamily="34" charset="0"/>
                <a:cs typeface="Arial" panose="020B0604020202020204" pitchFamily="34" charset="0"/>
              </a:rPr>
              <a:t>=&gt;</a:t>
            </a:r>
            <a:r>
              <a:rPr lang="en-US" sz="2000" b="1" dirty="0" smtClean="0">
                <a:solidFill>
                  <a:srgbClr val="0066CC"/>
                </a:solidFill>
              </a:rPr>
              <a:t> EJP</a:t>
            </a:r>
          </a:p>
          <a:p>
            <a:pPr lvl="1"/>
            <a:r>
              <a:rPr lang="en-US" sz="2000" b="1" dirty="0" smtClean="0"/>
              <a:t>  </a:t>
            </a:r>
            <a:endParaRPr lang="en-US" sz="2000" dirty="0">
              <a:latin typeface="Arial" panose="020B0604020202020204" pitchFamily="34" charset="0"/>
            </a:endParaRPr>
          </a:p>
          <a:p>
            <a:pPr marL="355600" lvl="1" indent="-355600">
              <a:buFont typeface="Wingdings" panose="05000000000000000000" pitchFamily="2" charset="2"/>
              <a:buChar char="Ø"/>
            </a:pPr>
            <a:r>
              <a:rPr lang="en-US" sz="2000" b="1" dirty="0">
                <a:latin typeface="Arial" panose="020B0604020202020204" pitchFamily="34" charset="0"/>
              </a:rPr>
              <a:t>S</a:t>
            </a:r>
            <a:r>
              <a:rPr lang="en-US" sz="2000" b="1" dirty="0" smtClean="0">
                <a:latin typeface="Arial" panose="020B0604020202020204" pitchFamily="34" charset="0"/>
              </a:rPr>
              <a:t>pecific </a:t>
            </a:r>
            <a:r>
              <a:rPr lang="en-US" sz="2000" b="1" dirty="0">
                <a:latin typeface="Arial" panose="020B0604020202020204" pitchFamily="34" charset="0"/>
              </a:rPr>
              <a:t>objective</a:t>
            </a:r>
            <a:r>
              <a:rPr lang="en-US" sz="2000" dirty="0">
                <a:latin typeface="Arial" panose="020B0604020202020204" pitchFamily="34" charset="0"/>
              </a:rPr>
              <a:t>:</a:t>
            </a:r>
          </a:p>
          <a:p>
            <a:r>
              <a:rPr lang="en-US" sz="2000" dirty="0">
                <a:latin typeface="Arial" panose="020B0604020202020204" pitchFamily="34" charset="0"/>
              </a:rPr>
              <a:t>	</a:t>
            </a:r>
            <a:r>
              <a:rPr lang="en-US" sz="2000" dirty="0" smtClean="0">
                <a:latin typeface="Arial" panose="020B0604020202020204" pitchFamily="34" charset="0"/>
              </a:rPr>
              <a:t>to </a:t>
            </a:r>
            <a:r>
              <a:rPr lang="en-US" sz="2000" dirty="0">
                <a:latin typeface="Arial" panose="020B0604020202020204" pitchFamily="34" charset="0"/>
              </a:rPr>
              <a:t>foster knowledge management, </a:t>
            </a:r>
            <a:r>
              <a:rPr lang="en-US" sz="2000" dirty="0">
                <a:solidFill>
                  <a:srgbClr val="CC3300"/>
                </a:solidFill>
                <a:latin typeface="Arial" panose="020B0604020202020204" pitchFamily="34" charset="0"/>
              </a:rPr>
              <a:t>education and </a:t>
            </a:r>
            <a:r>
              <a:rPr lang="en-US" sz="2000" dirty="0" smtClean="0">
                <a:solidFill>
                  <a:srgbClr val="CC3300"/>
                </a:solidFill>
                <a:latin typeface="Arial" panose="020B0604020202020204" pitchFamily="34" charset="0"/>
              </a:rPr>
              <a:t>training</a:t>
            </a:r>
          </a:p>
          <a:p>
            <a:r>
              <a:rPr lang="en-US" sz="2000" dirty="0">
                <a:solidFill>
                  <a:srgbClr val="CC3300"/>
                </a:solidFill>
                <a:latin typeface="Arial" panose="020B0604020202020204" pitchFamily="34" charset="0"/>
              </a:rPr>
              <a:t>	</a:t>
            </a:r>
            <a:r>
              <a:rPr lang="en-US" sz="2000" dirty="0" smtClean="0">
                <a:solidFill>
                  <a:srgbClr val="0066CC"/>
                </a:solidFill>
                <a:latin typeface="Arial" panose="020B0604020202020204" pitchFamily="34" charset="0"/>
              </a:rPr>
              <a:t>=&gt; </a:t>
            </a:r>
            <a:r>
              <a:rPr lang="en-US" sz="2000" b="1" dirty="0">
                <a:solidFill>
                  <a:srgbClr val="0066CC"/>
                </a:solidFill>
              </a:rPr>
              <a:t>NFRP 10 – 2014: Education and training (Bologna and </a:t>
            </a:r>
            <a:r>
              <a:rPr lang="en-US" sz="2000" b="1" dirty="0" smtClean="0">
                <a:solidFill>
                  <a:srgbClr val="0066CC"/>
                </a:solidFill>
              </a:rPr>
              <a:t>		     Copenhagen </a:t>
            </a:r>
            <a:r>
              <a:rPr lang="en-US" sz="2000" b="1" dirty="0">
                <a:solidFill>
                  <a:srgbClr val="0066CC"/>
                </a:solidFill>
              </a:rPr>
              <a:t>processes) </a:t>
            </a:r>
            <a:endParaRPr lang="en-US" sz="2000" dirty="0">
              <a:solidFill>
                <a:srgbClr val="0066CC"/>
              </a:solidFill>
              <a:latin typeface="Arial" panose="020B0604020202020204" pitchFamily="34" charset="0"/>
            </a:endParaRPr>
          </a:p>
        </p:txBody>
      </p:sp>
      <p:pic>
        <p:nvPicPr>
          <p:cNvPr id="6" name="Picture 4" descr="Bild in Originalgröße anzeig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67407" y="406421"/>
            <a:ext cx="762000" cy="76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4170305"/>
      </p:ext>
    </p:extLst>
  </p:cSld>
  <p:clrMapOvr>
    <a:masterClrMapping/>
  </p:clrMapOvr>
  <p:transition>
    <p:wipe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ChangeArrowheads="1"/>
          </p:cNvSpPr>
          <p:nvPr/>
        </p:nvSpPr>
        <p:spPr bwMode="auto">
          <a:xfrm>
            <a:off x="107504" y="12334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de-DE"/>
          </a:p>
        </p:txBody>
      </p:sp>
      <p:sp>
        <p:nvSpPr>
          <p:cNvPr id="141315" name="Rectangle 3"/>
          <p:cNvSpPr>
            <a:spLocks noChangeArrowheads="1"/>
          </p:cNvSpPr>
          <p:nvPr/>
        </p:nvSpPr>
        <p:spPr bwMode="auto">
          <a:xfrm>
            <a:off x="0" y="12334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de-DE"/>
          </a:p>
        </p:txBody>
      </p:sp>
      <p:sp>
        <p:nvSpPr>
          <p:cNvPr id="141316" name="Rectangle 4"/>
          <p:cNvSpPr>
            <a:spLocks noChangeArrowheads="1"/>
          </p:cNvSpPr>
          <p:nvPr/>
        </p:nvSpPr>
        <p:spPr bwMode="auto">
          <a:xfrm>
            <a:off x="503238" y="942975"/>
            <a:ext cx="8101012" cy="468313"/>
          </a:xfrm>
          <a:prstGeom prst="rect">
            <a:avLst/>
          </a:prstGeom>
          <a:noFill/>
          <a:ln>
            <a:noFill/>
          </a:ln>
          <a:effectLst/>
          <a:extLst>
            <a:ext uri="{909E8E84-426E-40DD-AFC4-6F175D3DCCD1}">
              <a14:hiddenFill xmlns:a14="http://schemas.microsoft.com/office/drawing/2010/main">
                <a:solidFill>
                  <a:srgbClr val="339966">
                    <a:alpha val="67000"/>
                  </a:srgbClr>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000" tIns="0" rIns="0" bIns="0" anchor="ctr"/>
          <a:lstStyle/>
          <a:p>
            <a:r>
              <a:rPr lang="de-DE" sz="1600" b="1" dirty="0">
                <a:latin typeface="Arial" panose="020B0604020202020204" pitchFamily="34" charset="0"/>
              </a:rPr>
              <a:t> </a:t>
            </a:r>
            <a:r>
              <a:rPr lang="en-US" b="1" dirty="0" err="1">
                <a:solidFill>
                  <a:srgbClr val="0066CC"/>
                </a:solidFill>
                <a:latin typeface="Arial" panose="020B0604020202020204" pitchFamily="34" charset="0"/>
              </a:rPr>
              <a:t>Euratom</a:t>
            </a:r>
            <a:r>
              <a:rPr lang="en-US" b="1" dirty="0">
                <a:solidFill>
                  <a:srgbClr val="0066CC"/>
                </a:solidFill>
                <a:latin typeface="Arial" panose="020B0604020202020204" pitchFamily="34" charset="0"/>
              </a:rPr>
              <a:t> </a:t>
            </a:r>
            <a:r>
              <a:rPr lang="en-US" b="1" dirty="0" err="1" smtClean="0">
                <a:solidFill>
                  <a:srgbClr val="0066CC"/>
                </a:solidFill>
                <a:latin typeface="Arial" panose="020B0604020202020204" pitchFamily="34" charset="0"/>
              </a:rPr>
              <a:t>Programme</a:t>
            </a:r>
            <a:r>
              <a:rPr lang="en-US" b="1" dirty="0" smtClean="0">
                <a:solidFill>
                  <a:srgbClr val="0066CC"/>
                </a:solidFill>
                <a:latin typeface="Arial" panose="020B0604020202020204" pitchFamily="34" charset="0"/>
              </a:rPr>
              <a:t> </a:t>
            </a:r>
            <a:r>
              <a:rPr lang="en-US" dirty="0" smtClean="0">
                <a:solidFill>
                  <a:srgbClr val="03040D"/>
                </a:solidFill>
                <a:latin typeface="Arial" panose="020B0604020202020204" pitchFamily="34" charset="0"/>
              </a:rPr>
              <a:t>– complementing Horizon 2020</a:t>
            </a:r>
            <a:endParaRPr lang="de-DE" sz="1600" dirty="0">
              <a:solidFill>
                <a:srgbClr val="03040D"/>
              </a:solidFill>
              <a:latin typeface="Arial" panose="020B0604020202020204" pitchFamily="34" charset="0"/>
            </a:endParaRPr>
          </a:p>
        </p:txBody>
      </p:sp>
      <p:sp>
        <p:nvSpPr>
          <p:cNvPr id="141317" name="Text Box 5"/>
          <p:cNvSpPr txBox="1">
            <a:spLocks noChangeArrowheads="1"/>
          </p:cNvSpPr>
          <p:nvPr/>
        </p:nvSpPr>
        <p:spPr bwMode="auto">
          <a:xfrm>
            <a:off x="501191" y="1723117"/>
            <a:ext cx="8247522" cy="4555093"/>
          </a:xfrm>
          <a:prstGeom prst="rect">
            <a:avLst/>
          </a:prstGeom>
          <a:noFill/>
          <a:ln>
            <a:noFill/>
          </a:ln>
          <a:effectLst/>
          <a:extLst>
            <a:ext uri="{909E8E84-426E-40DD-AFC4-6F175D3DCCD1}">
              <a14:hiddenFill xmlns:a14="http://schemas.microsoft.com/office/drawing/2010/main">
                <a:solidFill>
                  <a:srgbClr val="339966">
                    <a:alpha val="67000"/>
                  </a:srgbClr>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72000" tIns="0" rIns="0" bIns="0">
            <a:spAutoFit/>
          </a:bodyPr>
          <a:lstStyle>
            <a:lvl1pPr>
              <a:tabLst>
                <a:tab pos="361950" algn="l"/>
              </a:tabLst>
              <a:defRPr sz="2400">
                <a:solidFill>
                  <a:schemeClr val="tx1"/>
                </a:solidFill>
                <a:latin typeface="Times New Roman" panose="02020603050405020304" pitchFamily="18" charset="0"/>
              </a:defRPr>
            </a:lvl1pPr>
            <a:lvl2pPr marL="542925" indent="-363538">
              <a:tabLst>
                <a:tab pos="361950" algn="l"/>
              </a:tabLst>
              <a:defRPr sz="2400">
                <a:solidFill>
                  <a:schemeClr val="tx1"/>
                </a:solidFill>
                <a:latin typeface="Times New Roman" panose="02020603050405020304" pitchFamily="18" charset="0"/>
              </a:defRPr>
            </a:lvl2pPr>
            <a:lvl3pPr>
              <a:tabLst>
                <a:tab pos="361950" algn="l"/>
              </a:tabLst>
              <a:defRPr sz="2400">
                <a:solidFill>
                  <a:schemeClr val="tx1"/>
                </a:solidFill>
                <a:latin typeface="Times New Roman" panose="02020603050405020304" pitchFamily="18" charset="0"/>
              </a:defRPr>
            </a:lvl3pPr>
            <a:lvl4pPr>
              <a:tabLst>
                <a:tab pos="361950" algn="l"/>
              </a:tabLst>
              <a:defRPr sz="2400">
                <a:solidFill>
                  <a:schemeClr val="tx1"/>
                </a:solidFill>
                <a:latin typeface="Times New Roman" panose="02020603050405020304" pitchFamily="18" charset="0"/>
              </a:defRPr>
            </a:lvl4pPr>
            <a:lvl5pPr>
              <a:tabLst>
                <a:tab pos="361950" algn="l"/>
              </a:tabLst>
              <a:defRPr sz="2400">
                <a:solidFill>
                  <a:schemeClr val="tx1"/>
                </a:solidFill>
                <a:latin typeface="Times New Roman" panose="02020603050405020304" pitchFamily="18" charset="0"/>
              </a:defRPr>
            </a:lvl5pPr>
            <a:lvl6pPr eaLnBrk="0" fontAlgn="base" hangingPunct="0">
              <a:spcBef>
                <a:spcPct val="0"/>
              </a:spcBef>
              <a:spcAft>
                <a:spcPct val="0"/>
              </a:spcAft>
              <a:tabLst>
                <a:tab pos="361950" algn="l"/>
              </a:tabLst>
              <a:defRPr sz="2400">
                <a:solidFill>
                  <a:schemeClr val="tx1"/>
                </a:solidFill>
                <a:latin typeface="Times New Roman" panose="02020603050405020304" pitchFamily="18" charset="0"/>
              </a:defRPr>
            </a:lvl6pPr>
            <a:lvl7pPr eaLnBrk="0" fontAlgn="base" hangingPunct="0">
              <a:spcBef>
                <a:spcPct val="0"/>
              </a:spcBef>
              <a:spcAft>
                <a:spcPct val="0"/>
              </a:spcAft>
              <a:tabLst>
                <a:tab pos="361950" algn="l"/>
              </a:tabLst>
              <a:defRPr sz="2400">
                <a:solidFill>
                  <a:schemeClr val="tx1"/>
                </a:solidFill>
                <a:latin typeface="Times New Roman" panose="02020603050405020304" pitchFamily="18" charset="0"/>
              </a:defRPr>
            </a:lvl7pPr>
            <a:lvl8pPr eaLnBrk="0" fontAlgn="base" hangingPunct="0">
              <a:spcBef>
                <a:spcPct val="0"/>
              </a:spcBef>
              <a:spcAft>
                <a:spcPct val="0"/>
              </a:spcAft>
              <a:tabLst>
                <a:tab pos="361950" algn="l"/>
              </a:tabLst>
              <a:defRPr sz="2400">
                <a:solidFill>
                  <a:schemeClr val="tx1"/>
                </a:solidFill>
                <a:latin typeface="Times New Roman" panose="02020603050405020304" pitchFamily="18" charset="0"/>
              </a:defRPr>
            </a:lvl8pPr>
            <a:lvl9pPr eaLnBrk="0" fontAlgn="base" hangingPunct="0">
              <a:spcBef>
                <a:spcPct val="0"/>
              </a:spcBef>
              <a:spcAft>
                <a:spcPct val="0"/>
              </a:spcAft>
              <a:tabLst>
                <a:tab pos="361950" algn="l"/>
              </a:tabLst>
              <a:defRPr sz="2400">
                <a:solidFill>
                  <a:schemeClr val="tx1"/>
                </a:solidFill>
                <a:latin typeface="Times New Roman" panose="02020603050405020304" pitchFamily="18" charset="0"/>
              </a:defRPr>
            </a:lvl9pPr>
          </a:lstStyle>
          <a:p>
            <a:r>
              <a:rPr lang="en-US" sz="2000" dirty="0">
                <a:latin typeface="Arial" panose="020B0604020202020204" pitchFamily="34" charset="0"/>
                <a:cs typeface="Arial" panose="020B0604020202020204" pitchFamily="34" charset="0"/>
              </a:rPr>
              <a:t> </a:t>
            </a:r>
            <a:r>
              <a:rPr lang="en-GB" sz="2000" dirty="0" smtClean="0">
                <a:latin typeface="Arial" panose="020B0604020202020204" pitchFamily="34" charset="0"/>
                <a:cs typeface="Arial" panose="020B0604020202020204" pitchFamily="34" charset="0"/>
              </a:rPr>
              <a:t>Call </a:t>
            </a:r>
            <a:r>
              <a:rPr lang="en-GB" sz="2000" dirty="0">
                <a:latin typeface="Arial" panose="020B0604020202020204" pitchFamily="34" charset="0"/>
                <a:cs typeface="Arial" panose="020B0604020202020204" pitchFamily="34" charset="0"/>
              </a:rPr>
              <a:t>for proposals </a:t>
            </a:r>
            <a:r>
              <a:rPr lang="en-GB" sz="2000" dirty="0" smtClean="0">
                <a:latin typeface="Arial" panose="020B0604020202020204" pitchFamily="34" charset="0"/>
                <a:cs typeface="Arial" panose="020B0604020202020204" pitchFamily="34" charset="0"/>
              </a:rPr>
              <a:t>H2020-NFRP-2014/2015</a:t>
            </a:r>
          </a:p>
          <a:p>
            <a:pPr lvl="1">
              <a:buFont typeface="Wingdings" panose="05000000000000000000" pitchFamily="2" charset="2"/>
              <a:buChar char="Ø"/>
            </a:pPr>
            <a:endParaRPr lang="en-GB" sz="2000" dirty="0">
              <a:latin typeface="Arial" panose="020B0604020202020204" pitchFamily="34" charset="0"/>
              <a:cs typeface="Arial" panose="020B0604020202020204" pitchFamily="34" charset="0"/>
            </a:endParaRPr>
          </a:p>
          <a:p>
            <a:pPr lvl="1">
              <a:buFont typeface="Wingdings" panose="05000000000000000000" pitchFamily="2" charset="2"/>
              <a:buChar char="Ø"/>
            </a:pPr>
            <a:r>
              <a:rPr lang="en-US" sz="2000" b="1" dirty="0" smtClean="0">
                <a:solidFill>
                  <a:srgbClr val="0066CC"/>
                </a:solidFill>
                <a:latin typeface="Arial" panose="020B0604020202020204" pitchFamily="34" charset="0"/>
                <a:cs typeface="Arial" panose="020B0604020202020204" pitchFamily="34" charset="0"/>
              </a:rPr>
              <a:t>NFRP </a:t>
            </a:r>
            <a:r>
              <a:rPr lang="en-US" sz="2000" b="1" dirty="0">
                <a:solidFill>
                  <a:srgbClr val="0066CC"/>
                </a:solidFill>
                <a:latin typeface="Arial" panose="020B0604020202020204" pitchFamily="34" charset="0"/>
                <a:cs typeface="Arial" panose="020B0604020202020204" pitchFamily="34" charset="0"/>
              </a:rPr>
              <a:t>7 – 2015: Integrating radiation research in the EU </a:t>
            </a:r>
            <a:r>
              <a:rPr lang="en-US" sz="2000" dirty="0">
                <a:solidFill>
                  <a:srgbClr val="0066CC"/>
                </a:solidFill>
                <a:latin typeface="Arial" panose="020B0604020202020204" pitchFamily="34" charset="0"/>
                <a:cs typeface="Arial" panose="020B0604020202020204" pitchFamily="34" charset="0"/>
              </a:rPr>
              <a:t>=&gt;</a:t>
            </a:r>
            <a:r>
              <a:rPr lang="en-US" sz="2000" b="1" dirty="0">
                <a:solidFill>
                  <a:srgbClr val="0066CC"/>
                </a:solidFill>
                <a:latin typeface="Arial" panose="020B0604020202020204" pitchFamily="34" charset="0"/>
                <a:cs typeface="Arial" panose="020B0604020202020204" pitchFamily="34" charset="0"/>
              </a:rPr>
              <a:t> </a:t>
            </a:r>
            <a:r>
              <a:rPr lang="en-US" sz="2000" b="1" dirty="0" smtClean="0">
                <a:solidFill>
                  <a:srgbClr val="0066CC"/>
                </a:solidFill>
                <a:latin typeface="Arial" panose="020B0604020202020204" pitchFamily="34" charset="0"/>
                <a:cs typeface="Arial" panose="020B0604020202020204" pitchFamily="34" charset="0"/>
              </a:rPr>
              <a:t>EJP</a:t>
            </a:r>
            <a:endParaRPr lang="en-GB" sz="2000" dirty="0" smtClean="0">
              <a:latin typeface="Arial" panose="020B0604020202020204" pitchFamily="34" charset="0"/>
              <a:cs typeface="Arial" panose="020B0604020202020204" pitchFamily="34" charset="0"/>
            </a:endParaRPr>
          </a:p>
          <a:p>
            <a:pPr lvl="1">
              <a:buFont typeface="Wingdings" panose="05000000000000000000" pitchFamily="2" charset="2"/>
              <a:buChar char="Ø"/>
            </a:pPr>
            <a:endParaRPr lang="en-GB" sz="2000" dirty="0">
              <a:solidFill>
                <a:srgbClr val="CC3300"/>
              </a:solidFill>
              <a:latin typeface="Arial" panose="020B0604020202020204" pitchFamily="34" charset="0"/>
              <a:cs typeface="Arial" panose="020B0604020202020204" pitchFamily="34" charset="0"/>
            </a:endParaRPr>
          </a:p>
          <a:p>
            <a:r>
              <a:rPr lang="en-GB" sz="2000" dirty="0" smtClean="0">
                <a:solidFill>
                  <a:srgbClr val="CC3300"/>
                </a:solidFill>
                <a:latin typeface="Arial" panose="020B0604020202020204" pitchFamily="34" charset="0"/>
                <a:cs typeface="Arial" panose="020B0604020202020204" pitchFamily="34" charset="0"/>
              </a:rPr>
              <a:t>European Joint Programme (Co-fund Action: 50% EC / 50% Consortium)</a:t>
            </a:r>
          </a:p>
          <a:p>
            <a:endParaRPr lang="de-DE" sz="1600" dirty="0" smtClean="0">
              <a:latin typeface="Arial" panose="020B0604020202020204" pitchFamily="34" charset="0"/>
              <a:cs typeface="Arial" panose="020B0604020202020204" pitchFamily="34" charset="0"/>
            </a:endParaRPr>
          </a:p>
          <a:p>
            <a:r>
              <a:rPr lang="de-DE" sz="1600" dirty="0" smtClean="0">
                <a:latin typeface="Arial" panose="020B0604020202020204" pitchFamily="34" charset="0"/>
                <a:cs typeface="Arial" panose="020B0604020202020204" pitchFamily="34" charset="0"/>
              </a:rPr>
              <a:t>RP </a:t>
            </a:r>
            <a:r>
              <a:rPr lang="de-DE" sz="1600" dirty="0" smtClean="0">
                <a:latin typeface="Arial" panose="020B0604020202020204" pitchFamily="34" charset="0"/>
                <a:cs typeface="Arial" panose="020B0604020202020204" pitchFamily="34" charset="0"/>
              </a:rPr>
              <a:t>Research Programmes </a:t>
            </a:r>
            <a:r>
              <a:rPr lang="de-DE" sz="1600" dirty="0" err="1" smtClean="0">
                <a:latin typeface="Arial" panose="020B0604020202020204" pitchFamily="34" charset="0"/>
                <a:cs typeface="Arial" panose="020B0604020202020204" pitchFamily="34" charset="0"/>
              </a:rPr>
              <a:t>Owners</a:t>
            </a:r>
            <a:r>
              <a:rPr lang="de-DE" sz="1600" dirty="0" smtClean="0">
                <a:latin typeface="Arial" panose="020B0604020202020204" pitchFamily="34" charset="0"/>
                <a:cs typeface="Arial" panose="020B0604020202020204" pitchFamily="34" charset="0"/>
              </a:rPr>
              <a:t> </a:t>
            </a:r>
            <a:r>
              <a:rPr lang="de-DE" sz="1600" dirty="0" err="1" smtClean="0">
                <a:latin typeface="Arial" panose="020B0604020202020204" pitchFamily="34" charset="0"/>
                <a:cs typeface="Arial" panose="020B0604020202020204" pitchFamily="34" charset="0"/>
              </a:rPr>
              <a:t>and</a:t>
            </a:r>
            <a:r>
              <a:rPr lang="de-DE" sz="1600" dirty="0" smtClean="0">
                <a:latin typeface="Arial" panose="020B0604020202020204" pitchFamily="34" charset="0"/>
                <a:cs typeface="Arial" panose="020B0604020202020204" pitchFamily="34" charset="0"/>
              </a:rPr>
              <a:t> Managers </a:t>
            </a:r>
          </a:p>
          <a:p>
            <a:r>
              <a:rPr lang="de-DE" sz="1600" dirty="0" smtClean="0">
                <a:latin typeface="Arial" panose="020B0604020202020204" pitchFamily="34" charset="0"/>
                <a:cs typeface="Arial" panose="020B0604020202020204" pitchFamily="34" charset="0"/>
              </a:rPr>
              <a:t>+</a:t>
            </a:r>
          </a:p>
          <a:p>
            <a:r>
              <a:rPr lang="de-DE" sz="1600" dirty="0" smtClean="0">
                <a:latin typeface="Arial" panose="020B0604020202020204" pitchFamily="34" charset="0"/>
                <a:cs typeface="Arial" panose="020B0604020202020204" pitchFamily="34" charset="0"/>
              </a:rPr>
              <a:t>MELODI  		(</a:t>
            </a:r>
            <a:r>
              <a:rPr lang="de-DE" sz="1600" dirty="0" err="1" smtClean="0">
                <a:latin typeface="Arial" panose="020B0604020202020204" pitchFamily="34" charset="0"/>
                <a:cs typeface="Arial" panose="020B0604020202020204" pitchFamily="34" charset="0"/>
              </a:rPr>
              <a:t>Multidisciplinary</a:t>
            </a:r>
            <a:r>
              <a:rPr lang="de-DE" sz="1600" dirty="0" smtClean="0">
                <a:latin typeface="Arial" panose="020B0604020202020204" pitchFamily="34" charset="0"/>
                <a:cs typeface="Arial" panose="020B0604020202020204" pitchFamily="34" charset="0"/>
              </a:rPr>
              <a:t> </a:t>
            </a:r>
            <a:r>
              <a:rPr lang="de-DE" sz="1600" dirty="0">
                <a:latin typeface="Arial" panose="020B0604020202020204" pitchFamily="34" charset="0"/>
                <a:cs typeface="Arial" panose="020B0604020202020204" pitchFamily="34" charset="0"/>
              </a:rPr>
              <a:t>European Low Dose </a:t>
            </a:r>
            <a:r>
              <a:rPr lang="de-DE" sz="1600" dirty="0" smtClean="0">
                <a:latin typeface="Arial" panose="020B0604020202020204" pitchFamily="34" charset="0"/>
                <a:cs typeface="Arial" panose="020B0604020202020204" pitchFamily="34" charset="0"/>
              </a:rPr>
              <a:t>Initiative) </a:t>
            </a:r>
            <a:endParaRPr lang="de-DE" sz="1600" dirty="0">
              <a:latin typeface="Arial" panose="020B0604020202020204" pitchFamily="34" charset="0"/>
              <a:cs typeface="Arial" panose="020B0604020202020204" pitchFamily="34" charset="0"/>
            </a:endParaRPr>
          </a:p>
          <a:p>
            <a:pPr marL="1163638" indent="-1163638"/>
            <a:r>
              <a:rPr lang="en-US" sz="1600" dirty="0" smtClean="0">
                <a:latin typeface="Arial" panose="020B0604020202020204" pitchFamily="34" charset="0"/>
                <a:cs typeface="Arial" panose="020B0604020202020204" pitchFamily="34" charset="0"/>
              </a:rPr>
              <a:t>NERIS    		(European </a:t>
            </a:r>
            <a:r>
              <a:rPr lang="en-US" sz="1600" dirty="0">
                <a:latin typeface="Arial" panose="020B0604020202020204" pitchFamily="34" charset="0"/>
                <a:cs typeface="Arial" panose="020B0604020202020204" pitchFamily="34" charset="0"/>
              </a:rPr>
              <a:t>Platform on preparedness for nuclear and radiological </a:t>
            </a:r>
            <a:r>
              <a:rPr lang="en-US" sz="1600" dirty="0" smtClean="0">
                <a:latin typeface="Arial" panose="020B0604020202020204" pitchFamily="34" charset="0"/>
                <a:cs typeface="Arial" panose="020B0604020202020204" pitchFamily="34" charset="0"/>
              </a:rPr>
              <a:t>	emergency response </a:t>
            </a:r>
            <a:r>
              <a:rPr lang="en-US" sz="1600" dirty="0">
                <a:latin typeface="Arial" panose="020B0604020202020204" pitchFamily="34" charset="0"/>
                <a:cs typeface="Arial" panose="020B0604020202020204" pitchFamily="34" charset="0"/>
              </a:rPr>
              <a:t>and </a:t>
            </a:r>
            <a:r>
              <a:rPr lang="en-US" sz="1600" dirty="0" smtClean="0">
                <a:latin typeface="Arial" panose="020B0604020202020204" pitchFamily="34" charset="0"/>
                <a:cs typeface="Arial" panose="020B0604020202020204" pitchFamily="34" charset="0"/>
              </a:rPr>
              <a:t>recovery)</a:t>
            </a:r>
            <a:endParaRPr lang="en-US" sz="1600" dirty="0">
              <a:latin typeface="Arial" panose="020B0604020202020204" pitchFamily="34" charset="0"/>
              <a:cs typeface="Arial" panose="020B0604020202020204" pitchFamily="34" charset="0"/>
            </a:endParaRPr>
          </a:p>
          <a:p>
            <a:r>
              <a:rPr lang="de-DE" sz="1600" dirty="0" smtClean="0">
                <a:latin typeface="Arial" panose="020B0604020202020204" pitchFamily="34" charset="0"/>
                <a:cs typeface="Arial" panose="020B0604020202020204" pitchFamily="34" charset="0"/>
              </a:rPr>
              <a:t>ALLIANE		(European </a:t>
            </a:r>
            <a:r>
              <a:rPr lang="de-DE" sz="1600" dirty="0" err="1">
                <a:latin typeface="Arial" panose="020B0604020202020204" pitchFamily="34" charset="0"/>
                <a:cs typeface="Arial" panose="020B0604020202020204" pitchFamily="34" charset="0"/>
              </a:rPr>
              <a:t>Radioecology</a:t>
            </a:r>
            <a:r>
              <a:rPr lang="de-DE" sz="1600" dirty="0">
                <a:latin typeface="Arial" panose="020B0604020202020204" pitchFamily="34" charset="0"/>
                <a:cs typeface="Arial" panose="020B0604020202020204" pitchFamily="34" charset="0"/>
              </a:rPr>
              <a:t> </a:t>
            </a:r>
            <a:r>
              <a:rPr lang="de-DE" sz="1600" dirty="0" smtClean="0">
                <a:latin typeface="Arial" panose="020B0604020202020204" pitchFamily="34" charset="0"/>
                <a:cs typeface="Arial" panose="020B0604020202020204" pitchFamily="34" charset="0"/>
              </a:rPr>
              <a:t>Alliance)</a:t>
            </a:r>
          </a:p>
          <a:p>
            <a:r>
              <a:rPr lang="de-DE" sz="1600" dirty="0" smtClean="0">
                <a:latin typeface="Arial" panose="020B0604020202020204" pitchFamily="34" charset="0"/>
                <a:cs typeface="Arial" panose="020B0604020202020204" pitchFamily="34" charset="0"/>
              </a:rPr>
              <a:t>EURADOS  	(</a:t>
            </a:r>
            <a:r>
              <a:rPr lang="en-US" sz="1600" dirty="0" smtClean="0">
                <a:latin typeface="Arial" panose="020B0604020202020204" pitchFamily="34" charset="0"/>
                <a:cs typeface="Arial" panose="020B0604020202020204" pitchFamily="34" charset="0"/>
              </a:rPr>
              <a:t>European </a:t>
            </a:r>
            <a:r>
              <a:rPr lang="en-US" sz="1600" dirty="0">
                <a:latin typeface="Arial" panose="020B0604020202020204" pitchFamily="34" charset="0"/>
                <a:cs typeface="Arial" panose="020B0604020202020204" pitchFamily="34" charset="0"/>
              </a:rPr>
              <a:t>Radiation </a:t>
            </a:r>
            <a:r>
              <a:rPr lang="en-US" sz="1600" dirty="0" err="1">
                <a:latin typeface="Arial" panose="020B0604020202020204" pitchFamily="34" charset="0"/>
                <a:cs typeface="Arial" panose="020B0604020202020204" pitchFamily="34" charset="0"/>
              </a:rPr>
              <a:t>Dosimetry</a:t>
            </a:r>
            <a:r>
              <a:rPr lang="en-US" sz="1600" dirty="0">
                <a:latin typeface="Arial" panose="020B0604020202020204" pitchFamily="34" charset="0"/>
                <a:cs typeface="Arial" panose="020B0604020202020204" pitchFamily="34" charset="0"/>
              </a:rPr>
              <a:t> </a:t>
            </a:r>
            <a:r>
              <a:rPr lang="en-US" sz="1600" dirty="0" smtClean="0">
                <a:latin typeface="Arial" panose="020B0604020202020204" pitchFamily="34" charset="0"/>
                <a:cs typeface="Arial" panose="020B0604020202020204" pitchFamily="34" charset="0"/>
              </a:rPr>
              <a:t>Group)</a:t>
            </a:r>
          </a:p>
          <a:p>
            <a:r>
              <a:rPr lang="en-US" sz="1600" dirty="0" smtClean="0">
                <a:solidFill>
                  <a:srgbClr val="03040D"/>
                </a:solidFill>
                <a:latin typeface="Arial" panose="020B0604020202020204" pitchFamily="34" charset="0"/>
                <a:cs typeface="Arial" panose="020B0604020202020204" pitchFamily="34" charset="0"/>
              </a:rPr>
              <a:t>+</a:t>
            </a:r>
          </a:p>
          <a:p>
            <a:r>
              <a:rPr lang="en-US" sz="1600" dirty="0" smtClean="0">
                <a:solidFill>
                  <a:srgbClr val="03040D"/>
                </a:solidFill>
                <a:latin typeface="Arial" panose="020B0604020202020204" pitchFamily="34" charset="0"/>
                <a:cs typeface="Arial" panose="020B0604020202020204" pitchFamily="34" charset="0"/>
              </a:rPr>
              <a:t>Linked third parties</a:t>
            </a:r>
          </a:p>
          <a:p>
            <a:endParaRPr lang="en-US" sz="1600" dirty="0">
              <a:solidFill>
                <a:srgbClr val="03040D"/>
              </a:solidFill>
              <a:latin typeface="Arial" panose="020B0604020202020204" pitchFamily="34" charset="0"/>
              <a:cs typeface="Arial" panose="020B0604020202020204" pitchFamily="34" charset="0"/>
            </a:endParaRPr>
          </a:p>
          <a:p>
            <a:r>
              <a:rPr lang="en-US" sz="2000" b="1" dirty="0" smtClean="0">
                <a:solidFill>
                  <a:srgbClr val="C00000"/>
                </a:solidFill>
                <a:latin typeface="Arial" panose="020B0604020202020204" pitchFamily="34" charset="0"/>
                <a:cs typeface="Arial" panose="020B0604020202020204" pitchFamily="34" charset="0"/>
              </a:rPr>
              <a:t>E&amp;T activities are an important part of the EJP !</a:t>
            </a:r>
            <a:endParaRPr lang="en-US" sz="2000" b="1" dirty="0">
              <a:solidFill>
                <a:srgbClr val="C00000"/>
              </a:solidFill>
              <a:latin typeface="Arial" panose="020B0604020202020204" pitchFamily="34" charset="0"/>
              <a:cs typeface="Arial" panose="020B0604020202020204" pitchFamily="34" charset="0"/>
            </a:endParaRPr>
          </a:p>
        </p:txBody>
      </p:sp>
      <p:pic>
        <p:nvPicPr>
          <p:cNvPr id="6" name="Picture 4" descr="Bild in Originalgröße anzeig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03789" y="386994"/>
            <a:ext cx="762000" cy="76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5687723"/>
      </p:ext>
    </p:extLst>
  </p:cSld>
  <p:clrMapOvr>
    <a:masterClrMapping/>
  </p:clrMapOvr>
  <p:transition>
    <p:wipe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ChangeArrowheads="1"/>
          </p:cNvSpPr>
          <p:nvPr/>
        </p:nvSpPr>
        <p:spPr bwMode="auto">
          <a:xfrm>
            <a:off x="107504" y="12334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de-DE"/>
          </a:p>
        </p:txBody>
      </p:sp>
      <p:sp>
        <p:nvSpPr>
          <p:cNvPr id="141315" name="Rectangle 3"/>
          <p:cNvSpPr>
            <a:spLocks noChangeArrowheads="1"/>
          </p:cNvSpPr>
          <p:nvPr/>
        </p:nvSpPr>
        <p:spPr bwMode="auto">
          <a:xfrm>
            <a:off x="0" y="12334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de-DE"/>
          </a:p>
        </p:txBody>
      </p:sp>
      <p:sp>
        <p:nvSpPr>
          <p:cNvPr id="141317" name="Text Box 5"/>
          <p:cNvSpPr txBox="1">
            <a:spLocks noChangeArrowheads="1"/>
          </p:cNvSpPr>
          <p:nvPr/>
        </p:nvSpPr>
        <p:spPr bwMode="auto">
          <a:xfrm>
            <a:off x="503238" y="1916113"/>
            <a:ext cx="8064500" cy="307777"/>
          </a:xfrm>
          <a:prstGeom prst="rect">
            <a:avLst/>
          </a:prstGeom>
          <a:noFill/>
          <a:ln>
            <a:noFill/>
          </a:ln>
          <a:effectLst/>
          <a:extLst>
            <a:ext uri="{909E8E84-426E-40DD-AFC4-6F175D3DCCD1}">
              <a14:hiddenFill xmlns:a14="http://schemas.microsoft.com/office/drawing/2010/main">
                <a:solidFill>
                  <a:srgbClr val="339966">
                    <a:alpha val="67000"/>
                  </a:srgbClr>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000" tIns="0" rIns="0" bIns="0">
            <a:spAutoFit/>
          </a:bodyPr>
          <a:lstStyle>
            <a:lvl1pPr>
              <a:tabLst>
                <a:tab pos="361950" algn="l"/>
              </a:tabLst>
              <a:defRPr sz="2400">
                <a:solidFill>
                  <a:schemeClr val="tx1"/>
                </a:solidFill>
                <a:latin typeface="Times New Roman" panose="02020603050405020304" pitchFamily="18" charset="0"/>
              </a:defRPr>
            </a:lvl1pPr>
            <a:lvl2pPr marL="542925" indent="-363538">
              <a:tabLst>
                <a:tab pos="361950" algn="l"/>
              </a:tabLst>
              <a:defRPr sz="2400">
                <a:solidFill>
                  <a:schemeClr val="tx1"/>
                </a:solidFill>
                <a:latin typeface="Times New Roman" panose="02020603050405020304" pitchFamily="18" charset="0"/>
              </a:defRPr>
            </a:lvl2pPr>
            <a:lvl3pPr>
              <a:tabLst>
                <a:tab pos="361950" algn="l"/>
              </a:tabLst>
              <a:defRPr sz="2400">
                <a:solidFill>
                  <a:schemeClr val="tx1"/>
                </a:solidFill>
                <a:latin typeface="Times New Roman" panose="02020603050405020304" pitchFamily="18" charset="0"/>
              </a:defRPr>
            </a:lvl3pPr>
            <a:lvl4pPr>
              <a:tabLst>
                <a:tab pos="361950" algn="l"/>
              </a:tabLst>
              <a:defRPr sz="2400">
                <a:solidFill>
                  <a:schemeClr val="tx1"/>
                </a:solidFill>
                <a:latin typeface="Times New Roman" panose="02020603050405020304" pitchFamily="18" charset="0"/>
              </a:defRPr>
            </a:lvl4pPr>
            <a:lvl5pPr>
              <a:tabLst>
                <a:tab pos="361950" algn="l"/>
              </a:tabLst>
              <a:defRPr sz="2400">
                <a:solidFill>
                  <a:schemeClr val="tx1"/>
                </a:solidFill>
                <a:latin typeface="Times New Roman" panose="02020603050405020304" pitchFamily="18" charset="0"/>
              </a:defRPr>
            </a:lvl5pPr>
            <a:lvl6pPr eaLnBrk="0" fontAlgn="base" hangingPunct="0">
              <a:spcBef>
                <a:spcPct val="0"/>
              </a:spcBef>
              <a:spcAft>
                <a:spcPct val="0"/>
              </a:spcAft>
              <a:tabLst>
                <a:tab pos="361950" algn="l"/>
              </a:tabLst>
              <a:defRPr sz="2400">
                <a:solidFill>
                  <a:schemeClr val="tx1"/>
                </a:solidFill>
                <a:latin typeface="Times New Roman" panose="02020603050405020304" pitchFamily="18" charset="0"/>
              </a:defRPr>
            </a:lvl6pPr>
            <a:lvl7pPr eaLnBrk="0" fontAlgn="base" hangingPunct="0">
              <a:spcBef>
                <a:spcPct val="0"/>
              </a:spcBef>
              <a:spcAft>
                <a:spcPct val="0"/>
              </a:spcAft>
              <a:tabLst>
                <a:tab pos="361950" algn="l"/>
              </a:tabLst>
              <a:defRPr sz="2400">
                <a:solidFill>
                  <a:schemeClr val="tx1"/>
                </a:solidFill>
                <a:latin typeface="Times New Roman" panose="02020603050405020304" pitchFamily="18" charset="0"/>
              </a:defRPr>
            </a:lvl7pPr>
            <a:lvl8pPr eaLnBrk="0" fontAlgn="base" hangingPunct="0">
              <a:spcBef>
                <a:spcPct val="0"/>
              </a:spcBef>
              <a:spcAft>
                <a:spcPct val="0"/>
              </a:spcAft>
              <a:tabLst>
                <a:tab pos="361950" algn="l"/>
              </a:tabLst>
              <a:defRPr sz="2400">
                <a:solidFill>
                  <a:schemeClr val="tx1"/>
                </a:solidFill>
                <a:latin typeface="Times New Roman" panose="02020603050405020304" pitchFamily="18" charset="0"/>
              </a:defRPr>
            </a:lvl8pPr>
            <a:lvl9pPr eaLnBrk="0" fontAlgn="base" hangingPunct="0">
              <a:spcBef>
                <a:spcPct val="0"/>
              </a:spcBef>
              <a:spcAft>
                <a:spcPct val="0"/>
              </a:spcAft>
              <a:tabLst>
                <a:tab pos="361950" algn="l"/>
              </a:tabLst>
              <a:defRPr sz="2400">
                <a:solidFill>
                  <a:schemeClr val="tx1"/>
                </a:solidFill>
                <a:latin typeface="Times New Roman" panose="02020603050405020304" pitchFamily="18" charset="0"/>
              </a:defRPr>
            </a:lvl9pPr>
          </a:lstStyle>
          <a:p>
            <a:r>
              <a:rPr lang="en-US" sz="2000" dirty="0">
                <a:latin typeface="Arial" panose="020B0604020202020204" pitchFamily="34" charset="0"/>
              </a:rPr>
              <a:t> </a:t>
            </a:r>
          </a:p>
        </p:txBody>
      </p:sp>
      <p:graphicFrame>
        <p:nvGraphicFramePr>
          <p:cNvPr id="2" name="Objekt 1">
            <a:hlinkClick r:id="" action="ppaction://ole?verb=0"/>
          </p:cNvPr>
          <p:cNvGraphicFramePr>
            <a:graphicFrameLocks noChangeAspect="1"/>
          </p:cNvGraphicFramePr>
          <p:nvPr>
            <p:extLst>
              <p:ext uri="{D42A27DB-BD31-4B8C-83A1-F6EECF244321}">
                <p14:modId xmlns:p14="http://schemas.microsoft.com/office/powerpoint/2010/main" val="3965033511"/>
              </p:ext>
            </p:extLst>
          </p:nvPr>
        </p:nvGraphicFramePr>
        <p:xfrm>
          <a:off x="611560" y="404665"/>
          <a:ext cx="8063682" cy="5544616"/>
        </p:xfrm>
        <a:graphic>
          <a:graphicData uri="http://schemas.openxmlformats.org/presentationml/2006/ole">
            <mc:AlternateContent xmlns:mc="http://schemas.openxmlformats.org/markup-compatibility/2006">
              <mc:Choice xmlns:v="urn:schemas-microsoft-com:vml" Requires="v">
                <p:oleObj spid="_x0000_s1039" name="Präsentation" r:id="rId4" imgW="4570530" imgH="3427618" progId="PowerPoint.Show.8">
                  <p:embed/>
                </p:oleObj>
              </mc:Choice>
              <mc:Fallback>
                <p:oleObj name="Präsentation" r:id="rId4" imgW="4570530" imgH="3427618" progId="PowerPoint.Show.8">
                  <p:embed/>
                  <p:pic>
                    <p:nvPicPr>
                      <p:cNvPr id="0" name=""/>
                      <p:cNvPicPr/>
                      <p:nvPr/>
                    </p:nvPicPr>
                    <p:blipFill>
                      <a:blip r:embed="rId5"/>
                      <a:stretch>
                        <a:fillRect/>
                      </a:stretch>
                    </p:blipFill>
                    <p:spPr>
                      <a:xfrm>
                        <a:off x="611560" y="404665"/>
                        <a:ext cx="8063682" cy="5544616"/>
                      </a:xfrm>
                      <a:prstGeom prst="rect">
                        <a:avLst/>
                      </a:prstGeom>
                    </p:spPr>
                  </p:pic>
                </p:oleObj>
              </mc:Fallback>
            </mc:AlternateContent>
          </a:graphicData>
        </a:graphic>
      </p:graphicFrame>
    </p:spTree>
    <p:extLst>
      <p:ext uri="{BB962C8B-B14F-4D97-AF65-F5344CB8AC3E}">
        <p14:creationId xmlns:p14="http://schemas.microsoft.com/office/powerpoint/2010/main" val="3151545886"/>
      </p:ext>
    </p:extLst>
  </p:cSld>
  <p:clrMapOvr>
    <a:masterClrMapping/>
  </p:clrMapOvr>
  <p:transition>
    <p:wipe di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Text Box 2"/>
          <p:cNvSpPr txBox="1">
            <a:spLocks noChangeArrowheads="1"/>
          </p:cNvSpPr>
          <p:nvPr/>
        </p:nvSpPr>
        <p:spPr bwMode="auto">
          <a:xfrm>
            <a:off x="381000" y="533400"/>
            <a:ext cx="7143328" cy="8186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imes New Roman" panose="02020603050405020304" pitchFamily="18" charset="0"/>
              </a:defRPr>
            </a:lvl1pPr>
            <a:lvl2pPr marL="1084263" indent="-457200">
              <a:defRPr sz="2400">
                <a:solidFill>
                  <a:schemeClr val="tx1"/>
                </a:solidFill>
                <a:latin typeface="Times New Roman" panose="02020603050405020304" pitchFamily="18" charset="0"/>
              </a:defRPr>
            </a:lvl2pPr>
            <a:lvl3pPr marL="1720850" indent="-457200">
              <a:defRPr sz="2400">
                <a:solidFill>
                  <a:schemeClr val="tx1"/>
                </a:solidFill>
                <a:latin typeface="Times New Roman" panose="02020603050405020304" pitchFamily="18" charset="0"/>
              </a:defRPr>
            </a:lvl3pPr>
            <a:lvl4pPr marL="2357438" indent="-457200">
              <a:defRPr sz="2400">
                <a:solidFill>
                  <a:schemeClr val="tx1"/>
                </a:solidFill>
                <a:latin typeface="Times New Roman" panose="02020603050405020304" pitchFamily="18" charset="0"/>
              </a:defRPr>
            </a:lvl4pPr>
            <a:lvl5pPr marL="2994025" indent="-457200">
              <a:defRPr sz="2400">
                <a:solidFill>
                  <a:schemeClr val="tx1"/>
                </a:solidFill>
                <a:latin typeface="Times New Roman" panose="02020603050405020304" pitchFamily="18" charset="0"/>
              </a:defRPr>
            </a:lvl5pPr>
            <a:lvl6pPr marL="3451225" indent="-457200" eaLnBrk="0" fontAlgn="base" hangingPunct="0">
              <a:spcBef>
                <a:spcPct val="0"/>
              </a:spcBef>
              <a:spcAft>
                <a:spcPct val="0"/>
              </a:spcAft>
              <a:defRPr sz="2400">
                <a:solidFill>
                  <a:schemeClr val="tx1"/>
                </a:solidFill>
                <a:latin typeface="Times New Roman" panose="02020603050405020304" pitchFamily="18" charset="0"/>
              </a:defRPr>
            </a:lvl6pPr>
            <a:lvl7pPr marL="3908425" indent="-457200" eaLnBrk="0" fontAlgn="base" hangingPunct="0">
              <a:spcBef>
                <a:spcPct val="0"/>
              </a:spcBef>
              <a:spcAft>
                <a:spcPct val="0"/>
              </a:spcAft>
              <a:defRPr sz="2400">
                <a:solidFill>
                  <a:schemeClr val="tx1"/>
                </a:solidFill>
                <a:latin typeface="Times New Roman" panose="02020603050405020304" pitchFamily="18" charset="0"/>
              </a:defRPr>
            </a:lvl7pPr>
            <a:lvl8pPr marL="4365625" indent="-457200" eaLnBrk="0" fontAlgn="base" hangingPunct="0">
              <a:spcBef>
                <a:spcPct val="0"/>
              </a:spcBef>
              <a:spcAft>
                <a:spcPct val="0"/>
              </a:spcAft>
              <a:defRPr sz="2400">
                <a:solidFill>
                  <a:schemeClr val="tx1"/>
                </a:solidFill>
                <a:latin typeface="Times New Roman" panose="02020603050405020304" pitchFamily="18" charset="0"/>
              </a:defRPr>
            </a:lvl8pPr>
            <a:lvl9pPr marL="4822825" indent="-457200" eaLnBrk="0" fontAlgn="base" hangingPunct="0">
              <a:spcBef>
                <a:spcPct val="0"/>
              </a:spcBef>
              <a:spcAft>
                <a:spcPct val="0"/>
              </a:spcAft>
              <a:defRPr sz="2400">
                <a:solidFill>
                  <a:schemeClr val="tx1"/>
                </a:solidFill>
                <a:latin typeface="Times New Roman" panose="02020603050405020304" pitchFamily="18" charset="0"/>
              </a:defRPr>
            </a:lvl9pPr>
          </a:lstStyle>
          <a:p>
            <a:pPr>
              <a:spcAft>
                <a:spcPct val="30000"/>
              </a:spcAft>
            </a:pPr>
            <a:r>
              <a:rPr lang="en-GB" b="1" dirty="0" smtClean="0">
                <a:solidFill>
                  <a:srgbClr val="0066CC"/>
                </a:solidFill>
                <a:latin typeface="Arial" panose="020B0604020202020204" pitchFamily="34" charset="0"/>
              </a:rPr>
              <a:t>MELODI </a:t>
            </a:r>
            <a:r>
              <a:rPr lang="en-GB" b="1" dirty="0" smtClean="0">
                <a:solidFill>
                  <a:srgbClr val="0066CC"/>
                </a:solidFill>
                <a:latin typeface="Arial" panose="020B0604020202020204" pitchFamily="34" charset="0"/>
              </a:rPr>
              <a:t> WG </a:t>
            </a:r>
            <a:r>
              <a:rPr lang="en-GB" b="1" dirty="0" smtClean="0">
                <a:solidFill>
                  <a:srgbClr val="0066CC"/>
                </a:solidFill>
                <a:latin typeface="Arial" panose="020B0604020202020204" pitchFamily="34" charset="0"/>
              </a:rPr>
              <a:t>on E&amp;T</a:t>
            </a:r>
            <a:r>
              <a:rPr lang="de-DE" b="1" dirty="0" smtClean="0">
                <a:solidFill>
                  <a:srgbClr val="0066CC"/>
                </a:solidFill>
                <a:latin typeface="Arial" panose="020B0604020202020204" pitchFamily="34" charset="0"/>
              </a:rPr>
              <a:t> </a:t>
            </a:r>
            <a:r>
              <a:rPr lang="de-DE" b="1" dirty="0" smtClean="0">
                <a:solidFill>
                  <a:srgbClr val="0066CC"/>
                </a:solidFill>
                <a:latin typeface="Arial" panose="020B0604020202020204" pitchFamily="34" charset="0"/>
              </a:rPr>
              <a:t>		</a:t>
            </a:r>
            <a:r>
              <a:rPr lang="en-US" sz="1600" dirty="0" smtClean="0">
                <a:latin typeface="Arial" panose="020B0604020202020204" pitchFamily="34" charset="0"/>
                <a:cs typeface="Arial" panose="020B0604020202020204" pitchFamily="34" charset="0"/>
              </a:rPr>
              <a:t>Meeting </a:t>
            </a:r>
            <a:r>
              <a:rPr lang="en-US" sz="1600" dirty="0">
                <a:latin typeface="Arial" panose="020B0604020202020204" pitchFamily="34" charset="0"/>
                <a:cs typeface="Arial" panose="020B0604020202020204" pitchFamily="34" charset="0"/>
              </a:rPr>
              <a:t>- April 2014 </a:t>
            </a:r>
            <a:endParaRPr lang="de-DE" sz="1600" b="1" dirty="0">
              <a:solidFill>
                <a:srgbClr val="0066CC"/>
              </a:solidFill>
              <a:latin typeface="Arial" panose="020B0604020202020204" pitchFamily="34" charset="0"/>
              <a:cs typeface="Arial" panose="020B0604020202020204" pitchFamily="34" charset="0"/>
            </a:endParaRPr>
          </a:p>
          <a:p>
            <a:pPr>
              <a:spcAft>
                <a:spcPct val="30000"/>
              </a:spcAft>
            </a:pPr>
            <a:r>
              <a:rPr lang="de-DE" sz="1600" dirty="0" err="1" smtClean="0">
                <a:latin typeface="Arial" panose="020B0604020202020204" pitchFamily="34" charset="0"/>
                <a:cs typeface="Arial" panose="020B0604020202020204" pitchFamily="34" charset="0"/>
              </a:rPr>
              <a:t>Multidisciplinary</a:t>
            </a:r>
            <a:r>
              <a:rPr lang="de-DE" sz="1600" dirty="0" smtClean="0">
                <a:latin typeface="Arial" panose="020B0604020202020204" pitchFamily="34" charset="0"/>
                <a:cs typeface="Arial" panose="020B0604020202020204" pitchFamily="34" charset="0"/>
              </a:rPr>
              <a:t> European Low Dose Initiative</a:t>
            </a:r>
            <a:endParaRPr lang="en-GB" sz="1600" dirty="0">
              <a:latin typeface="Arial" panose="020B0604020202020204" pitchFamily="34" charset="0"/>
              <a:cs typeface="Arial" panose="020B0604020202020204" pitchFamily="34" charset="0"/>
            </a:endParaRPr>
          </a:p>
        </p:txBody>
      </p:sp>
      <p:sp>
        <p:nvSpPr>
          <p:cNvPr id="189443" name="Rectangle 3"/>
          <p:cNvSpPr>
            <a:spLocks noChangeArrowheads="1"/>
          </p:cNvSpPr>
          <p:nvPr/>
        </p:nvSpPr>
        <p:spPr bwMode="auto">
          <a:xfrm>
            <a:off x="383789" y="1628800"/>
            <a:ext cx="8001000" cy="49675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285750" indent="-285750">
              <a:buFont typeface="Wingdings" panose="05000000000000000000" pitchFamily="2" charset="2"/>
              <a:buChar char="Ø"/>
            </a:pPr>
            <a:r>
              <a:rPr lang="en-US" sz="1800" b="1" dirty="0" smtClean="0">
                <a:latin typeface="Arial" panose="020B0604020202020204" pitchFamily="34" charset="0"/>
                <a:cs typeface="Arial" panose="020B0604020202020204" pitchFamily="34" charset="0"/>
              </a:rPr>
              <a:t>Main WG task</a:t>
            </a:r>
            <a:r>
              <a:rPr lang="en-US" sz="1800" dirty="0">
                <a:latin typeface="Arial" panose="020B0604020202020204" pitchFamily="34" charset="0"/>
                <a:cs typeface="Arial" panose="020B0604020202020204" pitchFamily="34" charset="0"/>
              </a:rPr>
              <a:t>: </a:t>
            </a:r>
            <a:endParaRPr lang="de-DE" sz="1800" dirty="0">
              <a:latin typeface="Arial" panose="020B0604020202020204" pitchFamily="34" charset="0"/>
              <a:cs typeface="Arial" panose="020B0604020202020204" pitchFamily="34" charset="0"/>
            </a:endParaRPr>
          </a:p>
          <a:p>
            <a:r>
              <a:rPr lang="en-US" sz="1800" dirty="0">
                <a:latin typeface="Arial" panose="020B0604020202020204" pitchFamily="34" charset="0"/>
                <a:cs typeface="Arial" panose="020B0604020202020204" pitchFamily="34" charset="0"/>
              </a:rPr>
              <a:t>to formulate a strategy for E&amp;T activities in the low dose area in line with the </a:t>
            </a:r>
            <a:r>
              <a:rPr lang="en-US" sz="1800" dirty="0" smtClean="0">
                <a:latin typeface="Arial" panose="020B0604020202020204" pitchFamily="34" charset="0"/>
                <a:cs typeface="Arial" panose="020B0604020202020204" pitchFamily="34" charset="0"/>
              </a:rPr>
              <a:t>EQF under </a:t>
            </a:r>
            <a:r>
              <a:rPr lang="en-US" sz="1800" dirty="0">
                <a:latin typeface="Arial" panose="020B0604020202020204" pitchFamily="34" charset="0"/>
                <a:cs typeface="Arial" panose="020B0604020202020204" pitchFamily="34" charset="0"/>
              </a:rPr>
              <a:t>two key aspects: </a:t>
            </a:r>
            <a:r>
              <a:rPr lang="en-US" sz="1800" dirty="0">
                <a:solidFill>
                  <a:srgbClr val="C00000"/>
                </a:solidFill>
                <a:latin typeface="Arial" panose="020B0604020202020204" pitchFamily="34" charset="0"/>
                <a:cs typeface="Arial" panose="020B0604020202020204" pitchFamily="34" charset="0"/>
              </a:rPr>
              <a:t>practical E&amp;T activities </a:t>
            </a:r>
            <a:r>
              <a:rPr lang="en-US" sz="1800" dirty="0">
                <a:latin typeface="Arial" panose="020B0604020202020204" pitchFamily="34" charset="0"/>
                <a:cs typeface="Arial" panose="020B0604020202020204" pitchFamily="34" charset="0"/>
              </a:rPr>
              <a:t>(e.g. continuation of </a:t>
            </a:r>
            <a:r>
              <a:rPr lang="en-US" sz="1800" dirty="0" err="1">
                <a:latin typeface="Arial" panose="020B0604020202020204" pitchFamily="34" charset="0"/>
                <a:cs typeface="Arial" panose="020B0604020202020204" pitchFamily="34" charset="0"/>
              </a:rPr>
              <a:t>DoReMi</a:t>
            </a:r>
            <a:r>
              <a:rPr lang="en-US" sz="1800" dirty="0">
                <a:latin typeface="Arial" panose="020B0604020202020204" pitchFamily="34" charset="0"/>
                <a:cs typeface="Arial" panose="020B0604020202020204" pitchFamily="34" charset="0"/>
              </a:rPr>
              <a:t> Courses, </a:t>
            </a:r>
            <a:r>
              <a:rPr lang="en-US" sz="1800" dirty="0" err="1">
                <a:latin typeface="Arial" panose="020B0604020202020204" pitchFamily="34" charset="0"/>
                <a:cs typeface="Arial" panose="020B0604020202020204" pitchFamily="34" charset="0"/>
              </a:rPr>
              <a:t>summerschools</a:t>
            </a:r>
            <a:r>
              <a:rPr lang="en-US" sz="1800" dirty="0">
                <a:latin typeface="Arial" panose="020B0604020202020204" pitchFamily="34" charset="0"/>
                <a:cs typeface="Arial" panose="020B0604020202020204" pitchFamily="34" charset="0"/>
              </a:rPr>
              <a:t>) and </a:t>
            </a:r>
            <a:r>
              <a:rPr lang="en-US" sz="1800" dirty="0">
                <a:solidFill>
                  <a:srgbClr val="C00000"/>
                </a:solidFill>
                <a:latin typeface="Arial" panose="020B0604020202020204" pitchFamily="34" charset="0"/>
                <a:cs typeface="Arial" panose="020B0604020202020204" pitchFamily="34" charset="0"/>
              </a:rPr>
              <a:t>policy-related activities </a:t>
            </a:r>
            <a:r>
              <a:rPr lang="en-US" sz="1800" dirty="0">
                <a:latin typeface="Arial" panose="020B0604020202020204" pitchFamily="34" charset="0"/>
                <a:cs typeface="Arial" panose="020B0604020202020204" pitchFamily="34" charset="0"/>
              </a:rPr>
              <a:t>(e.g. integration of the MELODI E&amp;T strategy into the SET-Plan E&amp;T Roadmap of DG Energy and cooperation with the EHRO-N activities of the JRC)  </a:t>
            </a:r>
            <a:endParaRPr lang="de-DE" sz="1800" dirty="0">
              <a:latin typeface="Arial" panose="020B0604020202020204" pitchFamily="34" charset="0"/>
              <a:cs typeface="Arial" panose="020B0604020202020204" pitchFamily="34" charset="0"/>
            </a:endParaRPr>
          </a:p>
          <a:p>
            <a:r>
              <a:rPr lang="en-US" sz="1800" dirty="0">
                <a:latin typeface="Arial" panose="020B0604020202020204" pitchFamily="34" charset="0"/>
                <a:cs typeface="Arial" panose="020B0604020202020204" pitchFamily="34" charset="0"/>
              </a:rPr>
              <a:t> </a:t>
            </a:r>
            <a:endParaRPr lang="de-DE" sz="1800" dirty="0">
              <a:latin typeface="Arial" panose="020B0604020202020204" pitchFamily="34" charset="0"/>
              <a:cs typeface="Arial" panose="020B0604020202020204" pitchFamily="34" charset="0"/>
            </a:endParaRPr>
          </a:p>
          <a:p>
            <a:pPr marL="285750" lvl="0" indent="-285750">
              <a:buFont typeface="Wingdings" panose="05000000000000000000" pitchFamily="2" charset="2"/>
              <a:buChar char="Ø"/>
            </a:pPr>
            <a:r>
              <a:rPr lang="en-US" sz="1800" b="1" dirty="0">
                <a:latin typeface="Arial" panose="020B0604020202020204" pitchFamily="34" charset="0"/>
                <a:cs typeface="Arial" panose="020B0604020202020204" pitchFamily="34" charset="0"/>
              </a:rPr>
              <a:t>Up to September 2014</a:t>
            </a:r>
            <a:r>
              <a:rPr lang="en-US" sz="1800" dirty="0">
                <a:latin typeface="Arial" panose="020B0604020202020204" pitchFamily="34" charset="0"/>
                <a:cs typeface="Arial" panose="020B0604020202020204" pitchFamily="34" charset="0"/>
              </a:rPr>
              <a:t>:</a:t>
            </a:r>
            <a:endParaRPr lang="de-DE" sz="1800" dirty="0">
              <a:latin typeface="Arial" panose="020B0604020202020204" pitchFamily="34" charset="0"/>
              <a:cs typeface="Arial" panose="020B0604020202020204" pitchFamily="34" charset="0"/>
            </a:endParaRPr>
          </a:p>
          <a:p>
            <a:r>
              <a:rPr lang="en-US" sz="1800" dirty="0">
                <a:latin typeface="Arial" panose="020B0604020202020204" pitchFamily="34" charset="0"/>
                <a:cs typeface="Arial" panose="020B0604020202020204" pitchFamily="34" charset="0"/>
              </a:rPr>
              <a:t>t</a:t>
            </a:r>
            <a:r>
              <a:rPr lang="en-US" sz="1800" dirty="0" smtClean="0">
                <a:latin typeface="Arial" panose="020B0604020202020204" pitchFamily="34" charset="0"/>
                <a:cs typeface="Arial" panose="020B0604020202020204" pitchFamily="34" charset="0"/>
              </a:rPr>
              <a:t>o </a:t>
            </a:r>
            <a:r>
              <a:rPr lang="en-US" sz="1800" dirty="0">
                <a:latin typeface="Arial" panose="020B0604020202020204" pitchFamily="34" charset="0"/>
                <a:cs typeface="Arial" panose="020B0604020202020204" pitchFamily="34" charset="0"/>
              </a:rPr>
              <a:t>formulate a strategy for MELODI E&amp;T activities within the planned </a:t>
            </a:r>
            <a:r>
              <a:rPr lang="en-US" sz="1800" dirty="0">
                <a:solidFill>
                  <a:srgbClr val="C00000"/>
                </a:solidFill>
                <a:latin typeface="Arial" panose="020B0604020202020204" pitchFamily="34" charset="0"/>
                <a:cs typeface="Arial" panose="020B0604020202020204" pitchFamily="34" charset="0"/>
              </a:rPr>
              <a:t>EJP</a:t>
            </a:r>
            <a:r>
              <a:rPr lang="en-US" sz="1800" dirty="0">
                <a:latin typeface="Arial" panose="020B0604020202020204" pitchFamily="34" charset="0"/>
                <a:cs typeface="Arial" panose="020B0604020202020204" pitchFamily="34" charset="0"/>
              </a:rPr>
              <a:t> (NFRP 7) in such a way that E&amp;T activities  of the other RP platforms can be integrated</a:t>
            </a:r>
            <a:endParaRPr lang="de-DE" sz="1800" dirty="0">
              <a:latin typeface="Arial" panose="020B0604020202020204" pitchFamily="34" charset="0"/>
              <a:cs typeface="Arial" panose="020B0604020202020204" pitchFamily="34" charset="0"/>
            </a:endParaRPr>
          </a:p>
          <a:p>
            <a:r>
              <a:rPr lang="en-US" sz="1800" dirty="0">
                <a:latin typeface="Arial" panose="020B0604020202020204" pitchFamily="34" charset="0"/>
                <a:cs typeface="Arial" panose="020B0604020202020204" pitchFamily="34" charset="0"/>
              </a:rPr>
              <a:t> </a:t>
            </a:r>
            <a:endParaRPr lang="de-DE" sz="1800" dirty="0">
              <a:latin typeface="Arial" panose="020B0604020202020204" pitchFamily="34" charset="0"/>
              <a:cs typeface="Arial" panose="020B0604020202020204" pitchFamily="34" charset="0"/>
            </a:endParaRPr>
          </a:p>
          <a:p>
            <a:pPr marL="285750" lvl="0" indent="-285750">
              <a:buFont typeface="Wingdings" panose="05000000000000000000" pitchFamily="2" charset="2"/>
              <a:buChar char="Ø"/>
            </a:pPr>
            <a:r>
              <a:rPr lang="en-US" sz="1800" b="1" dirty="0">
                <a:latin typeface="Arial" panose="020B0604020202020204" pitchFamily="34" charset="0"/>
                <a:cs typeface="Arial" panose="020B0604020202020204" pitchFamily="34" charset="0"/>
              </a:rPr>
              <a:t>Up to September 2014</a:t>
            </a:r>
            <a:r>
              <a:rPr lang="en-US" sz="1800" dirty="0">
                <a:latin typeface="Arial" panose="020B0604020202020204" pitchFamily="34" charset="0"/>
                <a:cs typeface="Arial" panose="020B0604020202020204" pitchFamily="34" charset="0"/>
              </a:rPr>
              <a:t>:</a:t>
            </a:r>
            <a:endParaRPr lang="de-DE" sz="1800" dirty="0">
              <a:latin typeface="Arial" panose="020B0604020202020204" pitchFamily="34" charset="0"/>
              <a:cs typeface="Arial" panose="020B0604020202020204" pitchFamily="34" charset="0"/>
            </a:endParaRPr>
          </a:p>
          <a:p>
            <a:r>
              <a:rPr lang="en-US" sz="1800" dirty="0" smtClean="0">
                <a:latin typeface="Arial" panose="020B0604020202020204" pitchFamily="34" charset="0"/>
                <a:cs typeface="Arial" panose="020B0604020202020204" pitchFamily="34" charset="0"/>
              </a:rPr>
              <a:t>to </a:t>
            </a:r>
            <a:r>
              <a:rPr lang="en-US" sz="1800" dirty="0">
                <a:latin typeface="Arial" panose="020B0604020202020204" pitchFamily="34" charset="0"/>
                <a:cs typeface="Arial" panose="020B0604020202020204" pitchFamily="34" charset="0"/>
              </a:rPr>
              <a:t>formulate a strategy for MELODI E&amp;T activities within </a:t>
            </a:r>
            <a:r>
              <a:rPr lang="en-US" sz="1800" dirty="0" smtClean="0">
                <a:latin typeface="Arial" panose="020B0604020202020204" pitchFamily="34" charset="0"/>
                <a:cs typeface="Arial" panose="020B0604020202020204" pitchFamily="34" charset="0"/>
              </a:rPr>
              <a:t>a </a:t>
            </a:r>
            <a:r>
              <a:rPr lang="en-US" sz="1800" dirty="0" smtClean="0">
                <a:solidFill>
                  <a:srgbClr val="C00000"/>
                </a:solidFill>
                <a:latin typeface="Arial" panose="020B0604020202020204" pitchFamily="34" charset="0"/>
                <a:cs typeface="Arial" panose="020B0604020202020204" pitchFamily="34" charset="0"/>
              </a:rPr>
              <a:t>new </a:t>
            </a:r>
            <a:r>
              <a:rPr lang="en-US" sz="1800" dirty="0">
                <a:solidFill>
                  <a:srgbClr val="C00000"/>
                </a:solidFill>
                <a:latin typeface="Arial" panose="020B0604020202020204" pitchFamily="34" charset="0"/>
                <a:cs typeface="Arial" panose="020B0604020202020204" pitchFamily="34" charset="0"/>
              </a:rPr>
              <a:t>E&amp;T project proposal </a:t>
            </a:r>
            <a:r>
              <a:rPr lang="en-US" sz="1800" dirty="0">
                <a:latin typeface="Arial" panose="020B0604020202020204" pitchFamily="34" charset="0"/>
                <a:cs typeface="Arial" panose="020B0604020202020204" pitchFamily="34" charset="0"/>
              </a:rPr>
              <a:t>together with the EURATOM Technology Platforms (NFRP 10) </a:t>
            </a:r>
            <a:endParaRPr lang="de-DE" sz="1800" dirty="0">
              <a:latin typeface="Arial" panose="020B0604020202020204" pitchFamily="34" charset="0"/>
              <a:cs typeface="Arial" panose="020B0604020202020204" pitchFamily="34" charset="0"/>
            </a:endParaRPr>
          </a:p>
          <a:p>
            <a:pPr eaLnBrk="1" hangingPunct="1">
              <a:spcBef>
                <a:spcPct val="30000"/>
              </a:spcBef>
              <a:buFont typeface="Wingdings" panose="05000000000000000000" pitchFamily="2" charset="2"/>
              <a:buChar char="Ø"/>
            </a:pPr>
            <a:endParaRPr lang="en-GB" sz="1800" dirty="0">
              <a:latin typeface="Arial" panose="020B0604020202020204" pitchFamily="34" charset="0"/>
              <a:ea typeface="ＭＳ Ｐゴシック" panose="020B0600070205080204" pitchFamily="34" charset="-128"/>
              <a:cs typeface="Arial" panose="020B0604020202020204" pitchFamily="34" charset="0"/>
            </a:endParaRPr>
          </a:p>
          <a:p>
            <a:pPr eaLnBrk="1" hangingPunct="1">
              <a:spcBef>
                <a:spcPct val="30000"/>
              </a:spcBef>
            </a:pPr>
            <a:endParaRPr lang="de-DE" sz="1800" dirty="0">
              <a:latin typeface="Arial" panose="020B0604020202020204" pitchFamily="34" charset="0"/>
              <a:cs typeface="Arial" panose="020B0604020202020204" pitchFamily="34" charset="0"/>
            </a:endParaRPr>
          </a:p>
        </p:txBody>
      </p:sp>
      <p:pic>
        <p:nvPicPr>
          <p:cNvPr id="4" name="Picture 4" descr="Bild in Originalgröße anzei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03789" y="386994"/>
            <a:ext cx="762000" cy="76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746566"/>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Bild in Originalgröße anzei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03789" y="386994"/>
            <a:ext cx="762000" cy="762000"/>
          </a:xfrm>
          <a:prstGeom prst="rect">
            <a:avLst/>
          </a:prstGeom>
          <a:noFill/>
          <a:extLst>
            <a:ext uri="{909E8E84-426E-40DD-AFC4-6F175D3DCCD1}">
              <a14:hiddenFill xmlns:a14="http://schemas.microsoft.com/office/drawing/2010/main">
                <a:solidFill>
                  <a:srgbClr val="FFFFFF"/>
                </a:solidFill>
              </a14:hiddenFill>
            </a:ext>
          </a:extLst>
        </p:spPr>
      </p:pic>
      <p:pic>
        <p:nvPicPr>
          <p:cNvPr id="2" name="Grafik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4523" y="69813"/>
            <a:ext cx="6041773" cy="6009056"/>
          </a:xfrm>
          <a:prstGeom prst="rect">
            <a:avLst/>
          </a:prstGeom>
        </p:spPr>
      </p:pic>
    </p:spTree>
    <p:extLst>
      <p:ext uri="{BB962C8B-B14F-4D97-AF65-F5344CB8AC3E}">
        <p14:creationId xmlns:p14="http://schemas.microsoft.com/office/powerpoint/2010/main" val="2589581694"/>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Text Box 2"/>
          <p:cNvSpPr txBox="1">
            <a:spLocks noChangeArrowheads="1"/>
          </p:cNvSpPr>
          <p:nvPr/>
        </p:nvSpPr>
        <p:spPr bwMode="auto">
          <a:xfrm>
            <a:off x="381000" y="533400"/>
            <a:ext cx="6279232" cy="811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imes New Roman" panose="02020603050405020304" pitchFamily="18" charset="0"/>
              </a:defRPr>
            </a:lvl1pPr>
            <a:lvl2pPr marL="1084263" indent="-457200">
              <a:defRPr sz="2400">
                <a:solidFill>
                  <a:schemeClr val="tx1"/>
                </a:solidFill>
                <a:latin typeface="Times New Roman" panose="02020603050405020304" pitchFamily="18" charset="0"/>
              </a:defRPr>
            </a:lvl2pPr>
            <a:lvl3pPr marL="1720850" indent="-457200">
              <a:defRPr sz="2400">
                <a:solidFill>
                  <a:schemeClr val="tx1"/>
                </a:solidFill>
                <a:latin typeface="Times New Roman" panose="02020603050405020304" pitchFamily="18" charset="0"/>
              </a:defRPr>
            </a:lvl3pPr>
            <a:lvl4pPr marL="2357438" indent="-457200">
              <a:defRPr sz="2400">
                <a:solidFill>
                  <a:schemeClr val="tx1"/>
                </a:solidFill>
                <a:latin typeface="Times New Roman" panose="02020603050405020304" pitchFamily="18" charset="0"/>
              </a:defRPr>
            </a:lvl4pPr>
            <a:lvl5pPr marL="2994025" indent="-457200">
              <a:defRPr sz="2400">
                <a:solidFill>
                  <a:schemeClr val="tx1"/>
                </a:solidFill>
                <a:latin typeface="Times New Roman" panose="02020603050405020304" pitchFamily="18" charset="0"/>
              </a:defRPr>
            </a:lvl5pPr>
            <a:lvl6pPr marL="3451225" indent="-457200" eaLnBrk="0" fontAlgn="base" hangingPunct="0">
              <a:spcBef>
                <a:spcPct val="0"/>
              </a:spcBef>
              <a:spcAft>
                <a:spcPct val="0"/>
              </a:spcAft>
              <a:defRPr sz="2400">
                <a:solidFill>
                  <a:schemeClr val="tx1"/>
                </a:solidFill>
                <a:latin typeface="Times New Roman" panose="02020603050405020304" pitchFamily="18" charset="0"/>
              </a:defRPr>
            </a:lvl6pPr>
            <a:lvl7pPr marL="3908425" indent="-457200" eaLnBrk="0" fontAlgn="base" hangingPunct="0">
              <a:spcBef>
                <a:spcPct val="0"/>
              </a:spcBef>
              <a:spcAft>
                <a:spcPct val="0"/>
              </a:spcAft>
              <a:defRPr sz="2400">
                <a:solidFill>
                  <a:schemeClr val="tx1"/>
                </a:solidFill>
                <a:latin typeface="Times New Roman" panose="02020603050405020304" pitchFamily="18" charset="0"/>
              </a:defRPr>
            </a:lvl7pPr>
            <a:lvl8pPr marL="4365625" indent="-457200" eaLnBrk="0" fontAlgn="base" hangingPunct="0">
              <a:spcBef>
                <a:spcPct val="0"/>
              </a:spcBef>
              <a:spcAft>
                <a:spcPct val="0"/>
              </a:spcAft>
              <a:defRPr sz="2400">
                <a:solidFill>
                  <a:schemeClr val="tx1"/>
                </a:solidFill>
                <a:latin typeface="Times New Roman" panose="02020603050405020304" pitchFamily="18" charset="0"/>
              </a:defRPr>
            </a:lvl8pPr>
            <a:lvl9pPr marL="4822825" indent="-457200" eaLnBrk="0" fontAlgn="base" hangingPunct="0">
              <a:spcBef>
                <a:spcPct val="0"/>
              </a:spcBef>
              <a:spcAft>
                <a:spcPct val="0"/>
              </a:spcAft>
              <a:defRPr sz="2400">
                <a:solidFill>
                  <a:schemeClr val="tx1"/>
                </a:solidFill>
                <a:latin typeface="Times New Roman" panose="02020603050405020304" pitchFamily="18" charset="0"/>
              </a:defRPr>
            </a:lvl9pPr>
          </a:lstStyle>
          <a:p>
            <a:pPr>
              <a:spcAft>
                <a:spcPct val="30000"/>
              </a:spcAft>
            </a:pPr>
            <a:r>
              <a:rPr lang="en-GB" b="1" dirty="0" smtClean="0">
                <a:solidFill>
                  <a:srgbClr val="0066CC"/>
                </a:solidFill>
                <a:latin typeface="Arial" panose="020B0604020202020204" pitchFamily="34" charset="0"/>
              </a:rPr>
              <a:t>HERCA - Task Force on E&amp;T</a:t>
            </a:r>
            <a:r>
              <a:rPr lang="de-DE" b="1" dirty="0" smtClean="0">
                <a:solidFill>
                  <a:srgbClr val="0066CC"/>
                </a:solidFill>
                <a:latin typeface="Arial" panose="020B0604020202020204" pitchFamily="34" charset="0"/>
              </a:rPr>
              <a:t> </a:t>
            </a:r>
            <a:r>
              <a:rPr lang="de-DE" b="1" dirty="0" smtClean="0">
                <a:solidFill>
                  <a:srgbClr val="0066CC"/>
                </a:solidFill>
                <a:latin typeface="Arial" panose="020B0604020202020204" pitchFamily="34" charset="0"/>
              </a:rPr>
              <a:t>            </a:t>
            </a:r>
            <a:r>
              <a:rPr lang="de-DE" sz="1600" b="1" dirty="0" smtClean="0">
                <a:solidFill>
                  <a:srgbClr val="0066CC"/>
                </a:solidFill>
                <a:latin typeface="Arial" panose="020B0604020202020204" pitchFamily="34" charset="0"/>
              </a:rPr>
              <a:t>2013</a:t>
            </a:r>
            <a:endParaRPr lang="de-DE" sz="1600" b="1" dirty="0">
              <a:solidFill>
                <a:srgbClr val="0066CC"/>
              </a:solidFill>
              <a:latin typeface="Arial" panose="020B0604020202020204" pitchFamily="34" charset="0"/>
            </a:endParaRPr>
          </a:p>
          <a:p>
            <a:pPr>
              <a:spcAft>
                <a:spcPct val="30000"/>
              </a:spcAft>
            </a:pPr>
            <a:r>
              <a:rPr lang="de-DE" sz="1600" dirty="0">
                <a:latin typeface="Arial" panose="020B0604020202020204" pitchFamily="34" charset="0"/>
              </a:rPr>
              <a:t>Heads</a:t>
            </a:r>
            <a:r>
              <a:rPr lang="de-DE" sz="1600" i="1" dirty="0">
                <a:latin typeface="Arial" panose="020B0604020202020204" pitchFamily="34" charset="0"/>
              </a:rPr>
              <a:t> </a:t>
            </a:r>
            <a:r>
              <a:rPr lang="de-DE" sz="1600" dirty="0" err="1">
                <a:latin typeface="Arial" panose="020B0604020202020204" pitchFamily="34" charset="0"/>
              </a:rPr>
              <a:t>of</a:t>
            </a:r>
            <a:r>
              <a:rPr lang="de-DE" sz="1600" dirty="0">
                <a:latin typeface="Arial" panose="020B0604020202020204" pitchFamily="34" charset="0"/>
              </a:rPr>
              <a:t> European Radiological </a:t>
            </a:r>
            <a:r>
              <a:rPr lang="de-DE" sz="1600" dirty="0" err="1">
                <a:latin typeface="Arial" panose="020B0604020202020204" pitchFamily="34" charset="0"/>
              </a:rPr>
              <a:t>protection</a:t>
            </a:r>
            <a:r>
              <a:rPr lang="de-DE" sz="1600" dirty="0">
                <a:latin typeface="Arial" panose="020B0604020202020204" pitchFamily="34" charset="0"/>
              </a:rPr>
              <a:t> </a:t>
            </a:r>
            <a:r>
              <a:rPr lang="de-DE" sz="1600" dirty="0" err="1">
                <a:latin typeface="Arial" panose="020B0604020202020204" pitchFamily="34" charset="0"/>
              </a:rPr>
              <a:t>Competent</a:t>
            </a:r>
            <a:r>
              <a:rPr lang="de-DE" sz="1600" dirty="0">
                <a:latin typeface="Arial" panose="020B0604020202020204" pitchFamily="34" charset="0"/>
              </a:rPr>
              <a:t> </a:t>
            </a:r>
            <a:r>
              <a:rPr lang="de-DE" sz="1600" dirty="0" err="1">
                <a:latin typeface="Arial" panose="020B0604020202020204" pitchFamily="34" charset="0"/>
              </a:rPr>
              <a:t>Authorities</a:t>
            </a:r>
            <a:endParaRPr lang="en-GB" sz="1600" dirty="0">
              <a:latin typeface="Arial" panose="020B0604020202020204" pitchFamily="34" charset="0"/>
            </a:endParaRPr>
          </a:p>
        </p:txBody>
      </p:sp>
      <p:sp>
        <p:nvSpPr>
          <p:cNvPr id="189443" name="Rectangle 3"/>
          <p:cNvSpPr>
            <a:spLocks noChangeArrowheads="1"/>
          </p:cNvSpPr>
          <p:nvPr/>
        </p:nvSpPr>
        <p:spPr bwMode="auto">
          <a:xfrm>
            <a:off x="381000" y="1628800"/>
            <a:ext cx="8001000" cy="5055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sz="2000" b="1" dirty="0" smtClean="0">
                <a:latin typeface="Arial" panose="020B0604020202020204" pitchFamily="34" charset="0"/>
                <a:ea typeface="ＭＳ Ｐゴシック" panose="020B0600070205080204" pitchFamily="34" charset="-128"/>
              </a:rPr>
              <a:t>Recommendations - </a:t>
            </a:r>
            <a:r>
              <a:rPr lang="en-GB" sz="2000" b="1" dirty="0" smtClean="0">
                <a:latin typeface="Arial" panose="020B0604020202020204" pitchFamily="34" charset="0"/>
                <a:cs typeface="Arial" panose="020B0604020202020204" pitchFamily="34" charset="0"/>
              </a:rPr>
              <a:t>Radiation </a:t>
            </a:r>
            <a:r>
              <a:rPr lang="en-GB" sz="2000" b="1" dirty="0">
                <a:latin typeface="Arial" panose="020B0604020202020204" pitchFamily="34" charset="0"/>
                <a:cs typeface="Arial" panose="020B0604020202020204" pitchFamily="34" charset="0"/>
              </a:rPr>
              <a:t>Protection Expert (RPE</a:t>
            </a:r>
            <a:r>
              <a:rPr lang="en-GB" sz="2000" b="1" dirty="0" smtClean="0">
                <a:latin typeface="Arial" panose="020B0604020202020204" pitchFamily="34" charset="0"/>
                <a:cs typeface="Arial" panose="020B0604020202020204" pitchFamily="34" charset="0"/>
              </a:rPr>
              <a:t>)</a:t>
            </a:r>
            <a:r>
              <a:rPr lang="de-DE" sz="2000" dirty="0" smtClean="0">
                <a:latin typeface="Arial" panose="020B0604020202020204" pitchFamily="34" charset="0"/>
              </a:rPr>
              <a:t>:</a:t>
            </a:r>
            <a:endParaRPr lang="de-DE" sz="2000" dirty="0">
              <a:latin typeface="Arial" panose="020B0604020202020204" pitchFamily="34" charset="0"/>
            </a:endParaRPr>
          </a:p>
          <a:p>
            <a:endParaRPr lang="de-DE" sz="2000" dirty="0">
              <a:latin typeface="Arial" panose="020B0604020202020204" pitchFamily="34" charset="0"/>
            </a:endParaRPr>
          </a:p>
          <a:p>
            <a:pPr marL="342900" indent="-342900">
              <a:spcBef>
                <a:spcPts val="600"/>
              </a:spcBef>
              <a:spcAft>
                <a:spcPts val="300"/>
              </a:spcAft>
              <a:buFont typeface="Wingdings" panose="05000000000000000000" pitchFamily="2" charset="2"/>
              <a:buChar char="Ø"/>
            </a:pPr>
            <a:r>
              <a:rPr lang="en-GB" sz="2000" dirty="0" smtClean="0">
                <a:solidFill>
                  <a:srgbClr val="C00000"/>
                </a:solidFill>
                <a:latin typeface="Arial" panose="020B0604020202020204" pitchFamily="34" charset="0"/>
                <a:cs typeface="Arial" panose="020B0604020202020204" pitchFamily="34" charset="0"/>
              </a:rPr>
              <a:t>EC </a:t>
            </a:r>
            <a:r>
              <a:rPr lang="en-GB" sz="2000" dirty="0">
                <a:solidFill>
                  <a:srgbClr val="C00000"/>
                </a:solidFill>
                <a:latin typeface="Arial" panose="020B0604020202020204" pitchFamily="34" charset="0"/>
                <a:cs typeface="Arial" panose="020B0604020202020204" pitchFamily="34" charset="0"/>
              </a:rPr>
              <a:t>should develop guidance </a:t>
            </a:r>
            <a:r>
              <a:rPr lang="en-GB" sz="2000" dirty="0">
                <a:latin typeface="Arial" panose="020B0604020202020204" pitchFamily="34" charset="0"/>
                <a:cs typeface="Arial" panose="020B0604020202020204" pitchFamily="34" charset="0"/>
              </a:rPr>
              <a:t>for the implementation of the BSS requirements for RPE </a:t>
            </a:r>
            <a:endParaRPr lang="de-DE" sz="2000" dirty="0">
              <a:latin typeface="Arial" panose="020B0604020202020204" pitchFamily="34" charset="0"/>
              <a:cs typeface="Arial" panose="020B0604020202020204" pitchFamily="34" charset="0"/>
            </a:endParaRPr>
          </a:p>
          <a:p>
            <a:pPr marL="342900" indent="-342900">
              <a:spcBef>
                <a:spcPts val="600"/>
              </a:spcBef>
              <a:spcAft>
                <a:spcPts val="300"/>
              </a:spcAft>
              <a:buFont typeface="Wingdings" panose="05000000000000000000" pitchFamily="2" charset="2"/>
              <a:buChar char="Ø"/>
            </a:pPr>
            <a:r>
              <a:rPr lang="en-GB" sz="2000" dirty="0" smtClean="0">
                <a:latin typeface="Arial" panose="020B0604020202020204" pitchFamily="34" charset="0"/>
                <a:cs typeface="Arial" panose="020B0604020202020204" pitchFamily="34" charset="0"/>
              </a:rPr>
              <a:t>HERCA </a:t>
            </a:r>
            <a:r>
              <a:rPr lang="en-GB" sz="2000" dirty="0">
                <a:latin typeface="Arial" panose="020B0604020202020204" pitchFamily="34" charset="0"/>
                <a:cs typeface="Arial" panose="020B0604020202020204" pitchFamily="34" charset="0"/>
              </a:rPr>
              <a:t>Member Countries should provide input to the development of the guidance (=&gt; </a:t>
            </a:r>
            <a:r>
              <a:rPr lang="en-GB" sz="2000" dirty="0">
                <a:solidFill>
                  <a:srgbClr val="0066CC"/>
                </a:solidFill>
                <a:latin typeface="Arial" panose="020B0604020202020204" pitchFamily="34" charset="0"/>
                <a:cs typeface="Arial" panose="020B0604020202020204" pitchFamily="34" charset="0"/>
              </a:rPr>
              <a:t>ENETRAP III</a:t>
            </a:r>
            <a:r>
              <a:rPr lang="en-GB" sz="2000" dirty="0">
                <a:latin typeface="Arial" panose="020B0604020202020204" pitchFamily="34" charset="0"/>
                <a:cs typeface="Arial" panose="020B0604020202020204" pitchFamily="34" charset="0"/>
              </a:rPr>
              <a:t>)</a:t>
            </a:r>
            <a:endParaRPr lang="de-DE" sz="2000" dirty="0">
              <a:latin typeface="Arial" panose="020B0604020202020204" pitchFamily="34" charset="0"/>
              <a:cs typeface="Arial" panose="020B0604020202020204" pitchFamily="34" charset="0"/>
            </a:endParaRPr>
          </a:p>
          <a:p>
            <a:pPr marL="342900" indent="-342900">
              <a:spcBef>
                <a:spcPts val="600"/>
              </a:spcBef>
              <a:spcAft>
                <a:spcPts val="300"/>
              </a:spcAft>
              <a:buFont typeface="Wingdings" panose="05000000000000000000" pitchFamily="2" charset="2"/>
              <a:buChar char="Ø"/>
            </a:pPr>
            <a:r>
              <a:rPr lang="en-GB" sz="2000" dirty="0" smtClean="0">
                <a:latin typeface="Arial" panose="020B0604020202020204" pitchFamily="34" charset="0"/>
                <a:cs typeface="Arial" panose="020B0604020202020204" pitchFamily="34" charset="0"/>
              </a:rPr>
              <a:t>HERCA </a:t>
            </a:r>
            <a:r>
              <a:rPr lang="en-GB" sz="2000" dirty="0">
                <a:latin typeface="Arial" panose="020B0604020202020204" pitchFamily="34" charset="0"/>
                <a:cs typeface="Arial" panose="020B0604020202020204" pitchFamily="34" charset="0"/>
              </a:rPr>
              <a:t>should recognise this guidance as reference for HERCA MC (to be followed by national authorities)</a:t>
            </a:r>
            <a:endParaRPr lang="de-DE" sz="2000" i="1" dirty="0">
              <a:latin typeface="Arial" panose="020B0604020202020204" pitchFamily="34" charset="0"/>
              <a:cs typeface="Arial" panose="020B0604020202020204" pitchFamily="34" charset="0"/>
            </a:endParaRPr>
          </a:p>
          <a:p>
            <a:pPr marL="342900" indent="-342900">
              <a:spcBef>
                <a:spcPts val="600"/>
              </a:spcBef>
              <a:spcAft>
                <a:spcPts val="300"/>
              </a:spcAft>
              <a:buFont typeface="Wingdings" panose="05000000000000000000" pitchFamily="2" charset="2"/>
              <a:buChar char="Ø"/>
            </a:pPr>
            <a:r>
              <a:rPr lang="en-GB" sz="2000" dirty="0" smtClean="0">
                <a:latin typeface="Arial" panose="020B0604020202020204" pitchFamily="34" charset="0"/>
                <a:cs typeface="Arial" panose="020B0604020202020204" pitchFamily="34" charset="0"/>
              </a:rPr>
              <a:t>After </a:t>
            </a:r>
            <a:r>
              <a:rPr lang="en-GB" sz="2000" dirty="0">
                <a:latin typeface="Arial" panose="020B0604020202020204" pitchFamily="34" charset="0"/>
                <a:cs typeface="Arial" panose="020B0604020202020204" pitchFamily="34" charset="0"/>
              </a:rPr>
              <a:t>BSS have been implemented and guidance developed: a new HERCA survey should be done</a:t>
            </a:r>
            <a:endParaRPr lang="de-DE" sz="2000" dirty="0">
              <a:latin typeface="Arial" panose="020B0604020202020204" pitchFamily="34" charset="0"/>
              <a:cs typeface="Arial" panose="020B0604020202020204" pitchFamily="34" charset="0"/>
            </a:endParaRPr>
          </a:p>
          <a:p>
            <a:pPr marL="342900" indent="-342900">
              <a:spcBef>
                <a:spcPts val="600"/>
              </a:spcBef>
              <a:spcAft>
                <a:spcPts val="300"/>
              </a:spcAft>
              <a:buFont typeface="Wingdings" panose="05000000000000000000" pitchFamily="2" charset="2"/>
              <a:buChar char="Ø"/>
            </a:pPr>
            <a:r>
              <a:rPr lang="en-GB" sz="2000" dirty="0" smtClean="0">
                <a:latin typeface="Arial" panose="020B0604020202020204" pitchFamily="34" charset="0"/>
                <a:cs typeface="Arial" panose="020B0604020202020204" pitchFamily="34" charset="0"/>
              </a:rPr>
              <a:t>Depending </a:t>
            </a:r>
            <a:r>
              <a:rPr lang="en-GB" sz="2000" dirty="0">
                <a:latin typeface="Arial" panose="020B0604020202020204" pitchFamily="34" charset="0"/>
                <a:cs typeface="Arial" panose="020B0604020202020204" pitchFamily="34" charset="0"/>
              </a:rPr>
              <a:t>on the results, HERCA might develop a mutual recognition system for RPE</a:t>
            </a:r>
            <a:endParaRPr lang="de-DE" sz="2000" dirty="0">
              <a:latin typeface="Arial" panose="020B0604020202020204" pitchFamily="34" charset="0"/>
              <a:cs typeface="Arial" panose="020B0604020202020204" pitchFamily="34" charset="0"/>
            </a:endParaRPr>
          </a:p>
          <a:p>
            <a:pPr>
              <a:spcBef>
                <a:spcPts val="300"/>
              </a:spcBef>
              <a:spcAft>
                <a:spcPts val="300"/>
              </a:spcAft>
            </a:pPr>
            <a:r>
              <a:rPr lang="en-US" sz="2000" dirty="0">
                <a:latin typeface="Arial" panose="020B0604020202020204" pitchFamily="34" charset="0"/>
                <a:cs typeface="Arial" panose="020B0604020202020204" pitchFamily="34" charset="0"/>
              </a:rPr>
              <a:t> </a:t>
            </a:r>
            <a:endParaRPr lang="de-DE" sz="2000" dirty="0">
              <a:latin typeface="Arial" panose="020B0604020202020204" pitchFamily="34" charset="0"/>
              <a:cs typeface="Arial" panose="020B0604020202020204" pitchFamily="34" charset="0"/>
            </a:endParaRPr>
          </a:p>
          <a:p>
            <a:r>
              <a:rPr lang="en-GB" sz="2000" dirty="0"/>
              <a:t> </a:t>
            </a:r>
            <a:endParaRPr lang="de-DE" sz="2000" dirty="0"/>
          </a:p>
        </p:txBody>
      </p:sp>
      <p:pic>
        <p:nvPicPr>
          <p:cNvPr id="4" name="Picture 4" descr="Bild in Originalgröße anzei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57248" y="462847"/>
            <a:ext cx="881766" cy="8817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6444384"/>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Text Box 2"/>
          <p:cNvSpPr txBox="1">
            <a:spLocks noChangeArrowheads="1"/>
          </p:cNvSpPr>
          <p:nvPr/>
        </p:nvSpPr>
        <p:spPr bwMode="auto">
          <a:xfrm>
            <a:off x="381000" y="533400"/>
            <a:ext cx="6135216" cy="811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imes New Roman" panose="02020603050405020304" pitchFamily="18" charset="0"/>
              </a:defRPr>
            </a:lvl1pPr>
            <a:lvl2pPr marL="1084263" indent="-457200">
              <a:defRPr sz="2400">
                <a:solidFill>
                  <a:schemeClr val="tx1"/>
                </a:solidFill>
                <a:latin typeface="Times New Roman" panose="02020603050405020304" pitchFamily="18" charset="0"/>
              </a:defRPr>
            </a:lvl2pPr>
            <a:lvl3pPr marL="1720850" indent="-457200">
              <a:defRPr sz="2400">
                <a:solidFill>
                  <a:schemeClr val="tx1"/>
                </a:solidFill>
                <a:latin typeface="Times New Roman" panose="02020603050405020304" pitchFamily="18" charset="0"/>
              </a:defRPr>
            </a:lvl3pPr>
            <a:lvl4pPr marL="2357438" indent="-457200">
              <a:defRPr sz="2400">
                <a:solidFill>
                  <a:schemeClr val="tx1"/>
                </a:solidFill>
                <a:latin typeface="Times New Roman" panose="02020603050405020304" pitchFamily="18" charset="0"/>
              </a:defRPr>
            </a:lvl4pPr>
            <a:lvl5pPr marL="2994025" indent="-457200">
              <a:defRPr sz="2400">
                <a:solidFill>
                  <a:schemeClr val="tx1"/>
                </a:solidFill>
                <a:latin typeface="Times New Roman" panose="02020603050405020304" pitchFamily="18" charset="0"/>
              </a:defRPr>
            </a:lvl5pPr>
            <a:lvl6pPr marL="3451225" indent="-457200" eaLnBrk="0" fontAlgn="base" hangingPunct="0">
              <a:spcBef>
                <a:spcPct val="0"/>
              </a:spcBef>
              <a:spcAft>
                <a:spcPct val="0"/>
              </a:spcAft>
              <a:defRPr sz="2400">
                <a:solidFill>
                  <a:schemeClr val="tx1"/>
                </a:solidFill>
                <a:latin typeface="Times New Roman" panose="02020603050405020304" pitchFamily="18" charset="0"/>
              </a:defRPr>
            </a:lvl6pPr>
            <a:lvl7pPr marL="3908425" indent="-457200" eaLnBrk="0" fontAlgn="base" hangingPunct="0">
              <a:spcBef>
                <a:spcPct val="0"/>
              </a:spcBef>
              <a:spcAft>
                <a:spcPct val="0"/>
              </a:spcAft>
              <a:defRPr sz="2400">
                <a:solidFill>
                  <a:schemeClr val="tx1"/>
                </a:solidFill>
                <a:latin typeface="Times New Roman" panose="02020603050405020304" pitchFamily="18" charset="0"/>
              </a:defRPr>
            </a:lvl7pPr>
            <a:lvl8pPr marL="4365625" indent="-457200" eaLnBrk="0" fontAlgn="base" hangingPunct="0">
              <a:spcBef>
                <a:spcPct val="0"/>
              </a:spcBef>
              <a:spcAft>
                <a:spcPct val="0"/>
              </a:spcAft>
              <a:defRPr sz="2400">
                <a:solidFill>
                  <a:schemeClr val="tx1"/>
                </a:solidFill>
                <a:latin typeface="Times New Roman" panose="02020603050405020304" pitchFamily="18" charset="0"/>
              </a:defRPr>
            </a:lvl8pPr>
            <a:lvl9pPr marL="4822825" indent="-457200" eaLnBrk="0" fontAlgn="base" hangingPunct="0">
              <a:spcBef>
                <a:spcPct val="0"/>
              </a:spcBef>
              <a:spcAft>
                <a:spcPct val="0"/>
              </a:spcAft>
              <a:defRPr sz="2400">
                <a:solidFill>
                  <a:schemeClr val="tx1"/>
                </a:solidFill>
                <a:latin typeface="Times New Roman" panose="02020603050405020304" pitchFamily="18" charset="0"/>
              </a:defRPr>
            </a:lvl9pPr>
          </a:lstStyle>
          <a:p>
            <a:pPr>
              <a:spcAft>
                <a:spcPct val="30000"/>
              </a:spcAft>
            </a:pPr>
            <a:r>
              <a:rPr lang="en-GB" b="1" dirty="0" smtClean="0">
                <a:solidFill>
                  <a:srgbClr val="0066CC"/>
                </a:solidFill>
                <a:latin typeface="Arial" panose="020B0604020202020204" pitchFamily="34" charset="0"/>
              </a:rPr>
              <a:t>HERCA - Task Force on E&amp;T</a:t>
            </a:r>
            <a:r>
              <a:rPr lang="de-DE" b="1" dirty="0" smtClean="0">
                <a:solidFill>
                  <a:srgbClr val="0066CC"/>
                </a:solidFill>
                <a:latin typeface="Arial" panose="020B0604020202020204" pitchFamily="34" charset="0"/>
              </a:rPr>
              <a:t> </a:t>
            </a:r>
            <a:endParaRPr lang="de-DE" b="1" dirty="0">
              <a:solidFill>
                <a:srgbClr val="0066CC"/>
              </a:solidFill>
              <a:latin typeface="Arial" panose="020B0604020202020204" pitchFamily="34" charset="0"/>
            </a:endParaRPr>
          </a:p>
          <a:p>
            <a:pPr>
              <a:spcAft>
                <a:spcPct val="30000"/>
              </a:spcAft>
            </a:pPr>
            <a:r>
              <a:rPr lang="de-DE" sz="1600" dirty="0">
                <a:latin typeface="Arial" panose="020B0604020202020204" pitchFamily="34" charset="0"/>
              </a:rPr>
              <a:t>Heads</a:t>
            </a:r>
            <a:r>
              <a:rPr lang="de-DE" sz="1600" i="1" dirty="0">
                <a:latin typeface="Arial" panose="020B0604020202020204" pitchFamily="34" charset="0"/>
              </a:rPr>
              <a:t> </a:t>
            </a:r>
            <a:r>
              <a:rPr lang="de-DE" sz="1600" dirty="0" err="1">
                <a:latin typeface="Arial" panose="020B0604020202020204" pitchFamily="34" charset="0"/>
              </a:rPr>
              <a:t>of</a:t>
            </a:r>
            <a:r>
              <a:rPr lang="de-DE" sz="1600" dirty="0">
                <a:latin typeface="Arial" panose="020B0604020202020204" pitchFamily="34" charset="0"/>
              </a:rPr>
              <a:t> European Radiological </a:t>
            </a:r>
            <a:r>
              <a:rPr lang="de-DE" sz="1600" dirty="0" err="1">
                <a:latin typeface="Arial" panose="020B0604020202020204" pitchFamily="34" charset="0"/>
              </a:rPr>
              <a:t>protection</a:t>
            </a:r>
            <a:r>
              <a:rPr lang="de-DE" sz="1600" dirty="0">
                <a:latin typeface="Arial" panose="020B0604020202020204" pitchFamily="34" charset="0"/>
              </a:rPr>
              <a:t> </a:t>
            </a:r>
            <a:r>
              <a:rPr lang="de-DE" sz="1600" dirty="0" err="1">
                <a:latin typeface="Arial" panose="020B0604020202020204" pitchFamily="34" charset="0"/>
              </a:rPr>
              <a:t>Competent</a:t>
            </a:r>
            <a:r>
              <a:rPr lang="de-DE" sz="1600" dirty="0">
                <a:latin typeface="Arial" panose="020B0604020202020204" pitchFamily="34" charset="0"/>
              </a:rPr>
              <a:t> </a:t>
            </a:r>
            <a:r>
              <a:rPr lang="de-DE" sz="1600" dirty="0" err="1">
                <a:latin typeface="Arial" panose="020B0604020202020204" pitchFamily="34" charset="0"/>
              </a:rPr>
              <a:t>Authorities</a:t>
            </a:r>
            <a:endParaRPr lang="en-GB" sz="1600" dirty="0">
              <a:latin typeface="Arial" panose="020B0604020202020204" pitchFamily="34" charset="0"/>
            </a:endParaRPr>
          </a:p>
        </p:txBody>
      </p:sp>
      <p:sp>
        <p:nvSpPr>
          <p:cNvPr id="189443" name="Rectangle 3"/>
          <p:cNvSpPr>
            <a:spLocks noChangeArrowheads="1"/>
          </p:cNvSpPr>
          <p:nvPr/>
        </p:nvSpPr>
        <p:spPr bwMode="auto">
          <a:xfrm>
            <a:off x="381000" y="1628800"/>
            <a:ext cx="8001000" cy="44781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sz="2000" b="1" dirty="0">
              <a:latin typeface="Arial" panose="020B0604020202020204" pitchFamily="34" charset="0"/>
              <a:ea typeface="ＭＳ Ｐゴシック" panose="020B0600070205080204" pitchFamily="34" charset="-128"/>
            </a:endParaRPr>
          </a:p>
          <a:p>
            <a:r>
              <a:rPr lang="en-GB" sz="2000" b="1" dirty="0" smtClean="0">
                <a:latin typeface="Arial" panose="020B0604020202020204" pitchFamily="34" charset="0"/>
                <a:ea typeface="ＭＳ Ｐゴシック" panose="020B0600070205080204" pitchFamily="34" charset="-128"/>
              </a:rPr>
              <a:t>Recommendations - </a:t>
            </a:r>
            <a:r>
              <a:rPr lang="en-GB" sz="2000" b="1" dirty="0" smtClean="0">
                <a:latin typeface="Arial" panose="020B0604020202020204" pitchFamily="34" charset="0"/>
                <a:cs typeface="Arial" panose="020B0604020202020204" pitchFamily="34" charset="0"/>
              </a:rPr>
              <a:t>Radiation </a:t>
            </a:r>
            <a:r>
              <a:rPr lang="en-GB" sz="2000" b="1" dirty="0">
                <a:latin typeface="Arial" panose="020B0604020202020204" pitchFamily="34" charset="0"/>
                <a:cs typeface="Arial" panose="020B0604020202020204" pitchFamily="34" charset="0"/>
              </a:rPr>
              <a:t>Protection Expert (</a:t>
            </a:r>
            <a:r>
              <a:rPr lang="en-GB" sz="2000" b="1" dirty="0" smtClean="0">
                <a:latin typeface="Arial" panose="020B0604020202020204" pitchFamily="34" charset="0"/>
                <a:cs typeface="Arial" panose="020B0604020202020204" pitchFamily="34" charset="0"/>
              </a:rPr>
              <a:t>RPO)</a:t>
            </a:r>
            <a:r>
              <a:rPr lang="de-DE" sz="2000" dirty="0" smtClean="0">
                <a:latin typeface="Arial" panose="020B0604020202020204" pitchFamily="34" charset="0"/>
              </a:rPr>
              <a:t>:</a:t>
            </a:r>
            <a:endParaRPr lang="de-DE" sz="2000" dirty="0">
              <a:latin typeface="Arial" panose="020B0604020202020204" pitchFamily="34" charset="0"/>
            </a:endParaRPr>
          </a:p>
          <a:p>
            <a:pPr marL="342900" indent="-342900">
              <a:spcBef>
                <a:spcPts val="600"/>
              </a:spcBef>
              <a:spcAft>
                <a:spcPts val="300"/>
              </a:spcAft>
              <a:buFont typeface="Wingdings" panose="05000000000000000000" pitchFamily="2" charset="2"/>
              <a:buChar char="Ø"/>
            </a:pPr>
            <a:r>
              <a:rPr lang="en-GB" sz="2000" dirty="0" smtClean="0">
                <a:solidFill>
                  <a:srgbClr val="C00000"/>
                </a:solidFill>
                <a:latin typeface="Arial" panose="020B0604020202020204" pitchFamily="34" charset="0"/>
                <a:cs typeface="Arial" panose="020B0604020202020204" pitchFamily="34" charset="0"/>
              </a:rPr>
              <a:t>EC </a:t>
            </a:r>
            <a:r>
              <a:rPr lang="en-GB" sz="2000" dirty="0">
                <a:solidFill>
                  <a:srgbClr val="C00000"/>
                </a:solidFill>
                <a:latin typeface="Arial" panose="020B0604020202020204" pitchFamily="34" charset="0"/>
                <a:cs typeface="Arial" panose="020B0604020202020204" pitchFamily="34" charset="0"/>
              </a:rPr>
              <a:t>should develop guidance</a:t>
            </a:r>
            <a:r>
              <a:rPr lang="en-GB" sz="2000" dirty="0">
                <a:latin typeface="Arial" panose="020B0604020202020204" pitchFamily="34" charset="0"/>
                <a:cs typeface="Arial" panose="020B0604020202020204" pitchFamily="34" charset="0"/>
              </a:rPr>
              <a:t> for the implementation of the BSS requirements for RPO (role of the RPO and required competencies)</a:t>
            </a:r>
            <a:endParaRPr lang="de-DE" sz="2000" dirty="0">
              <a:latin typeface="Arial" panose="020B0604020202020204" pitchFamily="34" charset="0"/>
              <a:cs typeface="Arial" panose="020B0604020202020204" pitchFamily="34" charset="0"/>
            </a:endParaRPr>
          </a:p>
          <a:p>
            <a:pPr marL="342900" indent="-342900">
              <a:spcBef>
                <a:spcPts val="600"/>
              </a:spcBef>
              <a:spcAft>
                <a:spcPts val="300"/>
              </a:spcAft>
              <a:buFont typeface="Wingdings" panose="05000000000000000000" pitchFamily="2" charset="2"/>
              <a:buChar char="Ø"/>
            </a:pPr>
            <a:r>
              <a:rPr lang="en-GB" sz="2000" dirty="0">
                <a:latin typeface="Arial" panose="020B0604020202020204" pitchFamily="34" charset="0"/>
                <a:cs typeface="Arial" panose="020B0604020202020204" pitchFamily="34" charset="0"/>
              </a:rPr>
              <a:t>HERCA Member Countries should provide input to the development of the guidance (=&gt; </a:t>
            </a:r>
            <a:r>
              <a:rPr lang="en-GB" sz="2000" dirty="0">
                <a:solidFill>
                  <a:srgbClr val="0066CC"/>
                </a:solidFill>
                <a:latin typeface="Arial" panose="020B0604020202020204" pitchFamily="34" charset="0"/>
                <a:cs typeface="Arial" panose="020B0604020202020204" pitchFamily="34" charset="0"/>
              </a:rPr>
              <a:t>ENETRAP III</a:t>
            </a:r>
            <a:r>
              <a:rPr lang="en-GB" sz="2000" dirty="0">
                <a:latin typeface="Arial" panose="020B0604020202020204" pitchFamily="34" charset="0"/>
                <a:cs typeface="Arial" panose="020B0604020202020204" pitchFamily="34" charset="0"/>
              </a:rPr>
              <a:t>)</a:t>
            </a:r>
            <a:endParaRPr lang="de-DE"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 </a:t>
            </a:r>
            <a:endParaRPr lang="de-DE" sz="2000" dirty="0">
              <a:latin typeface="Arial" panose="020B0604020202020204" pitchFamily="34" charset="0"/>
              <a:cs typeface="Arial" panose="020B0604020202020204" pitchFamily="34" charset="0"/>
            </a:endParaRPr>
          </a:p>
          <a:p>
            <a:r>
              <a:rPr lang="en-GB" sz="2000" b="1" dirty="0">
                <a:latin typeface="Arial" panose="020B0604020202020204" pitchFamily="34" charset="0"/>
                <a:ea typeface="ＭＳ Ｐゴシック" panose="020B0600070205080204" pitchFamily="34" charset="-128"/>
              </a:rPr>
              <a:t>R</a:t>
            </a:r>
            <a:r>
              <a:rPr lang="en-GB" sz="2000" b="1" dirty="0" smtClean="0">
                <a:latin typeface="Arial" panose="020B0604020202020204" pitchFamily="34" charset="0"/>
                <a:ea typeface="ＭＳ Ｐゴシック" panose="020B0600070205080204" pitchFamily="34" charset="-128"/>
              </a:rPr>
              <a:t>ecommendations - </a:t>
            </a:r>
            <a:r>
              <a:rPr lang="en-GB" sz="2000" b="1" dirty="0" smtClean="0">
                <a:latin typeface="Arial" panose="020B0604020202020204" pitchFamily="34" charset="0"/>
                <a:cs typeface="Arial" panose="020B0604020202020204" pitchFamily="34" charset="0"/>
              </a:rPr>
              <a:t>E&amp;T </a:t>
            </a:r>
            <a:r>
              <a:rPr lang="en-GB" sz="2000" b="1" dirty="0">
                <a:latin typeface="Arial" panose="020B0604020202020204" pitchFamily="34" charset="0"/>
                <a:cs typeface="Arial" panose="020B0604020202020204" pitchFamily="34" charset="0"/>
              </a:rPr>
              <a:t>of workers</a:t>
            </a:r>
            <a:endParaRPr lang="de-DE" sz="2000" b="1" dirty="0">
              <a:latin typeface="Arial" panose="020B0604020202020204" pitchFamily="34" charset="0"/>
              <a:cs typeface="Arial" panose="020B0604020202020204" pitchFamily="34" charset="0"/>
            </a:endParaRPr>
          </a:p>
          <a:p>
            <a:pPr marL="342900" indent="-342900">
              <a:spcBef>
                <a:spcPts val="600"/>
              </a:spcBef>
              <a:buFont typeface="Wingdings" panose="05000000000000000000" pitchFamily="2" charset="2"/>
              <a:buChar char="Ø"/>
            </a:pPr>
            <a:r>
              <a:rPr lang="en-GB" sz="2000" dirty="0" smtClean="0">
                <a:solidFill>
                  <a:srgbClr val="C00000"/>
                </a:solidFill>
                <a:latin typeface="Arial" panose="020B0604020202020204" pitchFamily="34" charset="0"/>
                <a:cs typeface="Arial" panose="020B0604020202020204" pitchFamily="34" charset="0"/>
              </a:rPr>
              <a:t>Guidance </a:t>
            </a:r>
            <a:r>
              <a:rPr lang="en-GB" sz="2000" dirty="0">
                <a:solidFill>
                  <a:srgbClr val="C00000"/>
                </a:solidFill>
                <a:latin typeface="Arial" panose="020B0604020202020204" pitchFamily="34" charset="0"/>
                <a:cs typeface="Arial" panose="020B0604020202020204" pitchFamily="34" charset="0"/>
              </a:rPr>
              <a:t>for RPE and RPO should include information on RP training requirements of workers </a:t>
            </a:r>
            <a:endParaRPr lang="de-DE" sz="2000" dirty="0">
              <a:solidFill>
                <a:srgbClr val="C00000"/>
              </a:solidFill>
              <a:latin typeface="Arial" panose="020B0604020202020204" pitchFamily="34" charset="0"/>
              <a:cs typeface="Arial" panose="020B0604020202020204" pitchFamily="34" charset="0"/>
            </a:endParaRPr>
          </a:p>
          <a:p>
            <a:pPr>
              <a:spcBef>
                <a:spcPts val="300"/>
              </a:spcBef>
              <a:spcAft>
                <a:spcPts val="300"/>
              </a:spcAft>
            </a:pPr>
            <a:r>
              <a:rPr lang="en-US" sz="2000" dirty="0">
                <a:latin typeface="Arial" panose="020B0604020202020204" pitchFamily="34" charset="0"/>
                <a:cs typeface="Arial" panose="020B0604020202020204" pitchFamily="34" charset="0"/>
              </a:rPr>
              <a:t> </a:t>
            </a:r>
            <a:endParaRPr lang="de-DE" sz="2000" dirty="0">
              <a:latin typeface="Arial" panose="020B0604020202020204" pitchFamily="34" charset="0"/>
              <a:cs typeface="Arial" panose="020B0604020202020204" pitchFamily="34" charset="0"/>
            </a:endParaRPr>
          </a:p>
          <a:p>
            <a:r>
              <a:rPr lang="en-GB" sz="2000" dirty="0"/>
              <a:t> </a:t>
            </a:r>
            <a:endParaRPr lang="de-DE" sz="2000" dirty="0"/>
          </a:p>
        </p:txBody>
      </p:sp>
      <p:pic>
        <p:nvPicPr>
          <p:cNvPr id="4" name="Picture 4" descr="Bild in Originalgröße anzei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84023" y="386994"/>
            <a:ext cx="881766" cy="8817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4823301"/>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Text Box 2"/>
          <p:cNvSpPr txBox="1">
            <a:spLocks noChangeArrowheads="1"/>
          </p:cNvSpPr>
          <p:nvPr/>
        </p:nvSpPr>
        <p:spPr bwMode="auto">
          <a:xfrm>
            <a:off x="457200" y="1916832"/>
            <a:ext cx="8229600" cy="1406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1084263" indent="-457200">
              <a:defRPr sz="2400">
                <a:solidFill>
                  <a:schemeClr val="tx1"/>
                </a:solidFill>
                <a:latin typeface="Times New Roman" panose="02020603050405020304" pitchFamily="18" charset="0"/>
              </a:defRPr>
            </a:lvl2pPr>
            <a:lvl3pPr marL="1720850" indent="-457200">
              <a:defRPr sz="2400">
                <a:solidFill>
                  <a:schemeClr val="tx1"/>
                </a:solidFill>
                <a:latin typeface="Times New Roman" panose="02020603050405020304" pitchFamily="18" charset="0"/>
              </a:defRPr>
            </a:lvl3pPr>
            <a:lvl4pPr marL="2357438" indent="-457200">
              <a:defRPr sz="2400">
                <a:solidFill>
                  <a:schemeClr val="tx1"/>
                </a:solidFill>
                <a:latin typeface="Times New Roman" panose="02020603050405020304" pitchFamily="18" charset="0"/>
              </a:defRPr>
            </a:lvl4pPr>
            <a:lvl5pPr marL="2994025" indent="-457200">
              <a:defRPr sz="2400">
                <a:solidFill>
                  <a:schemeClr val="tx1"/>
                </a:solidFill>
                <a:latin typeface="Times New Roman" panose="02020603050405020304" pitchFamily="18" charset="0"/>
              </a:defRPr>
            </a:lvl5pPr>
            <a:lvl6pPr marL="3451225" indent="-457200" eaLnBrk="0" fontAlgn="base" hangingPunct="0">
              <a:spcBef>
                <a:spcPct val="0"/>
              </a:spcBef>
              <a:spcAft>
                <a:spcPct val="0"/>
              </a:spcAft>
              <a:defRPr sz="2400">
                <a:solidFill>
                  <a:schemeClr val="tx1"/>
                </a:solidFill>
                <a:latin typeface="Times New Roman" panose="02020603050405020304" pitchFamily="18" charset="0"/>
              </a:defRPr>
            </a:lvl6pPr>
            <a:lvl7pPr marL="3908425" indent="-457200" eaLnBrk="0" fontAlgn="base" hangingPunct="0">
              <a:spcBef>
                <a:spcPct val="0"/>
              </a:spcBef>
              <a:spcAft>
                <a:spcPct val="0"/>
              </a:spcAft>
              <a:defRPr sz="2400">
                <a:solidFill>
                  <a:schemeClr val="tx1"/>
                </a:solidFill>
                <a:latin typeface="Times New Roman" panose="02020603050405020304" pitchFamily="18" charset="0"/>
              </a:defRPr>
            </a:lvl7pPr>
            <a:lvl8pPr marL="4365625" indent="-457200" eaLnBrk="0" fontAlgn="base" hangingPunct="0">
              <a:spcBef>
                <a:spcPct val="0"/>
              </a:spcBef>
              <a:spcAft>
                <a:spcPct val="0"/>
              </a:spcAft>
              <a:defRPr sz="2400">
                <a:solidFill>
                  <a:schemeClr val="tx1"/>
                </a:solidFill>
                <a:latin typeface="Times New Roman" panose="02020603050405020304" pitchFamily="18" charset="0"/>
              </a:defRPr>
            </a:lvl8pPr>
            <a:lvl9pPr marL="4822825" indent="-457200" eaLnBrk="0" fontAlgn="base" hangingPunct="0">
              <a:spcBef>
                <a:spcPct val="0"/>
              </a:spcBef>
              <a:spcAft>
                <a:spcPct val="0"/>
              </a:spcAft>
              <a:defRPr sz="2400">
                <a:solidFill>
                  <a:schemeClr val="tx1"/>
                </a:solidFill>
                <a:latin typeface="Times New Roman" panose="02020603050405020304" pitchFamily="18" charset="0"/>
              </a:defRPr>
            </a:lvl9pPr>
          </a:lstStyle>
          <a:p>
            <a:pPr algn="ctr">
              <a:spcAft>
                <a:spcPct val="30000"/>
              </a:spcAft>
            </a:pPr>
            <a:endParaRPr lang="en-GB" b="1" dirty="0">
              <a:solidFill>
                <a:schemeClr val="accent2"/>
              </a:solidFill>
              <a:latin typeface="Arial" panose="020B0604020202020204" pitchFamily="34" charset="0"/>
            </a:endParaRPr>
          </a:p>
          <a:p>
            <a:pPr algn="ctr">
              <a:spcAft>
                <a:spcPct val="30000"/>
              </a:spcAft>
            </a:pPr>
            <a:r>
              <a:rPr lang="en-GB" b="1" dirty="0">
                <a:solidFill>
                  <a:srgbClr val="0066CC"/>
                </a:solidFill>
                <a:latin typeface="Arial" panose="020B0604020202020204" pitchFamily="34" charset="0"/>
              </a:rPr>
              <a:t>THANK YOU FOR YOUR ATTENTION</a:t>
            </a:r>
          </a:p>
          <a:p>
            <a:pPr algn="ctr">
              <a:spcAft>
                <a:spcPct val="30000"/>
              </a:spcAft>
            </a:pPr>
            <a:endParaRPr lang="en-GB" dirty="0">
              <a:latin typeface="Arial" panose="020B0604020202020204" pitchFamily="34" charset="0"/>
            </a:endParaRP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09922" name="Text Box 2"/>
          <p:cNvSpPr txBox="1">
            <a:spLocks noChangeArrowheads="1"/>
          </p:cNvSpPr>
          <p:nvPr/>
        </p:nvSpPr>
        <p:spPr bwMode="auto">
          <a:xfrm>
            <a:off x="381000" y="533400"/>
            <a:ext cx="8229600" cy="841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1084263" indent="-457200">
              <a:defRPr sz="2400">
                <a:solidFill>
                  <a:schemeClr val="tx1"/>
                </a:solidFill>
                <a:latin typeface="Times New Roman" panose="02020603050405020304" pitchFamily="18" charset="0"/>
              </a:defRPr>
            </a:lvl2pPr>
            <a:lvl3pPr marL="1720850" indent="-457200">
              <a:defRPr sz="2400">
                <a:solidFill>
                  <a:schemeClr val="tx1"/>
                </a:solidFill>
                <a:latin typeface="Times New Roman" panose="02020603050405020304" pitchFamily="18" charset="0"/>
              </a:defRPr>
            </a:lvl3pPr>
            <a:lvl4pPr marL="2357438" indent="-457200">
              <a:defRPr sz="2400">
                <a:solidFill>
                  <a:schemeClr val="tx1"/>
                </a:solidFill>
                <a:latin typeface="Times New Roman" panose="02020603050405020304" pitchFamily="18" charset="0"/>
              </a:defRPr>
            </a:lvl4pPr>
            <a:lvl5pPr marL="2994025" indent="-457200">
              <a:defRPr sz="2400">
                <a:solidFill>
                  <a:schemeClr val="tx1"/>
                </a:solidFill>
                <a:latin typeface="Times New Roman" panose="02020603050405020304" pitchFamily="18" charset="0"/>
              </a:defRPr>
            </a:lvl5pPr>
            <a:lvl6pPr marL="3451225" indent="-457200" eaLnBrk="0" fontAlgn="base" hangingPunct="0">
              <a:spcBef>
                <a:spcPct val="0"/>
              </a:spcBef>
              <a:spcAft>
                <a:spcPct val="0"/>
              </a:spcAft>
              <a:defRPr sz="2400">
                <a:solidFill>
                  <a:schemeClr val="tx1"/>
                </a:solidFill>
                <a:latin typeface="Times New Roman" panose="02020603050405020304" pitchFamily="18" charset="0"/>
              </a:defRPr>
            </a:lvl6pPr>
            <a:lvl7pPr marL="3908425" indent="-457200" eaLnBrk="0" fontAlgn="base" hangingPunct="0">
              <a:spcBef>
                <a:spcPct val="0"/>
              </a:spcBef>
              <a:spcAft>
                <a:spcPct val="0"/>
              </a:spcAft>
              <a:defRPr sz="2400">
                <a:solidFill>
                  <a:schemeClr val="tx1"/>
                </a:solidFill>
                <a:latin typeface="Times New Roman" panose="02020603050405020304" pitchFamily="18" charset="0"/>
              </a:defRPr>
            </a:lvl7pPr>
            <a:lvl8pPr marL="4365625" indent="-457200" eaLnBrk="0" fontAlgn="base" hangingPunct="0">
              <a:spcBef>
                <a:spcPct val="0"/>
              </a:spcBef>
              <a:spcAft>
                <a:spcPct val="0"/>
              </a:spcAft>
              <a:defRPr sz="2400">
                <a:solidFill>
                  <a:schemeClr val="tx1"/>
                </a:solidFill>
                <a:latin typeface="Times New Roman" panose="02020603050405020304" pitchFamily="18" charset="0"/>
              </a:defRPr>
            </a:lvl8pPr>
            <a:lvl9pPr marL="4822825" indent="-457200" eaLnBrk="0" fontAlgn="base" hangingPunct="0">
              <a:spcBef>
                <a:spcPct val="0"/>
              </a:spcBef>
              <a:spcAft>
                <a:spcPct val="0"/>
              </a:spcAft>
              <a:defRPr sz="2400">
                <a:solidFill>
                  <a:schemeClr val="tx1"/>
                </a:solidFill>
                <a:latin typeface="Times New Roman" panose="02020603050405020304" pitchFamily="18" charset="0"/>
              </a:defRPr>
            </a:lvl9pPr>
          </a:lstStyle>
          <a:p>
            <a:pPr>
              <a:spcAft>
                <a:spcPct val="30000"/>
              </a:spcAft>
            </a:pPr>
            <a:r>
              <a:rPr lang="en-GB" b="1">
                <a:solidFill>
                  <a:srgbClr val="0066CC"/>
                </a:solidFill>
                <a:latin typeface="Arial" panose="020B0604020202020204" pitchFamily="34" charset="0"/>
              </a:rPr>
              <a:t>DG Research and Innovation</a:t>
            </a:r>
            <a:r>
              <a:rPr lang="de-DE" b="1">
                <a:solidFill>
                  <a:srgbClr val="0066CC"/>
                </a:solidFill>
                <a:latin typeface="Arial" panose="020B0604020202020204" pitchFamily="34" charset="0"/>
              </a:rPr>
              <a:t> </a:t>
            </a:r>
          </a:p>
          <a:p>
            <a:pPr>
              <a:spcAft>
                <a:spcPct val="30000"/>
              </a:spcAft>
            </a:pPr>
            <a:r>
              <a:rPr lang="de-DE" sz="1800">
                <a:latin typeface="Arial" panose="020B0604020202020204" pitchFamily="34" charset="0"/>
              </a:rPr>
              <a:t>Technology and Research Platforms</a:t>
            </a:r>
            <a:endParaRPr lang="en-GB" sz="1800">
              <a:latin typeface="Arial" panose="020B0604020202020204" pitchFamily="34" charset="0"/>
            </a:endParaRPr>
          </a:p>
        </p:txBody>
      </p:sp>
      <p:sp>
        <p:nvSpPr>
          <p:cNvPr id="209923" name="Rectangle 3"/>
          <p:cNvSpPr>
            <a:spLocks noChangeArrowheads="1"/>
          </p:cNvSpPr>
          <p:nvPr/>
        </p:nvSpPr>
        <p:spPr bwMode="auto">
          <a:xfrm>
            <a:off x="381000" y="1676400"/>
            <a:ext cx="8001000" cy="4168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ts val="600"/>
              </a:spcBef>
              <a:buFont typeface="Arial" panose="020B0604020202020204" pitchFamily="34" charset="0"/>
              <a:buNone/>
            </a:pPr>
            <a:r>
              <a:rPr lang="en-US" sz="2000" b="1">
                <a:solidFill>
                  <a:srgbClr val="0066CC"/>
                </a:solidFill>
                <a:latin typeface="Arial" panose="020B0604020202020204" pitchFamily="34" charset="0"/>
              </a:rPr>
              <a:t>Multidisciplinary European Low-Dose Initiative (MELODI)</a:t>
            </a:r>
          </a:p>
          <a:p>
            <a:pPr eaLnBrk="1" hangingPunct="1">
              <a:spcBef>
                <a:spcPts val="400"/>
              </a:spcBef>
              <a:buFont typeface="Arial" panose="020B0604020202020204" pitchFamily="34" charset="0"/>
              <a:buNone/>
            </a:pPr>
            <a:r>
              <a:rPr lang="en-US" sz="1800">
                <a:latin typeface="Arial" panose="020B0604020202020204" pitchFamily="34" charset="0"/>
              </a:rPr>
              <a:t>=&gt; To coordinate</a:t>
            </a:r>
            <a:r>
              <a:rPr lang="en-US" sz="2000" b="1">
                <a:latin typeface="Arial" panose="020B0604020202020204" pitchFamily="34" charset="0"/>
              </a:rPr>
              <a:t> </a:t>
            </a:r>
            <a:r>
              <a:rPr lang="en-US" sz="1800">
                <a:latin typeface="Arial" panose="020B0604020202020204" pitchFamily="34" charset="0"/>
              </a:rPr>
              <a:t>R&amp;D in the area of low dose radiation risk</a:t>
            </a:r>
          </a:p>
          <a:p>
            <a:pPr eaLnBrk="1" hangingPunct="1">
              <a:spcBef>
                <a:spcPts val="600"/>
              </a:spcBef>
              <a:buFont typeface="Arial" panose="020B0604020202020204" pitchFamily="34" charset="0"/>
              <a:buNone/>
            </a:pPr>
            <a:r>
              <a:rPr lang="en-US" sz="1800" b="1">
                <a:solidFill>
                  <a:srgbClr val="CC3300"/>
                </a:solidFill>
                <a:latin typeface="Arial" panose="020B0604020202020204" pitchFamily="34" charset="0"/>
              </a:rPr>
              <a:t>OPERRA</a:t>
            </a:r>
            <a:r>
              <a:rPr lang="en-US" sz="1800">
                <a:latin typeface="Arial" panose="020B0604020202020204" pitchFamily="34" charset="0"/>
              </a:rPr>
              <a:t> (Open Project for Europ. Rad. Research Area) =&gt; to </a:t>
            </a:r>
            <a:r>
              <a:rPr lang="en-GB" sz="1800">
                <a:latin typeface="Arial" panose="020B0604020202020204" pitchFamily="34" charset="0"/>
                <a:ea typeface="ＭＳ Ｐゴシック" panose="020B0600070205080204" pitchFamily="34" charset="-128"/>
              </a:rPr>
              <a:t>build up an umbrella coordination structure to administer future calls for research in radiation protection on behalf of the European Commission. MELODI will take the lead with the support of Alliance, NERIS, EURADOS, EURAMET, EUTERP, etc. as equal partners.  </a:t>
            </a:r>
            <a:endParaRPr lang="en-US" sz="1800">
              <a:latin typeface="Arial" panose="020B0604020202020204" pitchFamily="34" charset="0"/>
            </a:endParaRPr>
          </a:p>
          <a:p>
            <a:pPr eaLnBrk="1" hangingPunct="1">
              <a:spcBef>
                <a:spcPts val="400"/>
              </a:spcBef>
              <a:buFont typeface="Arial" panose="020B0604020202020204" pitchFamily="34" charset="0"/>
              <a:buNone/>
            </a:pPr>
            <a:r>
              <a:rPr lang="en-US" sz="2000" b="1">
                <a:solidFill>
                  <a:srgbClr val="0066CC"/>
                </a:solidFill>
                <a:latin typeface="Arial" panose="020B0604020202020204" pitchFamily="34" charset="0"/>
              </a:rPr>
              <a:t>Sustainable Nuclear Energy Technology Platform (SNETP)</a:t>
            </a:r>
            <a:endParaRPr lang="de-DE" sz="2000" b="1">
              <a:solidFill>
                <a:srgbClr val="0066CC"/>
              </a:solidFill>
              <a:latin typeface="Arial" panose="020B0604020202020204" pitchFamily="34" charset="0"/>
            </a:endParaRPr>
          </a:p>
          <a:p>
            <a:pPr eaLnBrk="1" hangingPunct="1">
              <a:spcBef>
                <a:spcPts val="400"/>
              </a:spcBef>
              <a:buFont typeface="Arial" panose="020B0604020202020204" pitchFamily="34" charset="0"/>
              <a:buNone/>
            </a:pPr>
            <a:r>
              <a:rPr lang="en-US" sz="1800">
                <a:latin typeface="Arial" panose="020B0604020202020204" pitchFamily="34" charset="0"/>
              </a:rPr>
              <a:t>=&gt; To coordinate</a:t>
            </a:r>
            <a:r>
              <a:rPr lang="en-US" sz="2000" b="1">
                <a:latin typeface="Arial" panose="020B0604020202020204" pitchFamily="34" charset="0"/>
              </a:rPr>
              <a:t> </a:t>
            </a:r>
            <a:r>
              <a:rPr lang="en-US" sz="1800">
                <a:latin typeface="Arial" panose="020B0604020202020204" pitchFamily="34" charset="0"/>
              </a:rPr>
              <a:t>R&amp;D in the area of nuclear systems &amp; safety </a:t>
            </a:r>
            <a:endParaRPr lang="en-US" sz="2000" b="1">
              <a:latin typeface="Arial" panose="020B0604020202020204" pitchFamily="34" charset="0"/>
            </a:endParaRPr>
          </a:p>
          <a:p>
            <a:pPr eaLnBrk="1" hangingPunct="1">
              <a:spcBef>
                <a:spcPts val="600"/>
              </a:spcBef>
              <a:buFont typeface="Arial" panose="020B0604020202020204" pitchFamily="34" charset="0"/>
              <a:buNone/>
            </a:pPr>
            <a:r>
              <a:rPr lang="en-US" sz="2000" b="1">
                <a:solidFill>
                  <a:srgbClr val="0066CC"/>
                </a:solidFill>
                <a:latin typeface="Arial" panose="020B0604020202020204" pitchFamily="34" charset="0"/>
              </a:rPr>
              <a:t>Implementing Geological Disposal-TP (IGD-TP)</a:t>
            </a:r>
            <a:r>
              <a:rPr lang="en-US" sz="1800">
                <a:latin typeface="Arial" panose="020B0604020202020204" pitchFamily="34" charset="0"/>
              </a:rPr>
              <a:t> </a:t>
            </a:r>
          </a:p>
          <a:p>
            <a:pPr eaLnBrk="1" hangingPunct="1">
              <a:spcBef>
                <a:spcPts val="400"/>
              </a:spcBef>
              <a:buFont typeface="Arial" panose="020B0604020202020204" pitchFamily="34" charset="0"/>
              <a:buNone/>
            </a:pPr>
            <a:r>
              <a:rPr lang="en-US" sz="1800">
                <a:latin typeface="Arial" panose="020B0604020202020204" pitchFamily="34" charset="0"/>
              </a:rPr>
              <a:t>=&gt; To coordinate </a:t>
            </a:r>
            <a:r>
              <a:rPr lang="de-DE" sz="1800">
                <a:latin typeface="Arial" panose="020B0604020202020204" pitchFamily="34" charset="0"/>
              </a:rPr>
              <a:t>implementation-oriented R&amp;D activities key aspects of deep geological disposal of spent fuel and long-lived radioactive waste </a:t>
            </a:r>
            <a:r>
              <a:rPr lang="en-US" sz="1800">
                <a:latin typeface="Arial" panose="020B0604020202020204" pitchFamily="34" charset="0"/>
              </a:rPr>
              <a:t>with the vision to operate in Europe a geological repositories for HLW by 2025</a:t>
            </a:r>
            <a:endParaRPr lang="de-DE" sz="1800">
              <a:latin typeface="Arial" panose="020B0604020202020204" pitchFamily="34" charset="0"/>
            </a:endParaRPr>
          </a:p>
        </p:txBody>
      </p:sp>
    </p:spTree>
    <p:extLst>
      <p:ext uri="{BB962C8B-B14F-4D97-AF65-F5344CB8AC3E}">
        <p14:creationId xmlns:p14="http://schemas.microsoft.com/office/powerpoint/2010/main" val="174832798"/>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03" name="Picture 2051"/>
          <p:cNvPicPr>
            <a:picLocks noChangeAspect="1" noChangeArrowheads="1"/>
          </p:cNvPicPr>
          <p:nvPr/>
        </p:nvPicPr>
        <p:blipFill>
          <a:blip r:embed="rId2">
            <a:extLst>
              <a:ext uri="{28A0092B-C50C-407E-A947-70E740481C1C}">
                <a14:useLocalDpi xmlns:a14="http://schemas.microsoft.com/office/drawing/2010/main" val="0"/>
              </a:ext>
            </a:extLst>
          </a:blip>
          <a:srcRect t="3691" b="16611"/>
          <a:stretch>
            <a:fillRect/>
          </a:stretch>
        </p:blipFill>
        <p:spPr bwMode="auto">
          <a:xfrm>
            <a:off x="0" y="0"/>
            <a:ext cx="9144000" cy="5484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Text Box 2"/>
          <p:cNvSpPr txBox="1">
            <a:spLocks noChangeArrowheads="1"/>
          </p:cNvSpPr>
          <p:nvPr/>
        </p:nvSpPr>
        <p:spPr bwMode="auto">
          <a:xfrm>
            <a:off x="539750" y="2286000"/>
            <a:ext cx="8158163" cy="3500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457200" indent="-457200">
              <a:defRPr sz="2400">
                <a:solidFill>
                  <a:schemeClr val="tx1"/>
                </a:solidFill>
                <a:latin typeface="Times New Roman" panose="02020603050405020304" pitchFamily="18" charset="0"/>
              </a:defRPr>
            </a:lvl1pPr>
            <a:lvl2pPr marL="636588">
              <a:defRPr sz="2400">
                <a:solidFill>
                  <a:schemeClr val="tx1"/>
                </a:solidFill>
                <a:latin typeface="Times New Roman" panose="02020603050405020304" pitchFamily="18" charset="0"/>
              </a:defRPr>
            </a:lvl2pPr>
            <a:lvl3pPr marL="1720850" indent="-457200">
              <a:defRPr sz="2400">
                <a:solidFill>
                  <a:schemeClr val="tx1"/>
                </a:solidFill>
                <a:latin typeface="Times New Roman" panose="02020603050405020304" pitchFamily="18" charset="0"/>
              </a:defRPr>
            </a:lvl3pPr>
            <a:lvl4pPr marL="2357438" indent="-457200">
              <a:defRPr sz="2400">
                <a:solidFill>
                  <a:schemeClr val="tx1"/>
                </a:solidFill>
                <a:latin typeface="Times New Roman" panose="02020603050405020304" pitchFamily="18" charset="0"/>
              </a:defRPr>
            </a:lvl4pPr>
            <a:lvl5pPr marL="2994025" indent="-457200">
              <a:defRPr sz="2400">
                <a:solidFill>
                  <a:schemeClr val="tx1"/>
                </a:solidFill>
                <a:latin typeface="Times New Roman" panose="02020603050405020304" pitchFamily="18" charset="0"/>
              </a:defRPr>
            </a:lvl5pPr>
            <a:lvl6pPr marL="3451225" indent="-457200" eaLnBrk="0" fontAlgn="base" hangingPunct="0">
              <a:spcBef>
                <a:spcPct val="0"/>
              </a:spcBef>
              <a:spcAft>
                <a:spcPct val="0"/>
              </a:spcAft>
              <a:defRPr sz="2400">
                <a:solidFill>
                  <a:schemeClr val="tx1"/>
                </a:solidFill>
                <a:latin typeface="Times New Roman" panose="02020603050405020304" pitchFamily="18" charset="0"/>
              </a:defRPr>
            </a:lvl6pPr>
            <a:lvl7pPr marL="3908425" indent="-457200" eaLnBrk="0" fontAlgn="base" hangingPunct="0">
              <a:spcBef>
                <a:spcPct val="0"/>
              </a:spcBef>
              <a:spcAft>
                <a:spcPct val="0"/>
              </a:spcAft>
              <a:defRPr sz="2400">
                <a:solidFill>
                  <a:schemeClr val="tx1"/>
                </a:solidFill>
                <a:latin typeface="Times New Roman" panose="02020603050405020304" pitchFamily="18" charset="0"/>
              </a:defRPr>
            </a:lvl7pPr>
            <a:lvl8pPr marL="4365625" indent="-457200" eaLnBrk="0" fontAlgn="base" hangingPunct="0">
              <a:spcBef>
                <a:spcPct val="0"/>
              </a:spcBef>
              <a:spcAft>
                <a:spcPct val="0"/>
              </a:spcAft>
              <a:defRPr sz="2400">
                <a:solidFill>
                  <a:schemeClr val="tx1"/>
                </a:solidFill>
                <a:latin typeface="Times New Roman" panose="02020603050405020304" pitchFamily="18" charset="0"/>
              </a:defRPr>
            </a:lvl8pPr>
            <a:lvl9pPr marL="4822825" indent="-457200" eaLnBrk="0" fontAlgn="base" hangingPunct="0">
              <a:spcBef>
                <a:spcPct val="0"/>
              </a:spcBef>
              <a:spcAft>
                <a:spcPct val="0"/>
              </a:spcAft>
              <a:defRPr sz="2400">
                <a:solidFill>
                  <a:schemeClr val="tx1"/>
                </a:solidFill>
                <a:latin typeface="Times New Roman" panose="02020603050405020304" pitchFamily="18" charset="0"/>
              </a:defRPr>
            </a:lvl9pPr>
          </a:lstStyle>
          <a:p>
            <a:pPr>
              <a:spcAft>
                <a:spcPct val="50000"/>
              </a:spcAft>
            </a:pPr>
            <a:r>
              <a:rPr lang="de-DE" sz="2000" b="1" dirty="0" err="1">
                <a:solidFill>
                  <a:srgbClr val="CC3300"/>
                </a:solidFill>
                <a:latin typeface="Arial" panose="020B0604020202020204" pitchFamily="34" charset="0"/>
                <a:cs typeface="Times New Roman" panose="02020603050405020304" pitchFamily="18" charset="0"/>
              </a:rPr>
              <a:t>Euratom</a:t>
            </a:r>
            <a:r>
              <a:rPr lang="de-DE" sz="2000" b="1" dirty="0">
                <a:solidFill>
                  <a:srgbClr val="CC3300"/>
                </a:solidFill>
                <a:latin typeface="Arial" panose="020B0604020202020204" pitchFamily="34" charset="0"/>
                <a:cs typeface="Times New Roman" panose="02020603050405020304" pitchFamily="18" charset="0"/>
              </a:rPr>
              <a:t> Basic </a:t>
            </a:r>
            <a:r>
              <a:rPr lang="de-DE" sz="2000" b="1" dirty="0" err="1">
                <a:solidFill>
                  <a:srgbClr val="CC3300"/>
                </a:solidFill>
                <a:latin typeface="Arial" panose="020B0604020202020204" pitchFamily="34" charset="0"/>
                <a:cs typeface="Times New Roman" panose="02020603050405020304" pitchFamily="18" charset="0"/>
              </a:rPr>
              <a:t>Safety</a:t>
            </a:r>
            <a:r>
              <a:rPr lang="de-DE" sz="2000" b="1" dirty="0">
                <a:solidFill>
                  <a:srgbClr val="CC3300"/>
                </a:solidFill>
                <a:latin typeface="Arial" panose="020B0604020202020204" pitchFamily="34" charset="0"/>
                <a:cs typeface="Times New Roman" panose="02020603050405020304" pitchFamily="18" charset="0"/>
              </a:rPr>
              <a:t> Standards</a:t>
            </a:r>
            <a:r>
              <a:rPr lang="de-DE" sz="2000" dirty="0">
                <a:solidFill>
                  <a:srgbClr val="CC3300"/>
                </a:solidFill>
                <a:latin typeface="Arial" panose="020B0604020202020204" pitchFamily="34" charset="0"/>
                <a:cs typeface="Times New Roman" panose="02020603050405020304" pitchFamily="18" charset="0"/>
              </a:rPr>
              <a:t> (BSS)</a:t>
            </a:r>
          </a:p>
          <a:p>
            <a:pPr>
              <a:spcBef>
                <a:spcPct val="50000"/>
              </a:spcBef>
              <a:spcAft>
                <a:spcPct val="75000"/>
              </a:spcAft>
            </a:pPr>
            <a:r>
              <a:rPr lang="de-DE" sz="2000" b="1" dirty="0" err="1">
                <a:solidFill>
                  <a:srgbClr val="CC3300"/>
                </a:solidFill>
                <a:latin typeface="Arial" panose="020B0604020202020204" pitchFamily="34" charset="0"/>
                <a:cs typeface="Times New Roman" panose="02020603050405020304" pitchFamily="18" charset="0"/>
              </a:rPr>
              <a:t>Supporting</a:t>
            </a:r>
            <a:r>
              <a:rPr lang="de-DE" sz="2000" b="1" dirty="0">
                <a:solidFill>
                  <a:srgbClr val="CC3300"/>
                </a:solidFill>
                <a:latin typeface="Arial" panose="020B0604020202020204" pitchFamily="34" charset="0"/>
                <a:cs typeface="Times New Roman" panose="02020603050405020304" pitchFamily="18" charset="0"/>
              </a:rPr>
              <a:t> Projects</a:t>
            </a:r>
          </a:p>
          <a:p>
            <a:pPr>
              <a:buFont typeface="Wingdings" panose="05000000000000000000" pitchFamily="2" charset="2"/>
              <a:buChar char="Ø"/>
            </a:pPr>
            <a:r>
              <a:rPr lang="de-DE" sz="1800" b="1" dirty="0">
                <a:latin typeface="Arial" panose="020B0604020202020204" pitchFamily="34" charset="0"/>
              </a:rPr>
              <a:t>EUTERP</a:t>
            </a:r>
            <a:r>
              <a:rPr lang="de-DE" sz="1800" dirty="0">
                <a:latin typeface="Arial" panose="020B0604020202020204" pitchFamily="34" charset="0"/>
              </a:rPr>
              <a:t> </a:t>
            </a:r>
          </a:p>
          <a:p>
            <a:pPr>
              <a:spcAft>
                <a:spcPct val="75000"/>
              </a:spcAft>
              <a:buFont typeface="Wingdings" panose="05000000000000000000" pitchFamily="2" charset="2"/>
              <a:buNone/>
            </a:pPr>
            <a:r>
              <a:rPr lang="de-DE" sz="1800" dirty="0">
                <a:latin typeface="Arial" panose="020B0604020202020204" pitchFamily="34" charset="0"/>
              </a:rPr>
              <a:t>	(European Training </a:t>
            </a:r>
            <a:r>
              <a:rPr lang="de-DE" sz="1800" dirty="0" err="1">
                <a:latin typeface="Arial" panose="020B0604020202020204" pitchFamily="34" charset="0"/>
              </a:rPr>
              <a:t>and</a:t>
            </a:r>
            <a:r>
              <a:rPr lang="de-DE" sz="1800" dirty="0">
                <a:latin typeface="Arial" panose="020B0604020202020204" pitchFamily="34" charset="0"/>
              </a:rPr>
              <a:t> Education in Radiation </a:t>
            </a:r>
            <a:r>
              <a:rPr lang="de-DE" sz="1800" dirty="0" err="1">
                <a:latin typeface="Arial" panose="020B0604020202020204" pitchFamily="34" charset="0"/>
              </a:rPr>
              <a:t>Protection</a:t>
            </a:r>
            <a:r>
              <a:rPr lang="de-DE" sz="1800" dirty="0">
                <a:latin typeface="Arial" panose="020B0604020202020204" pitchFamily="34" charset="0"/>
              </a:rPr>
              <a:t>)</a:t>
            </a:r>
            <a:r>
              <a:rPr lang="de-DE" sz="1800" b="1" dirty="0">
                <a:latin typeface="Arial" panose="020B0604020202020204" pitchFamily="34" charset="0"/>
              </a:rPr>
              <a:t> 	</a:t>
            </a:r>
            <a:endParaRPr lang="de-DE" sz="1800" dirty="0">
              <a:latin typeface="Arial" panose="020B0604020202020204" pitchFamily="34" charset="0"/>
            </a:endParaRPr>
          </a:p>
          <a:p>
            <a:pPr>
              <a:buFont typeface="Wingdings" panose="05000000000000000000" pitchFamily="2" charset="2"/>
              <a:buChar char="Ø"/>
            </a:pPr>
            <a:r>
              <a:rPr lang="de-DE" sz="1800" b="1" dirty="0">
                <a:latin typeface="Arial" panose="020B0604020202020204" pitchFamily="34" charset="0"/>
              </a:rPr>
              <a:t>MEDRAPET </a:t>
            </a:r>
          </a:p>
          <a:p>
            <a:pPr>
              <a:spcAft>
                <a:spcPct val="75000"/>
              </a:spcAft>
              <a:buFont typeface="Wingdings" panose="05000000000000000000" pitchFamily="2" charset="2"/>
              <a:buNone/>
            </a:pPr>
            <a:r>
              <a:rPr lang="de-DE" sz="1800" dirty="0">
                <a:latin typeface="Arial" panose="020B0604020202020204" pitchFamily="34" charset="0"/>
              </a:rPr>
              <a:t>	(Medical </a:t>
            </a:r>
            <a:r>
              <a:rPr lang="de-DE" sz="1800" dirty="0" err="1">
                <a:latin typeface="Arial" panose="020B0604020202020204" pitchFamily="34" charset="0"/>
              </a:rPr>
              <a:t>Exposure</a:t>
            </a:r>
            <a:r>
              <a:rPr lang="de-DE" sz="1800" dirty="0">
                <a:latin typeface="Arial" panose="020B0604020202020204" pitchFamily="34" charset="0"/>
              </a:rPr>
              <a:t> </a:t>
            </a:r>
            <a:r>
              <a:rPr lang="de-DE" sz="1800" dirty="0" err="1">
                <a:latin typeface="Arial" panose="020B0604020202020204" pitchFamily="34" charset="0"/>
              </a:rPr>
              <a:t>Directive</a:t>
            </a:r>
            <a:r>
              <a:rPr lang="de-DE" sz="1800" dirty="0">
                <a:latin typeface="Arial" panose="020B0604020202020204" pitchFamily="34" charset="0"/>
              </a:rPr>
              <a:t> Radiation </a:t>
            </a:r>
            <a:r>
              <a:rPr lang="de-DE" sz="1800" dirty="0" err="1">
                <a:latin typeface="Arial" panose="020B0604020202020204" pitchFamily="34" charset="0"/>
              </a:rPr>
              <a:t>Protection</a:t>
            </a:r>
            <a:r>
              <a:rPr lang="de-DE" sz="1800" dirty="0">
                <a:latin typeface="Arial" panose="020B0604020202020204" pitchFamily="34" charset="0"/>
              </a:rPr>
              <a:t> Education </a:t>
            </a:r>
            <a:r>
              <a:rPr lang="de-DE" sz="1800" dirty="0" err="1">
                <a:latin typeface="Arial" panose="020B0604020202020204" pitchFamily="34" charset="0"/>
              </a:rPr>
              <a:t>and</a:t>
            </a:r>
            <a:r>
              <a:rPr lang="de-DE" sz="1800" dirty="0">
                <a:latin typeface="Arial" panose="020B0604020202020204" pitchFamily="34" charset="0"/>
              </a:rPr>
              <a:t> Training)</a:t>
            </a:r>
          </a:p>
          <a:p>
            <a:pPr>
              <a:spcAft>
                <a:spcPct val="75000"/>
              </a:spcAft>
              <a:buFont typeface="Wingdings" panose="05000000000000000000" pitchFamily="2" charset="2"/>
              <a:buChar char="Ø"/>
            </a:pPr>
            <a:r>
              <a:rPr lang="de-DE" sz="1800" b="1" dirty="0">
                <a:latin typeface="Arial" panose="020B0604020202020204" pitchFamily="34" charset="0"/>
              </a:rPr>
              <a:t>Medical </a:t>
            </a:r>
            <a:r>
              <a:rPr lang="de-DE" sz="1800" b="1" dirty="0" err="1">
                <a:latin typeface="Arial" panose="020B0604020202020204" pitchFamily="34" charset="0"/>
              </a:rPr>
              <a:t>Physics</a:t>
            </a:r>
            <a:r>
              <a:rPr lang="de-DE" sz="1800" b="1" dirty="0">
                <a:latin typeface="Arial" panose="020B0604020202020204" pitchFamily="34" charset="0"/>
              </a:rPr>
              <a:t> </a:t>
            </a:r>
            <a:r>
              <a:rPr lang="de-DE" sz="1800" b="1" dirty="0" err="1">
                <a:latin typeface="Arial" panose="020B0604020202020204" pitchFamily="34" charset="0"/>
              </a:rPr>
              <a:t>Experts</a:t>
            </a:r>
            <a:r>
              <a:rPr lang="de-DE" sz="1800" b="1" dirty="0">
                <a:latin typeface="Arial" panose="020B0604020202020204" pitchFamily="34" charset="0"/>
              </a:rPr>
              <a:t> Project</a:t>
            </a:r>
            <a:endParaRPr lang="de-DE" sz="1800" dirty="0">
              <a:solidFill>
                <a:schemeClr val="accent2"/>
              </a:solidFill>
              <a:latin typeface="Arial" panose="020B0604020202020204" pitchFamily="34" charset="0"/>
              <a:cs typeface="Times New Roman" panose="02020603050405020304" pitchFamily="18" charset="0"/>
            </a:endParaRPr>
          </a:p>
          <a:p>
            <a:pPr>
              <a:spcAft>
                <a:spcPct val="75000"/>
              </a:spcAft>
              <a:buFont typeface="Wingdings" panose="05000000000000000000" pitchFamily="2" charset="2"/>
              <a:buChar char="Ø"/>
            </a:pPr>
            <a:r>
              <a:rPr lang="de-DE" sz="1800" b="1" dirty="0">
                <a:latin typeface="Arial" panose="020B0604020202020204" pitchFamily="34" charset="0"/>
              </a:rPr>
              <a:t>EMAN </a:t>
            </a:r>
            <a:r>
              <a:rPr lang="de-DE" sz="1800" dirty="0">
                <a:latin typeface="Arial" panose="020B0604020202020204" pitchFamily="34" charset="0"/>
              </a:rPr>
              <a:t>(Medical ALARA Network)</a:t>
            </a:r>
            <a:r>
              <a:rPr lang="de-DE" dirty="0"/>
              <a:t> </a:t>
            </a:r>
          </a:p>
        </p:txBody>
      </p:sp>
      <p:pic>
        <p:nvPicPr>
          <p:cNvPr id="124931" name="Picture 3" descr="EU Logo Ne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0113" y="396875"/>
            <a:ext cx="1941512" cy="1343025"/>
          </a:xfrm>
          <a:prstGeom prst="rect">
            <a:avLst/>
          </a:prstGeom>
          <a:noFill/>
          <a:extLst>
            <a:ext uri="{909E8E84-426E-40DD-AFC4-6F175D3DCCD1}">
              <a14:hiddenFill xmlns:a14="http://schemas.microsoft.com/office/drawing/2010/main">
                <a:solidFill>
                  <a:srgbClr val="FFFFFF"/>
                </a:solidFill>
              </a14:hiddenFill>
            </a:ext>
          </a:extLst>
        </p:spPr>
      </p:pic>
      <p:sp>
        <p:nvSpPr>
          <p:cNvPr id="124932" name="Rectangle 4"/>
          <p:cNvSpPr>
            <a:spLocks noChangeArrowheads="1"/>
          </p:cNvSpPr>
          <p:nvPr/>
        </p:nvSpPr>
        <p:spPr bwMode="auto">
          <a:xfrm>
            <a:off x="3203848" y="868332"/>
            <a:ext cx="3817938"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n-GB" sz="2000" b="1" dirty="0" smtClean="0">
                <a:solidFill>
                  <a:srgbClr val="0066CC"/>
                </a:solidFill>
                <a:latin typeface="Arial" panose="020B0604020202020204" pitchFamily="34" charset="0"/>
              </a:rPr>
              <a:t>DG </a:t>
            </a:r>
            <a:r>
              <a:rPr lang="en-GB" sz="2000" b="1" dirty="0">
                <a:solidFill>
                  <a:srgbClr val="0066CC"/>
                </a:solidFill>
                <a:latin typeface="Arial" panose="020B0604020202020204" pitchFamily="34" charset="0"/>
              </a:rPr>
              <a:t>Energy </a:t>
            </a:r>
            <a:r>
              <a:rPr lang="en-GB" sz="1600" b="1" dirty="0">
                <a:solidFill>
                  <a:srgbClr val="0066CC"/>
                </a:solidFill>
                <a:latin typeface="Arial" panose="020B0604020202020204" pitchFamily="34" charset="0"/>
              </a:rPr>
              <a:t>– </a:t>
            </a:r>
            <a:r>
              <a:rPr lang="en-GB" sz="1600" dirty="0">
                <a:solidFill>
                  <a:srgbClr val="0066CC"/>
                </a:solidFill>
                <a:latin typeface="Arial" panose="020B0604020202020204" pitchFamily="34" charset="0"/>
              </a:rPr>
              <a:t>Radiation Protection</a:t>
            </a:r>
            <a:r>
              <a:rPr lang="en-GB" sz="1600" dirty="0"/>
              <a:t> </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Text Box 2"/>
          <p:cNvSpPr txBox="1">
            <a:spLocks noChangeArrowheads="1"/>
          </p:cNvSpPr>
          <p:nvPr/>
        </p:nvSpPr>
        <p:spPr bwMode="auto">
          <a:xfrm>
            <a:off x="539750" y="2276475"/>
            <a:ext cx="8135938" cy="3994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266700" indent="-266700">
              <a:tabLst>
                <a:tab pos="361950" algn="l"/>
              </a:tabLst>
              <a:defRPr sz="2400">
                <a:solidFill>
                  <a:schemeClr val="tx1"/>
                </a:solidFill>
                <a:latin typeface="Times New Roman" panose="02020603050405020304" pitchFamily="18" charset="0"/>
              </a:defRPr>
            </a:lvl1pPr>
            <a:lvl2pPr marL="1084263" indent="-457200">
              <a:tabLst>
                <a:tab pos="361950" algn="l"/>
              </a:tabLst>
              <a:defRPr sz="2400">
                <a:solidFill>
                  <a:schemeClr val="tx1"/>
                </a:solidFill>
                <a:latin typeface="Times New Roman" panose="02020603050405020304" pitchFamily="18" charset="0"/>
              </a:defRPr>
            </a:lvl2pPr>
            <a:lvl3pPr marL="1720850" indent="-457200">
              <a:tabLst>
                <a:tab pos="361950" algn="l"/>
              </a:tabLst>
              <a:defRPr sz="2400">
                <a:solidFill>
                  <a:schemeClr val="tx1"/>
                </a:solidFill>
                <a:latin typeface="Times New Roman" panose="02020603050405020304" pitchFamily="18" charset="0"/>
              </a:defRPr>
            </a:lvl3pPr>
            <a:lvl4pPr marL="2357438" indent="-457200">
              <a:tabLst>
                <a:tab pos="361950" algn="l"/>
              </a:tabLst>
              <a:defRPr sz="2400">
                <a:solidFill>
                  <a:schemeClr val="tx1"/>
                </a:solidFill>
                <a:latin typeface="Times New Roman" panose="02020603050405020304" pitchFamily="18" charset="0"/>
              </a:defRPr>
            </a:lvl4pPr>
            <a:lvl5pPr marL="2994025" indent="-457200">
              <a:tabLst>
                <a:tab pos="361950" algn="l"/>
              </a:tabLst>
              <a:defRPr sz="2400">
                <a:solidFill>
                  <a:schemeClr val="tx1"/>
                </a:solidFill>
                <a:latin typeface="Times New Roman" panose="02020603050405020304" pitchFamily="18" charset="0"/>
              </a:defRPr>
            </a:lvl5pPr>
            <a:lvl6pPr marL="3451225" indent="-457200" eaLnBrk="0" fontAlgn="base" hangingPunct="0">
              <a:spcBef>
                <a:spcPct val="0"/>
              </a:spcBef>
              <a:spcAft>
                <a:spcPct val="0"/>
              </a:spcAft>
              <a:tabLst>
                <a:tab pos="361950" algn="l"/>
              </a:tabLst>
              <a:defRPr sz="2400">
                <a:solidFill>
                  <a:schemeClr val="tx1"/>
                </a:solidFill>
                <a:latin typeface="Times New Roman" panose="02020603050405020304" pitchFamily="18" charset="0"/>
              </a:defRPr>
            </a:lvl6pPr>
            <a:lvl7pPr marL="3908425" indent="-457200" eaLnBrk="0" fontAlgn="base" hangingPunct="0">
              <a:spcBef>
                <a:spcPct val="0"/>
              </a:spcBef>
              <a:spcAft>
                <a:spcPct val="0"/>
              </a:spcAft>
              <a:tabLst>
                <a:tab pos="361950" algn="l"/>
              </a:tabLst>
              <a:defRPr sz="2400">
                <a:solidFill>
                  <a:schemeClr val="tx1"/>
                </a:solidFill>
                <a:latin typeface="Times New Roman" panose="02020603050405020304" pitchFamily="18" charset="0"/>
              </a:defRPr>
            </a:lvl7pPr>
            <a:lvl8pPr marL="4365625" indent="-457200" eaLnBrk="0" fontAlgn="base" hangingPunct="0">
              <a:spcBef>
                <a:spcPct val="0"/>
              </a:spcBef>
              <a:spcAft>
                <a:spcPct val="0"/>
              </a:spcAft>
              <a:tabLst>
                <a:tab pos="361950" algn="l"/>
              </a:tabLst>
              <a:defRPr sz="2400">
                <a:solidFill>
                  <a:schemeClr val="tx1"/>
                </a:solidFill>
                <a:latin typeface="Times New Roman" panose="02020603050405020304" pitchFamily="18" charset="0"/>
              </a:defRPr>
            </a:lvl8pPr>
            <a:lvl9pPr marL="4822825" indent="-457200" eaLnBrk="0" fontAlgn="base" hangingPunct="0">
              <a:spcBef>
                <a:spcPct val="0"/>
              </a:spcBef>
              <a:spcAft>
                <a:spcPct val="0"/>
              </a:spcAft>
              <a:tabLst>
                <a:tab pos="361950" algn="l"/>
              </a:tabLst>
              <a:defRPr sz="2400">
                <a:solidFill>
                  <a:schemeClr val="tx1"/>
                </a:solidFill>
                <a:latin typeface="Times New Roman" panose="02020603050405020304" pitchFamily="18" charset="0"/>
              </a:defRPr>
            </a:lvl9pPr>
          </a:lstStyle>
          <a:p>
            <a:r>
              <a:rPr lang="en-GB" sz="2000" b="1">
                <a:latin typeface="Arial" panose="020B0604020202020204" pitchFamily="34" charset="0"/>
              </a:rPr>
              <a:t>Chapter IV: 	Requirements for radiation protection </a:t>
            </a:r>
          </a:p>
          <a:p>
            <a:pPr>
              <a:spcAft>
                <a:spcPct val="50000"/>
              </a:spcAft>
            </a:pPr>
            <a:r>
              <a:rPr lang="en-GB" sz="2000" b="1">
                <a:latin typeface="Arial" panose="020B0604020202020204" pitchFamily="34" charset="0"/>
              </a:rPr>
              <a:t>				education, training and information</a:t>
            </a:r>
            <a:endParaRPr lang="en-GB" sz="2000" b="1" i="1">
              <a:latin typeface="Arial" panose="020B0604020202020204" pitchFamily="34" charset="0"/>
            </a:endParaRPr>
          </a:p>
          <a:p>
            <a:pPr>
              <a:spcAft>
                <a:spcPct val="30000"/>
              </a:spcAft>
            </a:pPr>
            <a:r>
              <a:rPr lang="en-GB" sz="2000" i="1">
                <a:latin typeface="Arial" panose="020B0604020202020204" pitchFamily="34" charset="0"/>
              </a:rPr>
              <a:t>Member States shall establish an adequate legislative and administrative framework for providing appropriate </a:t>
            </a:r>
            <a:r>
              <a:rPr lang="en-GB" sz="2000" i="1">
                <a:solidFill>
                  <a:srgbClr val="CC3300"/>
                </a:solidFill>
                <a:latin typeface="Arial" panose="020B0604020202020204" pitchFamily="34" charset="0"/>
              </a:rPr>
              <a:t>radiation protection education, training and information</a:t>
            </a:r>
            <a:r>
              <a:rPr lang="en-GB" sz="2000" i="1">
                <a:latin typeface="Arial" panose="020B0604020202020204" pitchFamily="34" charset="0"/>
              </a:rPr>
              <a:t> to all individuals whose tasks require specific </a:t>
            </a:r>
            <a:r>
              <a:rPr lang="en-GB" sz="2000" i="1">
                <a:solidFill>
                  <a:srgbClr val="CC3300"/>
                </a:solidFill>
                <a:latin typeface="Arial" panose="020B0604020202020204" pitchFamily="34" charset="0"/>
              </a:rPr>
              <a:t>competences in radiation protection</a:t>
            </a:r>
            <a:r>
              <a:rPr lang="en-GB" sz="2000" i="1">
                <a:latin typeface="Arial" panose="020B0604020202020204" pitchFamily="34" charset="0"/>
              </a:rPr>
              <a:t>. The training, </a:t>
            </a:r>
            <a:r>
              <a:rPr lang="en-GB" sz="2000" i="1">
                <a:solidFill>
                  <a:srgbClr val="CC3300"/>
                </a:solidFill>
                <a:latin typeface="Arial" panose="020B0604020202020204" pitchFamily="34" charset="0"/>
              </a:rPr>
              <a:t>retraining</a:t>
            </a:r>
            <a:r>
              <a:rPr lang="en-GB" sz="2000" i="1">
                <a:latin typeface="Arial" panose="020B0604020202020204" pitchFamily="34" charset="0"/>
              </a:rPr>
              <a:t> and information of relevant individuals shall be repeated at appropriate intervals and documented.</a:t>
            </a:r>
          </a:p>
          <a:p>
            <a:pPr>
              <a:spcAft>
                <a:spcPct val="30000"/>
              </a:spcAft>
            </a:pPr>
            <a:r>
              <a:rPr lang="en-GB" sz="2000" i="1">
                <a:latin typeface="Arial" panose="020B0604020202020204" pitchFamily="34" charset="0"/>
              </a:rPr>
              <a:t>Member States shall establish education, training and retraining to allow the </a:t>
            </a:r>
            <a:r>
              <a:rPr lang="en-GB" sz="2000" i="1">
                <a:solidFill>
                  <a:srgbClr val="CC3300"/>
                </a:solidFill>
                <a:latin typeface="Arial" panose="020B0604020202020204" pitchFamily="34" charset="0"/>
              </a:rPr>
              <a:t>recognition of</a:t>
            </a:r>
            <a:r>
              <a:rPr lang="en-GB" sz="2000" i="1">
                <a:latin typeface="Arial" panose="020B0604020202020204" pitchFamily="34" charset="0"/>
              </a:rPr>
              <a:t> radiation protection experts, </a:t>
            </a:r>
            <a:r>
              <a:rPr lang="en-GB" sz="2000" i="1">
                <a:solidFill>
                  <a:srgbClr val="CC3300"/>
                </a:solidFill>
                <a:latin typeface="Arial" panose="020B0604020202020204" pitchFamily="34" charset="0"/>
              </a:rPr>
              <a:t>medical physics experts</a:t>
            </a:r>
            <a:r>
              <a:rPr lang="en-GB" sz="2000" i="1">
                <a:latin typeface="Arial" panose="020B0604020202020204" pitchFamily="34" charset="0"/>
              </a:rPr>
              <a:t>, occupational health services, and dosimetry services.</a:t>
            </a:r>
            <a:r>
              <a:rPr lang="en-GB" sz="2000" b="1" i="1">
                <a:latin typeface="Arial" panose="020B0604020202020204" pitchFamily="34" charset="0"/>
                <a:cs typeface="Arial" panose="020B0604020202020204" pitchFamily="34" charset="0"/>
              </a:rPr>
              <a:t> </a:t>
            </a:r>
          </a:p>
          <a:p>
            <a:pPr>
              <a:spcAft>
                <a:spcPct val="30000"/>
              </a:spcAft>
            </a:pPr>
            <a:endParaRPr lang="de-DE" sz="2000" b="1" i="1">
              <a:latin typeface="Arial" panose="020B0604020202020204" pitchFamily="34" charset="0"/>
              <a:cs typeface="Arial" panose="020B0604020202020204" pitchFamily="34" charset="0"/>
            </a:endParaRPr>
          </a:p>
        </p:txBody>
      </p:sp>
      <p:sp>
        <p:nvSpPr>
          <p:cNvPr id="125955" name="Rectangle 3"/>
          <p:cNvSpPr>
            <a:spLocks noChangeArrowheads="1"/>
          </p:cNvSpPr>
          <p:nvPr/>
        </p:nvSpPr>
        <p:spPr bwMode="auto">
          <a:xfrm>
            <a:off x="539750" y="1065213"/>
            <a:ext cx="48625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b="1" dirty="0">
                <a:solidFill>
                  <a:srgbClr val="0066CC"/>
                </a:solidFill>
                <a:latin typeface="Arial" panose="020B0604020202020204" pitchFamily="34" charset="0"/>
              </a:rPr>
              <a:t>DG Energy </a:t>
            </a:r>
            <a:r>
              <a:rPr lang="en-GB" b="1" dirty="0" smtClean="0">
                <a:solidFill>
                  <a:srgbClr val="0066CC"/>
                </a:solidFill>
                <a:latin typeface="Arial" panose="020B0604020202020204" pitchFamily="34" charset="0"/>
              </a:rPr>
              <a:t>- </a:t>
            </a:r>
            <a:r>
              <a:rPr lang="de-DE" b="1" dirty="0" err="1" smtClean="0">
                <a:solidFill>
                  <a:srgbClr val="0066CC"/>
                </a:solidFill>
                <a:latin typeface="Arial" panose="020B0604020202020204" pitchFamily="34" charset="0"/>
              </a:rPr>
              <a:t>Euratom</a:t>
            </a:r>
            <a:r>
              <a:rPr lang="de-DE" b="1" dirty="0" smtClean="0">
                <a:solidFill>
                  <a:srgbClr val="0066CC"/>
                </a:solidFill>
                <a:latin typeface="Arial" panose="020B0604020202020204" pitchFamily="34" charset="0"/>
              </a:rPr>
              <a:t> BSS</a:t>
            </a:r>
            <a:endParaRPr lang="de-DE" sz="1600" dirty="0">
              <a:latin typeface="Arial" panose="020B0604020202020204" pitchFamily="34" charset="0"/>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Text Box 2"/>
          <p:cNvSpPr txBox="1">
            <a:spLocks noChangeArrowheads="1"/>
          </p:cNvSpPr>
          <p:nvPr/>
        </p:nvSpPr>
        <p:spPr bwMode="auto">
          <a:xfrm>
            <a:off x="395288" y="1844675"/>
            <a:ext cx="8497887" cy="431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anose="02020603050405020304" pitchFamily="18" charset="0"/>
              </a:defRPr>
            </a:lvl1pPr>
            <a:lvl2pPr marL="1084263" indent="-447675">
              <a:defRPr sz="2400">
                <a:solidFill>
                  <a:schemeClr val="tx1"/>
                </a:solidFill>
                <a:latin typeface="Times New Roman" panose="02020603050405020304" pitchFamily="18" charset="0"/>
              </a:defRPr>
            </a:lvl2pPr>
            <a:lvl3pPr marL="1720850" indent="-457200">
              <a:defRPr sz="2400">
                <a:solidFill>
                  <a:schemeClr val="tx1"/>
                </a:solidFill>
                <a:latin typeface="Times New Roman" panose="02020603050405020304" pitchFamily="18" charset="0"/>
              </a:defRPr>
            </a:lvl3pPr>
            <a:lvl4pPr marL="2357438" indent="-457200">
              <a:defRPr sz="2400">
                <a:solidFill>
                  <a:schemeClr val="tx1"/>
                </a:solidFill>
                <a:latin typeface="Times New Roman" panose="02020603050405020304" pitchFamily="18" charset="0"/>
              </a:defRPr>
            </a:lvl4pPr>
            <a:lvl5pPr marL="2994025" indent="-457200">
              <a:defRPr sz="2400">
                <a:solidFill>
                  <a:schemeClr val="tx1"/>
                </a:solidFill>
                <a:latin typeface="Times New Roman" panose="02020603050405020304" pitchFamily="18" charset="0"/>
              </a:defRPr>
            </a:lvl5pPr>
            <a:lvl6pPr marL="3451225" indent="-457200" eaLnBrk="0" fontAlgn="base" hangingPunct="0">
              <a:spcBef>
                <a:spcPct val="0"/>
              </a:spcBef>
              <a:spcAft>
                <a:spcPct val="0"/>
              </a:spcAft>
              <a:defRPr sz="2400">
                <a:solidFill>
                  <a:schemeClr val="tx1"/>
                </a:solidFill>
                <a:latin typeface="Times New Roman" panose="02020603050405020304" pitchFamily="18" charset="0"/>
              </a:defRPr>
            </a:lvl6pPr>
            <a:lvl7pPr marL="3908425" indent="-457200" eaLnBrk="0" fontAlgn="base" hangingPunct="0">
              <a:spcBef>
                <a:spcPct val="0"/>
              </a:spcBef>
              <a:spcAft>
                <a:spcPct val="0"/>
              </a:spcAft>
              <a:defRPr sz="2400">
                <a:solidFill>
                  <a:schemeClr val="tx1"/>
                </a:solidFill>
                <a:latin typeface="Times New Roman" panose="02020603050405020304" pitchFamily="18" charset="0"/>
              </a:defRPr>
            </a:lvl7pPr>
            <a:lvl8pPr marL="4365625" indent="-457200" eaLnBrk="0" fontAlgn="base" hangingPunct="0">
              <a:spcBef>
                <a:spcPct val="0"/>
              </a:spcBef>
              <a:spcAft>
                <a:spcPct val="0"/>
              </a:spcAft>
              <a:defRPr sz="2400">
                <a:solidFill>
                  <a:schemeClr val="tx1"/>
                </a:solidFill>
                <a:latin typeface="Times New Roman" panose="02020603050405020304" pitchFamily="18" charset="0"/>
              </a:defRPr>
            </a:lvl8pPr>
            <a:lvl9pPr marL="4822825" indent="-457200" eaLnBrk="0" fontAlgn="base" hangingPunct="0">
              <a:spcBef>
                <a:spcPct val="0"/>
              </a:spcBef>
              <a:spcAft>
                <a:spcPct val="0"/>
              </a:spcAft>
              <a:defRPr sz="2400">
                <a:solidFill>
                  <a:schemeClr val="tx1"/>
                </a:solidFill>
                <a:latin typeface="Times New Roman" panose="02020603050405020304" pitchFamily="18" charset="0"/>
              </a:defRPr>
            </a:lvl9pPr>
          </a:lstStyle>
          <a:p>
            <a:pPr>
              <a:spcAft>
                <a:spcPct val="30000"/>
              </a:spcAft>
            </a:pPr>
            <a:r>
              <a:rPr lang="de-DE" sz="1400" b="1">
                <a:solidFill>
                  <a:srgbClr val="0066CC"/>
                </a:solidFill>
                <a:latin typeface="Arial" panose="020B0604020202020204" pitchFamily="34" charset="0"/>
              </a:rPr>
              <a:t>EUTERP</a:t>
            </a:r>
            <a:r>
              <a:rPr lang="de-DE" sz="1400">
                <a:latin typeface="Arial" panose="020B0604020202020204" pitchFamily="34" charset="0"/>
              </a:rPr>
              <a:t> (European Training and Education in Radiation Protection)  =&gt;  active as Foundation</a:t>
            </a:r>
          </a:p>
          <a:p>
            <a:r>
              <a:rPr lang="en-GB" sz="1400">
                <a:latin typeface="Arial" panose="020B0604020202020204" pitchFamily="34" charset="0"/>
              </a:rPr>
              <a:t>Objective: to establish a general system for training and qualification in radiation protection and for the mutual recognition of diplomas awarded on completion of specific professional education or vocational training. </a:t>
            </a:r>
            <a:r>
              <a:rPr lang="en-GB" sz="1400">
                <a:solidFill>
                  <a:srgbClr val="CC3300"/>
                </a:solidFill>
                <a:latin typeface="Arial" panose="020B0604020202020204" pitchFamily="34" charset="0"/>
              </a:rPr>
              <a:t>=&gt; </a:t>
            </a:r>
            <a:r>
              <a:rPr lang="de-DE" sz="1400" b="1">
                <a:solidFill>
                  <a:srgbClr val="CC3300"/>
                </a:solidFill>
                <a:latin typeface="Arial" panose="020B0604020202020204" pitchFamily="34" charset="0"/>
              </a:rPr>
              <a:t>RPE +  RPO</a:t>
            </a:r>
          </a:p>
          <a:p>
            <a:endParaRPr lang="de-DE" sz="1400" b="1">
              <a:solidFill>
                <a:srgbClr val="CC3300"/>
              </a:solidFill>
              <a:latin typeface="Arial" panose="020B0604020202020204" pitchFamily="34" charset="0"/>
            </a:endParaRPr>
          </a:p>
          <a:p>
            <a:r>
              <a:rPr lang="de-DE" sz="1400" b="1">
                <a:solidFill>
                  <a:srgbClr val="0066CC"/>
                </a:solidFill>
                <a:latin typeface="Arial" panose="020B0604020202020204" pitchFamily="34" charset="0"/>
              </a:rPr>
              <a:t>MEDRAPET</a:t>
            </a:r>
            <a:r>
              <a:rPr lang="de-DE" sz="1400" b="1">
                <a:latin typeface="Arial" panose="020B0604020202020204" pitchFamily="34" charset="0"/>
              </a:rPr>
              <a:t> </a:t>
            </a:r>
            <a:r>
              <a:rPr lang="de-DE" sz="1400">
                <a:latin typeface="Arial" panose="020B0604020202020204" pitchFamily="34" charset="0"/>
              </a:rPr>
              <a:t>(Medical Exposure Directive Radiation Protection Education and Training)</a:t>
            </a:r>
          </a:p>
          <a:p>
            <a:r>
              <a:rPr lang="de-DE" sz="1400">
                <a:latin typeface="Arial" panose="020B0604020202020204" pitchFamily="34" charset="0"/>
              </a:rPr>
              <a:t>Radiation Protection Education and Training)</a:t>
            </a:r>
          </a:p>
          <a:p>
            <a:r>
              <a:rPr lang="de-DE" sz="1400">
                <a:latin typeface="Arial" panose="020B0604020202020204" pitchFamily="34" charset="0"/>
              </a:rPr>
              <a:t>Objective: to provide an improved implementation of the Medical Exposure Directive provisions related to radiation protection education and training of medical professionals.</a:t>
            </a:r>
          </a:p>
          <a:p>
            <a:pPr>
              <a:buFont typeface="Symbol" panose="05050102010706020507" pitchFamily="18" charset="2"/>
              <a:buNone/>
            </a:pPr>
            <a:r>
              <a:rPr lang="de-DE" sz="1400">
                <a:solidFill>
                  <a:srgbClr val="CC3300"/>
                </a:solidFill>
                <a:latin typeface="Arial" panose="020B0604020202020204" pitchFamily="34" charset="0"/>
              </a:rPr>
              <a:t>=&gt;</a:t>
            </a:r>
            <a:r>
              <a:rPr lang="de-DE" sz="1400" b="1">
                <a:solidFill>
                  <a:srgbClr val="CC3300"/>
                </a:solidFill>
                <a:latin typeface="Arial" panose="020B0604020202020204" pitchFamily="34" charset="0"/>
              </a:rPr>
              <a:t>   all medical professionals</a:t>
            </a:r>
          </a:p>
          <a:p>
            <a:pPr>
              <a:buFont typeface="Symbol" panose="05050102010706020507" pitchFamily="18" charset="2"/>
              <a:buNone/>
            </a:pPr>
            <a:endParaRPr lang="de-DE" sz="1400">
              <a:latin typeface="Arial" panose="020B0604020202020204" pitchFamily="34" charset="0"/>
            </a:endParaRPr>
          </a:p>
          <a:p>
            <a:pPr>
              <a:buFont typeface="Symbol" panose="05050102010706020507" pitchFamily="18" charset="2"/>
              <a:buNone/>
            </a:pPr>
            <a:r>
              <a:rPr lang="de-DE" sz="1400" b="1">
                <a:solidFill>
                  <a:srgbClr val="0066CC"/>
                </a:solidFill>
                <a:latin typeface="Arial" panose="020B0604020202020204" pitchFamily="34" charset="0"/>
              </a:rPr>
              <a:t>Medical Physics Experts</a:t>
            </a:r>
            <a:r>
              <a:rPr lang="de-DE" sz="1400" b="1">
                <a:solidFill>
                  <a:schemeClr val="accent2"/>
                </a:solidFill>
                <a:latin typeface="Arial" panose="020B0604020202020204" pitchFamily="34" charset="0"/>
              </a:rPr>
              <a:t> </a:t>
            </a:r>
            <a:r>
              <a:rPr lang="de-DE" sz="1400" b="1">
                <a:latin typeface="Arial" panose="020B0604020202020204" pitchFamily="34" charset="0"/>
              </a:rPr>
              <a:t>Project</a:t>
            </a:r>
            <a:endParaRPr lang="de-DE" sz="1400">
              <a:latin typeface="Arial" panose="020B0604020202020204" pitchFamily="34" charset="0"/>
            </a:endParaRPr>
          </a:p>
          <a:p>
            <a:r>
              <a:rPr lang="de-DE" sz="1400">
                <a:latin typeface="Arial" panose="020B0604020202020204" pitchFamily="34" charset="0"/>
              </a:rPr>
              <a:t>Objective: to provide for improved implementation of the provisions of the Revised Euratom BSS related to the Medical Physics Expert (MPE) and to facilitate the harmonisation of the role, education and training of the MPE among the Member States of the EU.</a:t>
            </a:r>
            <a:r>
              <a:rPr lang="de-DE" sz="1400" b="1">
                <a:latin typeface="Arial" panose="020B0604020202020204" pitchFamily="34" charset="0"/>
              </a:rPr>
              <a:t>  </a:t>
            </a:r>
            <a:r>
              <a:rPr lang="de-DE" sz="1400">
                <a:solidFill>
                  <a:srgbClr val="CC3300"/>
                </a:solidFill>
                <a:latin typeface="Arial" panose="020B0604020202020204" pitchFamily="34" charset="0"/>
              </a:rPr>
              <a:t>=&gt;</a:t>
            </a:r>
            <a:r>
              <a:rPr lang="de-DE" sz="1400" b="1">
                <a:solidFill>
                  <a:srgbClr val="CC3300"/>
                </a:solidFill>
                <a:latin typeface="Arial" panose="020B0604020202020204" pitchFamily="34" charset="0"/>
              </a:rPr>
              <a:t> MPE</a:t>
            </a:r>
          </a:p>
          <a:p>
            <a:endParaRPr lang="de-DE" sz="1400" b="1">
              <a:latin typeface="Arial" panose="020B0604020202020204" pitchFamily="34" charset="0"/>
            </a:endParaRPr>
          </a:p>
          <a:p>
            <a:r>
              <a:rPr lang="de-DE" sz="1400" b="1">
                <a:solidFill>
                  <a:srgbClr val="0066CC"/>
                </a:solidFill>
                <a:latin typeface="Arial" panose="020B0604020202020204" pitchFamily="34" charset="0"/>
              </a:rPr>
              <a:t>EMAN</a:t>
            </a:r>
            <a:r>
              <a:rPr lang="de-DE" sz="1400" b="1">
                <a:latin typeface="Arial" panose="020B0604020202020204" pitchFamily="34" charset="0"/>
              </a:rPr>
              <a:t> </a:t>
            </a:r>
            <a:r>
              <a:rPr lang="de-DE" sz="1400">
                <a:latin typeface="Arial" panose="020B0604020202020204" pitchFamily="34" charset="0"/>
              </a:rPr>
              <a:t>(Medical ALARA Network)  =&gt; active Steering Committee (ESR, EFRS, EFOMP) </a:t>
            </a:r>
          </a:p>
          <a:p>
            <a:r>
              <a:rPr lang="de-DE" sz="1400">
                <a:latin typeface="Arial" panose="020B0604020202020204" pitchFamily="34" charset="0"/>
              </a:rPr>
              <a:t>Objective: to create a sustainable network where different stakeholders within the medical sector have opportunity to discuss and exchange information on topics related to the implementation of the ALARA principle in the medical field.</a:t>
            </a:r>
            <a:r>
              <a:rPr lang="de-DE" sz="1400" b="1">
                <a:latin typeface="Arial" panose="020B0604020202020204" pitchFamily="34" charset="0"/>
              </a:rPr>
              <a:t>  </a:t>
            </a:r>
            <a:r>
              <a:rPr lang="de-DE" sz="1400" b="1">
                <a:solidFill>
                  <a:srgbClr val="CC3300"/>
                </a:solidFill>
                <a:latin typeface="Arial" panose="020B0604020202020204" pitchFamily="34" charset="0"/>
              </a:rPr>
              <a:t>=&gt; all stakeholders in the medical area</a:t>
            </a:r>
          </a:p>
        </p:txBody>
      </p:sp>
      <p:sp>
        <p:nvSpPr>
          <p:cNvPr id="129027" name="Rectangle 3"/>
          <p:cNvSpPr>
            <a:spLocks noChangeArrowheads="1"/>
          </p:cNvSpPr>
          <p:nvPr/>
        </p:nvSpPr>
        <p:spPr bwMode="auto">
          <a:xfrm>
            <a:off x="395288" y="476250"/>
            <a:ext cx="634500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b="1" dirty="0">
                <a:solidFill>
                  <a:srgbClr val="0066CC"/>
                </a:solidFill>
                <a:latin typeface="Arial" panose="020B0604020202020204" pitchFamily="34" charset="0"/>
              </a:rPr>
              <a:t>DG Energy</a:t>
            </a:r>
            <a:r>
              <a:rPr lang="en-GB" dirty="0">
                <a:solidFill>
                  <a:srgbClr val="0066CC"/>
                </a:solidFill>
                <a:latin typeface="Arial" panose="020B0604020202020204" pitchFamily="34" charset="0"/>
              </a:rPr>
              <a:t> </a:t>
            </a:r>
            <a:r>
              <a:rPr lang="en-GB" dirty="0" smtClean="0">
                <a:solidFill>
                  <a:srgbClr val="0066CC"/>
                </a:solidFill>
                <a:latin typeface="Arial" panose="020B0604020202020204" pitchFamily="34" charset="0"/>
              </a:rPr>
              <a:t>- </a:t>
            </a:r>
            <a:r>
              <a:rPr lang="de-DE" dirty="0" smtClean="0">
                <a:solidFill>
                  <a:srgbClr val="0066CC"/>
                </a:solidFill>
                <a:latin typeface="Arial" panose="020B0604020202020204" pitchFamily="34" charset="0"/>
              </a:rPr>
              <a:t>Projects </a:t>
            </a:r>
            <a:r>
              <a:rPr lang="de-DE" dirty="0">
                <a:solidFill>
                  <a:srgbClr val="0066CC"/>
                </a:solidFill>
                <a:latin typeface="Arial" panose="020B0604020202020204" pitchFamily="34" charset="0"/>
              </a:rPr>
              <a:t>in Radiation </a:t>
            </a:r>
            <a:r>
              <a:rPr lang="de-DE" dirty="0" err="1">
                <a:solidFill>
                  <a:srgbClr val="0066CC"/>
                </a:solidFill>
                <a:latin typeface="Arial" panose="020B0604020202020204" pitchFamily="34" charset="0"/>
              </a:rPr>
              <a:t>Protection</a:t>
            </a:r>
            <a:endParaRPr lang="de-DE" dirty="0">
              <a:solidFill>
                <a:srgbClr val="0066CC"/>
              </a:solidFill>
              <a:latin typeface="Arial" panose="020B0604020202020204" pitchFamily="34" charset="0"/>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1074" name="Picture 2"/>
          <p:cNvPicPr>
            <a:picLocks noChangeAspect="1" noChangeArrowheads="1"/>
          </p:cNvPicPr>
          <p:nvPr/>
        </p:nvPicPr>
        <p:blipFill>
          <a:blip r:embed="rId2">
            <a:extLst>
              <a:ext uri="{28A0092B-C50C-407E-A947-70E740481C1C}">
                <a14:useLocalDpi xmlns:a14="http://schemas.microsoft.com/office/drawing/2010/main" val="0"/>
              </a:ext>
            </a:extLst>
          </a:blip>
          <a:srcRect t="3691" b="16611"/>
          <a:stretch>
            <a:fillRect/>
          </a:stretch>
        </p:blipFill>
        <p:spPr bwMode="auto">
          <a:xfrm>
            <a:off x="0" y="233363"/>
            <a:ext cx="9144000" cy="5027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Text Box 2"/>
          <p:cNvSpPr txBox="1">
            <a:spLocks noChangeArrowheads="1"/>
          </p:cNvSpPr>
          <p:nvPr/>
        </p:nvSpPr>
        <p:spPr bwMode="auto">
          <a:xfrm>
            <a:off x="684213" y="2514600"/>
            <a:ext cx="8158162" cy="3870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266700" indent="-266700">
              <a:tabLst>
                <a:tab pos="361950" algn="l"/>
              </a:tabLst>
              <a:defRPr sz="2400">
                <a:solidFill>
                  <a:schemeClr val="tx1"/>
                </a:solidFill>
                <a:latin typeface="Times New Roman" panose="02020603050405020304" pitchFamily="18" charset="0"/>
              </a:defRPr>
            </a:lvl1pPr>
            <a:lvl2pPr marL="1084263" indent="-457200">
              <a:tabLst>
                <a:tab pos="361950" algn="l"/>
              </a:tabLst>
              <a:defRPr sz="2400">
                <a:solidFill>
                  <a:schemeClr val="tx1"/>
                </a:solidFill>
                <a:latin typeface="Times New Roman" panose="02020603050405020304" pitchFamily="18" charset="0"/>
              </a:defRPr>
            </a:lvl2pPr>
            <a:lvl3pPr marL="1720850" indent="-457200">
              <a:tabLst>
                <a:tab pos="361950" algn="l"/>
              </a:tabLst>
              <a:defRPr sz="2400">
                <a:solidFill>
                  <a:schemeClr val="tx1"/>
                </a:solidFill>
                <a:latin typeface="Times New Roman" panose="02020603050405020304" pitchFamily="18" charset="0"/>
              </a:defRPr>
            </a:lvl3pPr>
            <a:lvl4pPr marL="2357438" indent="-457200">
              <a:tabLst>
                <a:tab pos="361950" algn="l"/>
              </a:tabLst>
              <a:defRPr sz="2400">
                <a:solidFill>
                  <a:schemeClr val="tx1"/>
                </a:solidFill>
                <a:latin typeface="Times New Roman" panose="02020603050405020304" pitchFamily="18" charset="0"/>
              </a:defRPr>
            </a:lvl4pPr>
            <a:lvl5pPr marL="2994025" indent="-457200">
              <a:tabLst>
                <a:tab pos="361950" algn="l"/>
              </a:tabLst>
              <a:defRPr sz="2400">
                <a:solidFill>
                  <a:schemeClr val="tx1"/>
                </a:solidFill>
                <a:latin typeface="Times New Roman" panose="02020603050405020304" pitchFamily="18" charset="0"/>
              </a:defRPr>
            </a:lvl5pPr>
            <a:lvl6pPr marL="3451225" indent="-457200" eaLnBrk="0" fontAlgn="base" hangingPunct="0">
              <a:spcBef>
                <a:spcPct val="0"/>
              </a:spcBef>
              <a:spcAft>
                <a:spcPct val="0"/>
              </a:spcAft>
              <a:tabLst>
                <a:tab pos="361950" algn="l"/>
              </a:tabLst>
              <a:defRPr sz="2400">
                <a:solidFill>
                  <a:schemeClr val="tx1"/>
                </a:solidFill>
                <a:latin typeface="Times New Roman" panose="02020603050405020304" pitchFamily="18" charset="0"/>
              </a:defRPr>
            </a:lvl6pPr>
            <a:lvl7pPr marL="3908425" indent="-457200" eaLnBrk="0" fontAlgn="base" hangingPunct="0">
              <a:spcBef>
                <a:spcPct val="0"/>
              </a:spcBef>
              <a:spcAft>
                <a:spcPct val="0"/>
              </a:spcAft>
              <a:tabLst>
                <a:tab pos="361950" algn="l"/>
              </a:tabLst>
              <a:defRPr sz="2400">
                <a:solidFill>
                  <a:schemeClr val="tx1"/>
                </a:solidFill>
                <a:latin typeface="Times New Roman" panose="02020603050405020304" pitchFamily="18" charset="0"/>
              </a:defRPr>
            </a:lvl7pPr>
            <a:lvl8pPr marL="4365625" indent="-457200" eaLnBrk="0" fontAlgn="base" hangingPunct="0">
              <a:spcBef>
                <a:spcPct val="0"/>
              </a:spcBef>
              <a:spcAft>
                <a:spcPct val="0"/>
              </a:spcAft>
              <a:tabLst>
                <a:tab pos="361950" algn="l"/>
              </a:tabLst>
              <a:defRPr sz="2400">
                <a:solidFill>
                  <a:schemeClr val="tx1"/>
                </a:solidFill>
                <a:latin typeface="Times New Roman" panose="02020603050405020304" pitchFamily="18" charset="0"/>
              </a:defRPr>
            </a:lvl8pPr>
            <a:lvl9pPr marL="4822825" indent="-457200" eaLnBrk="0" fontAlgn="base" hangingPunct="0">
              <a:spcBef>
                <a:spcPct val="0"/>
              </a:spcBef>
              <a:spcAft>
                <a:spcPct val="0"/>
              </a:spcAft>
              <a:tabLst>
                <a:tab pos="361950" algn="l"/>
              </a:tabLst>
              <a:defRPr sz="2400">
                <a:solidFill>
                  <a:schemeClr val="tx1"/>
                </a:solidFill>
                <a:latin typeface="Times New Roman" panose="02020603050405020304" pitchFamily="18" charset="0"/>
              </a:defRPr>
            </a:lvl9pPr>
          </a:lstStyle>
          <a:p>
            <a:r>
              <a:rPr lang="en-GB" sz="2000" b="1">
                <a:solidFill>
                  <a:srgbClr val="0066CC"/>
                </a:solidFill>
                <a:latin typeface="Arial" panose="020B0604020202020204" pitchFamily="34" charset="0"/>
              </a:rPr>
              <a:t>ENETRAP II</a:t>
            </a:r>
            <a:r>
              <a:rPr lang="en-GB" sz="2000">
                <a:latin typeface="Arial" panose="020B0604020202020204" pitchFamily="34" charset="0"/>
              </a:rPr>
              <a:t>		radiation protection authorities, licencees </a:t>
            </a:r>
          </a:p>
          <a:p>
            <a:pPr>
              <a:spcAft>
                <a:spcPct val="50000"/>
              </a:spcAft>
            </a:pPr>
            <a:r>
              <a:rPr lang="en-GB" sz="2000">
                <a:latin typeface="Arial" panose="020B0604020202020204" pitchFamily="34" charset="0"/>
              </a:rPr>
              <a:t>					</a:t>
            </a:r>
            <a:r>
              <a:rPr lang="en-GB" sz="1400">
                <a:latin typeface="Arial" panose="020B0604020202020204" pitchFamily="34" charset="0"/>
              </a:rPr>
              <a:t>(RPE, RPO as required by Euratom BSS)</a:t>
            </a:r>
          </a:p>
          <a:p>
            <a:r>
              <a:rPr lang="en-GB" sz="2000" b="1">
                <a:solidFill>
                  <a:srgbClr val="0066CC"/>
                </a:solidFill>
                <a:latin typeface="Arial" panose="020B0604020202020204" pitchFamily="34" charset="0"/>
              </a:rPr>
              <a:t>ENEN III</a:t>
            </a:r>
            <a:r>
              <a:rPr lang="en-GB" sz="2000">
                <a:latin typeface="Arial" panose="020B0604020202020204" pitchFamily="34" charset="0"/>
              </a:rPr>
              <a:t>		nuclear facilities, nuclear systems suppliers</a:t>
            </a:r>
          </a:p>
          <a:p>
            <a:r>
              <a:rPr lang="en-GB" sz="2000" b="1">
                <a:solidFill>
                  <a:schemeClr val="accent2"/>
                </a:solidFill>
                <a:latin typeface="Arial" panose="020B0604020202020204" pitchFamily="34" charset="0"/>
              </a:rPr>
              <a:t>					</a:t>
            </a:r>
            <a:r>
              <a:rPr lang="en-GB" sz="1400">
                <a:latin typeface="Arial" panose="020B0604020202020204" pitchFamily="34" charset="0"/>
              </a:rPr>
              <a:t>ENEN 2003, further development of nuclear expertise by E+T</a:t>
            </a:r>
          </a:p>
          <a:p>
            <a:pPr>
              <a:spcBef>
                <a:spcPct val="50000"/>
              </a:spcBef>
            </a:pPr>
            <a:r>
              <a:rPr lang="en-GB" sz="2000" b="1">
                <a:solidFill>
                  <a:srgbClr val="0066CC"/>
                </a:solidFill>
                <a:latin typeface="Arial" panose="020B0604020202020204" pitchFamily="34" charset="0"/>
              </a:rPr>
              <a:t>PETRUS II</a:t>
            </a:r>
            <a:r>
              <a:rPr lang="en-GB" sz="2000">
                <a:latin typeface="Arial" panose="020B0604020202020204" pitchFamily="34" charset="0"/>
              </a:rPr>
              <a:t>		radwaste agencies (e.g., waste repositories)</a:t>
            </a:r>
          </a:p>
          <a:p>
            <a:pPr>
              <a:spcAft>
                <a:spcPct val="50000"/>
              </a:spcAft>
            </a:pPr>
            <a:r>
              <a:rPr lang="de-DE" sz="2000">
                <a:latin typeface="Arial" panose="020B0604020202020204" pitchFamily="34" charset="0"/>
              </a:rPr>
              <a:t>					</a:t>
            </a:r>
            <a:r>
              <a:rPr lang="de-DE" sz="1400">
                <a:latin typeface="Arial" panose="020B0604020202020204" pitchFamily="34" charset="0"/>
              </a:rPr>
              <a:t>EU recognised training programme on geological dosposal for rwm </a:t>
            </a:r>
          </a:p>
          <a:p>
            <a:r>
              <a:rPr lang="en-GB" sz="2000" b="1">
                <a:solidFill>
                  <a:srgbClr val="0066CC"/>
                </a:solidFill>
                <a:latin typeface="Arial" panose="020B0604020202020204" pitchFamily="34" charset="0"/>
              </a:rPr>
              <a:t>TRASNUSAFE	</a:t>
            </a:r>
            <a:r>
              <a:rPr lang="en-GB" sz="2000">
                <a:latin typeface="Arial" panose="020B0604020202020204" pitchFamily="34" charset="0"/>
              </a:rPr>
              <a:t>	health physics sector (e.g., ALARA principle)</a:t>
            </a:r>
            <a:endParaRPr lang="en-GB" sz="2000">
              <a:latin typeface="Arial" panose="020B0604020202020204" pitchFamily="34" charset="0"/>
              <a:cs typeface="Arial" panose="020B0604020202020204" pitchFamily="34" charset="0"/>
            </a:endParaRPr>
          </a:p>
          <a:p>
            <a:r>
              <a:rPr lang="en-GB" sz="2000">
                <a:latin typeface="Arial" panose="020B0604020202020204" pitchFamily="34" charset="0"/>
              </a:rPr>
              <a:t>					</a:t>
            </a:r>
            <a:r>
              <a:rPr lang="en-GB" sz="1400">
                <a:latin typeface="Arial" panose="020B0604020202020204" pitchFamily="34" charset="0"/>
                <a:ea typeface="Arial Unicode MS" panose="020B0604020202020204" pitchFamily="34" charset="-128"/>
                <a:cs typeface="Arial Unicode MS" panose="020B0604020202020204" pitchFamily="34" charset="-128"/>
              </a:rPr>
              <a:t>design, develop and validate 2 training schemes on safety culture:</a:t>
            </a:r>
          </a:p>
          <a:p>
            <a:r>
              <a:rPr lang="en-GB" sz="1400">
                <a:latin typeface="Arial" panose="020B0604020202020204" pitchFamily="34" charset="0"/>
                <a:ea typeface="Arial Unicode MS" panose="020B0604020202020204" pitchFamily="34" charset="-128"/>
                <a:cs typeface="Arial Unicode MS" panose="020B0604020202020204" pitchFamily="34" charset="-128"/>
              </a:rPr>
              <a:t>					1. nuclear and 2. </a:t>
            </a:r>
            <a:r>
              <a:rPr lang="en-GB" sz="1400">
                <a:latin typeface="Arial Unicode MS" panose="020B0604020202020204" pitchFamily="34" charset="-128"/>
                <a:ea typeface="Arial Unicode MS" panose="020B0604020202020204" pitchFamily="34" charset="-128"/>
                <a:cs typeface="Arial Unicode MS" panose="020B0604020202020204" pitchFamily="34" charset="-128"/>
              </a:rPr>
              <a:t>radiation based technology</a:t>
            </a:r>
            <a:r>
              <a:rPr lang="de-DE" sz="1400">
                <a:latin typeface="Arial" panose="020B0604020202020204" pitchFamily="34" charset="0"/>
                <a:ea typeface="Arial Unicode MS" panose="020B0604020202020204" pitchFamily="34" charset="-128"/>
                <a:cs typeface="Arial Unicode MS" panose="020B0604020202020204" pitchFamily="34" charset="-128"/>
              </a:rPr>
              <a:t> (incl medical sector)</a:t>
            </a:r>
          </a:p>
          <a:p>
            <a:endParaRPr lang="en-GB" sz="1000">
              <a:latin typeface="Arial" panose="020B0604020202020204" pitchFamily="34" charset="0"/>
              <a:cs typeface="Arial" panose="020B0604020202020204" pitchFamily="34" charset="0"/>
            </a:endParaRPr>
          </a:p>
          <a:p>
            <a:r>
              <a:rPr lang="en-GB" sz="1000">
                <a:latin typeface="Arial" panose="020B0604020202020204" pitchFamily="34" charset="0"/>
                <a:cs typeface="Arial" panose="020B0604020202020204" pitchFamily="34" charset="0"/>
              </a:rPr>
              <a:t>(elements of transdisciplinary knowledge, such as perception of risk in society, ethical considerations, stakeholder participation, etc. should be</a:t>
            </a:r>
          </a:p>
          <a:p>
            <a:r>
              <a:rPr lang="en-GB" sz="1000">
                <a:latin typeface="Arial" panose="020B0604020202020204" pitchFamily="34" charset="0"/>
                <a:cs typeface="Arial" panose="020B0604020202020204" pitchFamily="34" charset="0"/>
              </a:rPr>
              <a:t>part of education and training in nuclear as well as in the medical area)</a:t>
            </a:r>
            <a:endParaRPr lang="de-DE" sz="1000">
              <a:latin typeface="Arial" panose="020B0604020202020204" pitchFamily="34" charset="0"/>
              <a:cs typeface="Times New Roman" panose="02020603050405020304" pitchFamily="18" charset="0"/>
            </a:endParaRPr>
          </a:p>
          <a:p>
            <a:r>
              <a:rPr lang="en-GB" sz="2000">
                <a:latin typeface="Arial" panose="020B0604020202020204" pitchFamily="34" charset="0"/>
              </a:rPr>
              <a:t>		</a:t>
            </a:r>
            <a:endParaRPr lang="de-DE" sz="2000">
              <a:latin typeface="Arial" panose="020B0604020202020204" pitchFamily="34" charset="0"/>
            </a:endParaRPr>
          </a:p>
        </p:txBody>
      </p:sp>
      <p:sp>
        <p:nvSpPr>
          <p:cNvPr id="147459" name="Rectangle 3"/>
          <p:cNvSpPr>
            <a:spLocks noChangeArrowheads="1"/>
          </p:cNvSpPr>
          <p:nvPr/>
        </p:nvSpPr>
        <p:spPr bwMode="auto">
          <a:xfrm>
            <a:off x="684213" y="855663"/>
            <a:ext cx="43481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de-DE" b="1" dirty="0">
                <a:solidFill>
                  <a:srgbClr val="0066CC"/>
                </a:solidFill>
                <a:latin typeface="Arial" panose="020B0604020202020204" pitchFamily="34" charset="0"/>
              </a:rPr>
              <a:t>DG Research </a:t>
            </a:r>
            <a:r>
              <a:rPr lang="de-DE" b="1" dirty="0" err="1">
                <a:solidFill>
                  <a:srgbClr val="0066CC"/>
                </a:solidFill>
                <a:latin typeface="Arial" panose="020B0604020202020204" pitchFamily="34" charset="0"/>
              </a:rPr>
              <a:t>and</a:t>
            </a:r>
            <a:r>
              <a:rPr lang="de-DE" b="1" dirty="0">
                <a:solidFill>
                  <a:srgbClr val="0066CC"/>
                </a:solidFill>
                <a:latin typeface="Arial" panose="020B0604020202020204" pitchFamily="34" charset="0"/>
              </a:rPr>
              <a:t> Innovation</a:t>
            </a:r>
          </a:p>
        </p:txBody>
      </p:sp>
      <p:sp>
        <p:nvSpPr>
          <p:cNvPr id="147460" name="Rectangle 4"/>
          <p:cNvSpPr>
            <a:spLocks noChangeArrowheads="1"/>
          </p:cNvSpPr>
          <p:nvPr/>
        </p:nvSpPr>
        <p:spPr bwMode="auto">
          <a:xfrm>
            <a:off x="684213" y="1484313"/>
            <a:ext cx="42862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sz="2000">
                <a:latin typeface="Arial" panose="020B0604020202020204" pitchFamily="34" charset="0"/>
              </a:rPr>
              <a:t>FP7 research projects in the area of </a:t>
            </a:r>
          </a:p>
          <a:p>
            <a:r>
              <a:rPr lang="en-GB" sz="2000">
                <a:latin typeface="Arial" panose="020B0604020202020204" pitchFamily="34" charset="0"/>
              </a:rPr>
              <a:t>RP education and training</a:t>
            </a:r>
            <a:endParaRPr lang="de-DE" sz="2000">
              <a:latin typeface="Arial" panose="020B0604020202020204" pitchFamily="34" charset="0"/>
            </a:endParaRPr>
          </a:p>
        </p:txBody>
      </p:sp>
      <p:pic>
        <p:nvPicPr>
          <p:cNvPr id="5" name="Picture 3" descr="EU Logo Ne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0232" y="412750"/>
            <a:ext cx="1941512" cy="13430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Text Box 2"/>
          <p:cNvSpPr txBox="1">
            <a:spLocks noChangeArrowheads="1"/>
          </p:cNvSpPr>
          <p:nvPr/>
        </p:nvSpPr>
        <p:spPr bwMode="auto">
          <a:xfrm>
            <a:off x="590550" y="1772816"/>
            <a:ext cx="8158163" cy="3257550"/>
          </a:xfrm>
          <a:prstGeom prst="rect">
            <a:avLst/>
          </a:prstGeom>
          <a:noFill/>
          <a:ln w="9525">
            <a:solidFill>
              <a:srgbClr val="CC33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tabLst>
                <a:tab pos="361950" algn="l"/>
              </a:tabLst>
              <a:defRPr sz="2400">
                <a:solidFill>
                  <a:schemeClr val="tx1"/>
                </a:solidFill>
                <a:latin typeface="Times New Roman" panose="02020603050405020304" pitchFamily="18" charset="0"/>
              </a:defRPr>
            </a:lvl1pPr>
            <a:lvl2pPr marL="1084263" indent="-457200">
              <a:tabLst>
                <a:tab pos="361950" algn="l"/>
              </a:tabLst>
              <a:defRPr sz="2400">
                <a:solidFill>
                  <a:schemeClr val="tx1"/>
                </a:solidFill>
                <a:latin typeface="Times New Roman" panose="02020603050405020304" pitchFamily="18" charset="0"/>
              </a:defRPr>
            </a:lvl2pPr>
            <a:lvl3pPr marL="1720850" indent="-457200">
              <a:tabLst>
                <a:tab pos="361950" algn="l"/>
              </a:tabLst>
              <a:defRPr sz="2400">
                <a:solidFill>
                  <a:schemeClr val="tx1"/>
                </a:solidFill>
                <a:latin typeface="Times New Roman" panose="02020603050405020304" pitchFamily="18" charset="0"/>
              </a:defRPr>
            </a:lvl3pPr>
            <a:lvl4pPr marL="2357438" indent="-457200">
              <a:tabLst>
                <a:tab pos="361950" algn="l"/>
              </a:tabLst>
              <a:defRPr sz="2400">
                <a:solidFill>
                  <a:schemeClr val="tx1"/>
                </a:solidFill>
                <a:latin typeface="Times New Roman" panose="02020603050405020304" pitchFamily="18" charset="0"/>
              </a:defRPr>
            </a:lvl4pPr>
            <a:lvl5pPr marL="2994025" indent="-457200">
              <a:tabLst>
                <a:tab pos="361950" algn="l"/>
              </a:tabLst>
              <a:defRPr sz="2400">
                <a:solidFill>
                  <a:schemeClr val="tx1"/>
                </a:solidFill>
                <a:latin typeface="Times New Roman" panose="02020603050405020304" pitchFamily="18" charset="0"/>
              </a:defRPr>
            </a:lvl5pPr>
            <a:lvl6pPr marL="3451225" indent="-457200" eaLnBrk="0" fontAlgn="base" hangingPunct="0">
              <a:spcBef>
                <a:spcPct val="0"/>
              </a:spcBef>
              <a:spcAft>
                <a:spcPct val="0"/>
              </a:spcAft>
              <a:tabLst>
                <a:tab pos="361950" algn="l"/>
              </a:tabLst>
              <a:defRPr sz="2400">
                <a:solidFill>
                  <a:schemeClr val="tx1"/>
                </a:solidFill>
                <a:latin typeface="Times New Roman" panose="02020603050405020304" pitchFamily="18" charset="0"/>
              </a:defRPr>
            </a:lvl6pPr>
            <a:lvl7pPr marL="3908425" indent="-457200" eaLnBrk="0" fontAlgn="base" hangingPunct="0">
              <a:spcBef>
                <a:spcPct val="0"/>
              </a:spcBef>
              <a:spcAft>
                <a:spcPct val="0"/>
              </a:spcAft>
              <a:tabLst>
                <a:tab pos="361950" algn="l"/>
              </a:tabLst>
              <a:defRPr sz="2400">
                <a:solidFill>
                  <a:schemeClr val="tx1"/>
                </a:solidFill>
                <a:latin typeface="Times New Roman" panose="02020603050405020304" pitchFamily="18" charset="0"/>
              </a:defRPr>
            </a:lvl7pPr>
            <a:lvl8pPr marL="4365625" indent="-457200" eaLnBrk="0" fontAlgn="base" hangingPunct="0">
              <a:spcBef>
                <a:spcPct val="0"/>
              </a:spcBef>
              <a:spcAft>
                <a:spcPct val="0"/>
              </a:spcAft>
              <a:tabLst>
                <a:tab pos="361950" algn="l"/>
              </a:tabLst>
              <a:defRPr sz="2400">
                <a:solidFill>
                  <a:schemeClr val="tx1"/>
                </a:solidFill>
                <a:latin typeface="Times New Roman" panose="02020603050405020304" pitchFamily="18" charset="0"/>
              </a:defRPr>
            </a:lvl8pPr>
            <a:lvl9pPr marL="4822825" indent="-457200" eaLnBrk="0" fontAlgn="base" hangingPunct="0">
              <a:spcBef>
                <a:spcPct val="0"/>
              </a:spcBef>
              <a:spcAft>
                <a:spcPct val="0"/>
              </a:spcAft>
              <a:tabLst>
                <a:tab pos="361950" algn="l"/>
              </a:tabLst>
              <a:defRPr sz="2400">
                <a:solidFill>
                  <a:schemeClr val="tx1"/>
                </a:solidFill>
                <a:latin typeface="Times New Roman" panose="02020603050405020304" pitchFamily="18" charset="0"/>
              </a:defRPr>
            </a:lvl9pPr>
          </a:lstStyle>
          <a:p>
            <a:pPr>
              <a:spcAft>
                <a:spcPct val="20000"/>
              </a:spcAft>
            </a:pPr>
            <a:r>
              <a:rPr lang="en-GB" sz="2000" b="1" dirty="0">
                <a:solidFill>
                  <a:srgbClr val="0066CC"/>
                </a:solidFill>
                <a:latin typeface="Arial" panose="020B0604020202020204" pitchFamily="34" charset="0"/>
              </a:rPr>
              <a:t>ENETRAP</a:t>
            </a:r>
            <a:r>
              <a:rPr lang="en-GB" sz="2000" b="1" dirty="0">
                <a:solidFill>
                  <a:srgbClr val="212A7A"/>
                </a:solidFill>
                <a:latin typeface="Arial" panose="020B0604020202020204" pitchFamily="34" charset="0"/>
              </a:rPr>
              <a:t> </a:t>
            </a:r>
            <a:r>
              <a:rPr lang="en-GB" sz="2000" b="1" dirty="0">
                <a:solidFill>
                  <a:srgbClr val="03040D"/>
                </a:solidFill>
                <a:latin typeface="Arial" panose="020B0604020202020204" pitchFamily="34" charset="0"/>
              </a:rPr>
              <a:t>and </a:t>
            </a:r>
            <a:r>
              <a:rPr lang="en-GB" sz="2000" b="1" dirty="0">
                <a:solidFill>
                  <a:srgbClr val="212A7A"/>
                </a:solidFill>
                <a:latin typeface="Arial" panose="020B0604020202020204" pitchFamily="34" charset="0"/>
              </a:rPr>
              <a:t> </a:t>
            </a:r>
            <a:r>
              <a:rPr lang="de-DE" sz="2000" b="1" dirty="0">
                <a:solidFill>
                  <a:srgbClr val="0066CC"/>
                </a:solidFill>
                <a:latin typeface="Arial" panose="020B0604020202020204" pitchFamily="34" charset="0"/>
              </a:rPr>
              <a:t>ENETRAP II</a:t>
            </a:r>
            <a:r>
              <a:rPr lang="de-DE" sz="2000" dirty="0">
                <a:latin typeface="Arial" panose="020B0604020202020204" pitchFamily="34" charset="0"/>
              </a:rPr>
              <a:t> </a:t>
            </a:r>
            <a:r>
              <a:rPr lang="en-GB" sz="2000" dirty="0">
                <a:solidFill>
                  <a:srgbClr val="212A7A"/>
                </a:solidFill>
                <a:latin typeface="Arial" panose="020B0604020202020204" pitchFamily="34" charset="0"/>
              </a:rPr>
              <a:t>- </a:t>
            </a:r>
            <a:r>
              <a:rPr lang="en-GB" sz="2000" dirty="0">
                <a:latin typeface="Arial" panose="020B0604020202020204" pitchFamily="34" charset="0"/>
              </a:rPr>
              <a:t>achievements:</a:t>
            </a:r>
            <a:endParaRPr lang="en-GB" sz="1600" dirty="0">
              <a:latin typeface="Arial" panose="020B0604020202020204" pitchFamily="34" charset="0"/>
            </a:endParaRPr>
          </a:p>
          <a:p>
            <a:pPr>
              <a:buFont typeface="Wingdings" panose="05000000000000000000" pitchFamily="2" charset="2"/>
              <a:buChar char="Ø"/>
            </a:pPr>
            <a:r>
              <a:rPr lang="en-GB" sz="1600" dirty="0">
                <a:latin typeface="Arial" panose="020B0604020202020204" pitchFamily="34" charset="0"/>
              </a:rPr>
              <a:t>  </a:t>
            </a:r>
            <a:r>
              <a:rPr lang="en-GB" sz="1600" dirty="0">
                <a:solidFill>
                  <a:srgbClr val="CC3300"/>
                </a:solidFill>
                <a:latin typeface="Arial" panose="020B0604020202020204" pitchFamily="34" charset="0"/>
              </a:rPr>
              <a:t>European Master of Radiation Protection</a:t>
            </a:r>
            <a:r>
              <a:rPr lang="en-GB" b="1" dirty="0">
                <a:solidFill>
                  <a:srgbClr val="212A7A"/>
                </a:solidFill>
                <a:latin typeface="Arial" panose="020B0604020202020204" pitchFamily="34" charset="0"/>
              </a:rPr>
              <a:t> </a:t>
            </a:r>
            <a:r>
              <a:rPr lang="en-GB" sz="1600" dirty="0">
                <a:latin typeface="Arial" panose="020B0604020202020204" pitchFamily="34" charset="0"/>
              </a:rPr>
              <a:t>(in cooperation with </a:t>
            </a:r>
            <a:r>
              <a:rPr lang="en-GB" sz="1600" dirty="0">
                <a:solidFill>
                  <a:srgbClr val="0066CC"/>
                </a:solidFill>
                <a:latin typeface="Arial" panose="020B0604020202020204" pitchFamily="34" charset="0"/>
              </a:rPr>
              <a:t>DG EAC</a:t>
            </a:r>
            <a:r>
              <a:rPr lang="en-GB" sz="1600" dirty="0">
                <a:latin typeface="Arial" panose="020B0604020202020204" pitchFamily="34" charset="0"/>
              </a:rPr>
              <a:t>)</a:t>
            </a:r>
          </a:p>
          <a:p>
            <a:pPr>
              <a:buFont typeface="Wingdings" panose="05000000000000000000" pitchFamily="2" charset="2"/>
              <a:buChar char="Ø"/>
            </a:pPr>
            <a:r>
              <a:rPr lang="en-GB" sz="1600" dirty="0">
                <a:latin typeface="Arial" panose="020B0604020202020204" pitchFamily="34" charset="0"/>
              </a:rPr>
              <a:t>  Development of an </a:t>
            </a:r>
            <a:r>
              <a:rPr lang="en-GB" sz="1600" dirty="0">
                <a:solidFill>
                  <a:srgbClr val="CC3300"/>
                </a:solidFill>
                <a:latin typeface="Arial" panose="020B0604020202020204" pitchFamily="34" charset="0"/>
              </a:rPr>
              <a:t>RPE training scheme</a:t>
            </a:r>
            <a:r>
              <a:rPr lang="en-GB" sz="1600" dirty="0">
                <a:latin typeface="Arial" panose="020B0604020202020204" pitchFamily="34" charset="0"/>
              </a:rPr>
              <a:t> and of standardized training material</a:t>
            </a:r>
          </a:p>
          <a:p>
            <a:pPr>
              <a:buFont typeface="Wingdings" panose="05000000000000000000" pitchFamily="2" charset="2"/>
              <a:buNone/>
            </a:pPr>
            <a:endParaRPr lang="en-GB" sz="1600" dirty="0">
              <a:latin typeface="Arial" panose="020B0604020202020204" pitchFamily="34" charset="0"/>
            </a:endParaRPr>
          </a:p>
          <a:p>
            <a:pPr>
              <a:buFont typeface="Wingdings" panose="05000000000000000000" pitchFamily="2" charset="2"/>
              <a:buChar char="Ø"/>
            </a:pPr>
            <a:r>
              <a:rPr lang="en-GB" sz="1600" dirty="0">
                <a:latin typeface="Arial" panose="020B0604020202020204" pitchFamily="34" charset="0"/>
              </a:rPr>
              <a:t>  Development of </a:t>
            </a:r>
            <a:r>
              <a:rPr lang="de-DE" sz="1600" dirty="0">
                <a:latin typeface="Arial" panose="020B0604020202020204" pitchFamily="34" charset="0"/>
              </a:rPr>
              <a:t>European "</a:t>
            </a:r>
            <a:r>
              <a:rPr lang="de-DE" sz="1600" dirty="0" err="1">
                <a:latin typeface="Arial" panose="020B0604020202020204" pitchFamily="34" charset="0"/>
              </a:rPr>
              <a:t>reference</a:t>
            </a:r>
            <a:r>
              <a:rPr lang="de-DE" sz="1600" dirty="0">
                <a:latin typeface="Arial" panose="020B0604020202020204" pitchFamily="34" charset="0"/>
              </a:rPr>
              <a:t> </a:t>
            </a:r>
            <a:r>
              <a:rPr lang="de-DE" sz="1600" dirty="0" err="1">
                <a:latin typeface="Arial" panose="020B0604020202020204" pitchFamily="34" charset="0"/>
              </a:rPr>
              <a:t>standards</a:t>
            </a:r>
            <a:r>
              <a:rPr lang="de-DE" sz="1600" dirty="0">
                <a:latin typeface="Arial" panose="020B0604020202020204" pitchFamily="34" charset="0"/>
              </a:rPr>
              <a:t>" </a:t>
            </a:r>
            <a:r>
              <a:rPr lang="de-DE" sz="1600" dirty="0" err="1">
                <a:latin typeface="Arial" panose="020B0604020202020204" pitchFamily="34" charset="0"/>
              </a:rPr>
              <a:t>and</a:t>
            </a:r>
            <a:r>
              <a:rPr lang="de-DE" sz="1600" dirty="0">
                <a:latin typeface="Arial" panose="020B0604020202020204" pitchFamily="34" charset="0"/>
              </a:rPr>
              <a:t> </a:t>
            </a:r>
            <a:r>
              <a:rPr lang="de-DE" sz="1600" dirty="0" err="1">
                <a:latin typeface="Arial" panose="020B0604020202020204" pitchFamily="34" charset="0"/>
              </a:rPr>
              <a:t>good</a:t>
            </a:r>
            <a:r>
              <a:rPr lang="de-DE" sz="1600" dirty="0">
                <a:latin typeface="Arial" panose="020B0604020202020204" pitchFamily="34" charset="0"/>
              </a:rPr>
              <a:t> </a:t>
            </a:r>
            <a:r>
              <a:rPr lang="de-DE" sz="1600" dirty="0" err="1">
                <a:latin typeface="Arial" panose="020B0604020202020204" pitchFamily="34" charset="0"/>
              </a:rPr>
              <a:t>practices</a:t>
            </a:r>
            <a:r>
              <a:rPr lang="de-DE" sz="1600" dirty="0">
                <a:latin typeface="Arial" panose="020B0604020202020204" pitchFamily="34" charset="0"/>
              </a:rPr>
              <a:t> </a:t>
            </a:r>
            <a:r>
              <a:rPr lang="de-DE" sz="1600" dirty="0" err="1">
                <a:latin typeface="Arial" panose="020B0604020202020204" pitchFamily="34" charset="0"/>
              </a:rPr>
              <a:t>for</a:t>
            </a:r>
            <a:r>
              <a:rPr lang="de-DE" sz="1600" dirty="0">
                <a:latin typeface="Arial" panose="020B0604020202020204" pitchFamily="34" charset="0"/>
              </a:rPr>
              <a:t> </a:t>
            </a:r>
            <a:r>
              <a:rPr lang="de-DE" sz="1600" dirty="0" err="1">
                <a:latin typeface="Arial" panose="020B0604020202020204" pitchFamily="34" charset="0"/>
              </a:rPr>
              <a:t>education</a:t>
            </a:r>
            <a:r>
              <a:rPr lang="de-DE" sz="1600" dirty="0">
                <a:latin typeface="Arial" panose="020B0604020202020204" pitchFamily="34" charset="0"/>
              </a:rPr>
              <a:t> </a:t>
            </a:r>
            <a:r>
              <a:rPr lang="de-DE" sz="1600" dirty="0" err="1">
                <a:latin typeface="Arial" panose="020B0604020202020204" pitchFamily="34" charset="0"/>
              </a:rPr>
              <a:t>and</a:t>
            </a:r>
            <a:r>
              <a:rPr lang="de-DE" sz="1600" dirty="0">
                <a:latin typeface="Arial" panose="020B0604020202020204" pitchFamily="34" charset="0"/>
              </a:rPr>
              <a:t> </a:t>
            </a:r>
            <a:r>
              <a:rPr lang="de-DE" sz="1600" dirty="0" err="1">
                <a:latin typeface="Arial" panose="020B0604020202020204" pitchFamily="34" charset="0"/>
              </a:rPr>
              <a:t>training</a:t>
            </a:r>
            <a:r>
              <a:rPr lang="de-DE" sz="1600" dirty="0">
                <a:latin typeface="Arial" panose="020B0604020202020204" pitchFamily="34" charset="0"/>
              </a:rPr>
              <a:t> in </a:t>
            </a:r>
            <a:r>
              <a:rPr lang="de-DE" sz="1600" dirty="0" err="1">
                <a:latin typeface="Arial" panose="020B0604020202020204" pitchFamily="34" charset="0"/>
              </a:rPr>
              <a:t>radiation</a:t>
            </a:r>
            <a:r>
              <a:rPr lang="de-DE" sz="1600" dirty="0">
                <a:latin typeface="Arial" panose="020B0604020202020204" pitchFamily="34" charset="0"/>
              </a:rPr>
              <a:t> </a:t>
            </a:r>
            <a:r>
              <a:rPr lang="de-DE" sz="1600" dirty="0" err="1">
                <a:latin typeface="Arial" panose="020B0604020202020204" pitchFamily="34" charset="0"/>
              </a:rPr>
              <a:t>protection</a:t>
            </a:r>
            <a:r>
              <a:rPr lang="de-DE" sz="1600" dirty="0">
                <a:latin typeface="Arial" panose="020B0604020202020204" pitchFamily="34" charset="0"/>
              </a:rPr>
              <a:t>, on </a:t>
            </a:r>
            <a:r>
              <a:rPr lang="de-DE" sz="1600" dirty="0" err="1">
                <a:latin typeface="Arial" panose="020B0604020202020204" pitchFamily="34" charset="0"/>
              </a:rPr>
              <a:t>the</a:t>
            </a:r>
            <a:r>
              <a:rPr lang="de-DE" sz="1600" dirty="0">
                <a:latin typeface="Arial" panose="020B0604020202020204" pitchFamily="34" charset="0"/>
              </a:rPr>
              <a:t> </a:t>
            </a:r>
            <a:r>
              <a:rPr lang="de-DE" sz="1600" dirty="0" err="1">
                <a:latin typeface="Arial" panose="020B0604020202020204" pitchFamily="34" charset="0"/>
              </a:rPr>
              <a:t>basis</a:t>
            </a:r>
            <a:r>
              <a:rPr lang="de-DE" sz="1600" dirty="0">
                <a:latin typeface="Arial" panose="020B0604020202020204" pitchFamily="34" charset="0"/>
              </a:rPr>
              <a:t> </a:t>
            </a:r>
            <a:r>
              <a:rPr lang="de-DE" sz="1600" dirty="0" err="1">
                <a:latin typeface="Arial" panose="020B0604020202020204" pitchFamily="34" charset="0"/>
              </a:rPr>
              <a:t>of</a:t>
            </a:r>
            <a:r>
              <a:rPr lang="de-DE" sz="1600" dirty="0">
                <a:latin typeface="Arial" panose="020B0604020202020204" pitchFamily="34" charset="0"/>
              </a:rPr>
              <a:t> ECVET, </a:t>
            </a:r>
            <a:r>
              <a:rPr lang="de-DE" sz="1600" dirty="0" err="1">
                <a:latin typeface="Arial" panose="020B0604020202020204" pitchFamily="34" charset="0"/>
              </a:rPr>
              <a:t>specifically</a:t>
            </a:r>
            <a:r>
              <a:rPr lang="de-DE" sz="1600" dirty="0">
                <a:latin typeface="Arial" panose="020B0604020202020204" pitchFamily="34" charset="0"/>
              </a:rPr>
              <a:t> </a:t>
            </a:r>
            <a:r>
              <a:rPr lang="de-DE" sz="1600" dirty="0" err="1">
                <a:latin typeface="Arial" panose="020B0604020202020204" pitchFamily="34" charset="0"/>
              </a:rPr>
              <a:t>with</a:t>
            </a:r>
            <a:r>
              <a:rPr lang="de-DE" sz="1600" dirty="0">
                <a:latin typeface="Arial" panose="020B0604020202020204" pitchFamily="34" charset="0"/>
              </a:rPr>
              <a:t> </a:t>
            </a:r>
            <a:r>
              <a:rPr lang="de-DE" sz="1600" dirty="0" err="1">
                <a:latin typeface="Arial" panose="020B0604020202020204" pitchFamily="34" charset="0"/>
              </a:rPr>
              <a:t>respect</a:t>
            </a:r>
            <a:r>
              <a:rPr lang="de-DE" sz="1600" dirty="0">
                <a:latin typeface="Arial" panose="020B0604020202020204" pitchFamily="34" charset="0"/>
              </a:rPr>
              <a:t> </a:t>
            </a:r>
            <a:r>
              <a:rPr lang="de-DE" sz="1600" dirty="0" err="1">
                <a:latin typeface="Arial" panose="020B0604020202020204" pitchFamily="34" charset="0"/>
              </a:rPr>
              <a:t>to</a:t>
            </a:r>
            <a:r>
              <a:rPr lang="de-DE" sz="1600" dirty="0">
                <a:latin typeface="Arial" panose="020B0604020202020204" pitchFamily="34" charset="0"/>
              </a:rPr>
              <a:t> </a:t>
            </a:r>
            <a:r>
              <a:rPr lang="de-DE" sz="1600" dirty="0" err="1">
                <a:latin typeface="Arial" panose="020B0604020202020204" pitchFamily="34" charset="0"/>
              </a:rPr>
              <a:t>the</a:t>
            </a:r>
            <a:r>
              <a:rPr lang="de-DE" sz="1600" dirty="0">
                <a:latin typeface="Arial" panose="020B0604020202020204" pitchFamily="34" charset="0"/>
              </a:rPr>
              <a:t> </a:t>
            </a:r>
            <a:r>
              <a:rPr lang="de-DE" sz="1600" dirty="0" err="1">
                <a:latin typeface="Arial" panose="020B0604020202020204" pitchFamily="34" charset="0"/>
              </a:rPr>
              <a:t>radiation</a:t>
            </a:r>
            <a:r>
              <a:rPr lang="de-DE" sz="1600" dirty="0">
                <a:latin typeface="Arial" panose="020B0604020202020204" pitchFamily="34" charset="0"/>
              </a:rPr>
              <a:t> </a:t>
            </a:r>
            <a:r>
              <a:rPr lang="de-DE" sz="1600" dirty="0" err="1">
                <a:latin typeface="Arial" panose="020B0604020202020204" pitchFamily="34" charset="0"/>
              </a:rPr>
              <a:t>protection</a:t>
            </a:r>
            <a:r>
              <a:rPr lang="de-DE" sz="1600" dirty="0">
                <a:latin typeface="Arial" panose="020B0604020202020204" pitchFamily="34" charset="0"/>
              </a:rPr>
              <a:t> expert (</a:t>
            </a:r>
            <a:r>
              <a:rPr lang="de-DE" sz="1600" dirty="0">
                <a:solidFill>
                  <a:srgbClr val="CC3300"/>
                </a:solidFill>
                <a:latin typeface="Arial" panose="020B0604020202020204" pitchFamily="34" charset="0"/>
              </a:rPr>
              <a:t>RPE</a:t>
            </a:r>
            <a:r>
              <a:rPr lang="de-DE" sz="1600" dirty="0">
                <a:latin typeface="Arial" panose="020B0604020202020204" pitchFamily="34" charset="0"/>
              </a:rPr>
              <a:t>) </a:t>
            </a:r>
            <a:r>
              <a:rPr lang="de-DE" sz="1600" dirty="0" err="1">
                <a:latin typeface="Arial" panose="020B0604020202020204" pitchFamily="34" charset="0"/>
              </a:rPr>
              <a:t>and</a:t>
            </a:r>
            <a:r>
              <a:rPr lang="de-DE" sz="1600" dirty="0">
                <a:latin typeface="Arial" panose="020B0604020202020204" pitchFamily="34" charset="0"/>
              </a:rPr>
              <a:t> </a:t>
            </a:r>
            <a:r>
              <a:rPr lang="de-DE" sz="1600" dirty="0" err="1">
                <a:latin typeface="Arial" panose="020B0604020202020204" pitchFamily="34" charset="0"/>
              </a:rPr>
              <a:t>the</a:t>
            </a:r>
            <a:r>
              <a:rPr lang="de-DE" sz="1600" dirty="0">
                <a:latin typeface="Arial" panose="020B0604020202020204" pitchFamily="34" charset="0"/>
              </a:rPr>
              <a:t> </a:t>
            </a:r>
            <a:r>
              <a:rPr lang="de-DE" sz="1600" dirty="0" err="1">
                <a:latin typeface="Arial" panose="020B0604020202020204" pitchFamily="34" charset="0"/>
              </a:rPr>
              <a:t>radiation</a:t>
            </a:r>
            <a:r>
              <a:rPr lang="de-DE" sz="1600" dirty="0">
                <a:latin typeface="Arial" panose="020B0604020202020204" pitchFamily="34" charset="0"/>
              </a:rPr>
              <a:t> </a:t>
            </a:r>
            <a:r>
              <a:rPr lang="de-DE" sz="1600" dirty="0" err="1">
                <a:latin typeface="Arial" panose="020B0604020202020204" pitchFamily="34" charset="0"/>
              </a:rPr>
              <a:t>protection</a:t>
            </a:r>
            <a:r>
              <a:rPr lang="de-DE" sz="1600" dirty="0">
                <a:latin typeface="Arial" panose="020B0604020202020204" pitchFamily="34" charset="0"/>
              </a:rPr>
              <a:t> </a:t>
            </a:r>
            <a:r>
              <a:rPr lang="de-DE" sz="1600" dirty="0" err="1">
                <a:latin typeface="Arial" panose="020B0604020202020204" pitchFamily="34" charset="0"/>
              </a:rPr>
              <a:t>officer</a:t>
            </a:r>
            <a:r>
              <a:rPr lang="de-DE" sz="1600" dirty="0">
                <a:latin typeface="Arial" panose="020B0604020202020204" pitchFamily="34" charset="0"/>
              </a:rPr>
              <a:t> (</a:t>
            </a:r>
            <a:r>
              <a:rPr lang="de-DE" sz="1600" dirty="0">
                <a:solidFill>
                  <a:srgbClr val="CC3300"/>
                </a:solidFill>
                <a:latin typeface="Arial" panose="020B0604020202020204" pitchFamily="34" charset="0"/>
              </a:rPr>
              <a:t>RPO</a:t>
            </a:r>
            <a:r>
              <a:rPr lang="de-DE" sz="1600" dirty="0">
                <a:latin typeface="Arial" panose="020B0604020202020204" pitchFamily="34" charset="0"/>
              </a:rPr>
              <a:t>) in all </a:t>
            </a:r>
            <a:r>
              <a:rPr lang="de-DE" sz="1600" dirty="0" err="1">
                <a:latin typeface="Arial" panose="020B0604020202020204" pitchFamily="34" charset="0"/>
              </a:rPr>
              <a:t>sectors</a:t>
            </a:r>
            <a:r>
              <a:rPr lang="de-DE" sz="1600" dirty="0">
                <a:latin typeface="Arial" panose="020B0604020202020204" pitchFamily="34" charset="0"/>
              </a:rPr>
              <a:t> </a:t>
            </a:r>
            <a:r>
              <a:rPr lang="de-DE" sz="1600" dirty="0" err="1">
                <a:latin typeface="Arial" panose="020B0604020202020204" pitchFamily="34" charset="0"/>
              </a:rPr>
              <a:t>where</a:t>
            </a:r>
            <a:r>
              <a:rPr lang="de-DE" sz="1600" dirty="0">
                <a:latin typeface="Arial" panose="020B0604020202020204" pitchFamily="34" charset="0"/>
              </a:rPr>
              <a:t> </a:t>
            </a:r>
            <a:r>
              <a:rPr lang="de-DE" sz="1600" dirty="0" err="1">
                <a:latin typeface="Arial" panose="020B0604020202020204" pitchFamily="34" charset="0"/>
              </a:rPr>
              <a:t>ionising</a:t>
            </a:r>
            <a:r>
              <a:rPr lang="de-DE" sz="1600" dirty="0">
                <a:latin typeface="Arial" panose="020B0604020202020204" pitchFamily="34" charset="0"/>
              </a:rPr>
              <a:t> </a:t>
            </a:r>
            <a:r>
              <a:rPr lang="de-DE" sz="1600" dirty="0" err="1">
                <a:latin typeface="Arial" panose="020B0604020202020204" pitchFamily="34" charset="0"/>
              </a:rPr>
              <a:t>radiation</a:t>
            </a:r>
            <a:r>
              <a:rPr lang="de-DE" sz="1600" dirty="0">
                <a:latin typeface="Arial" panose="020B0604020202020204" pitchFamily="34" charset="0"/>
              </a:rPr>
              <a:t> </a:t>
            </a:r>
            <a:r>
              <a:rPr lang="de-DE" sz="1600" dirty="0" err="1">
                <a:latin typeface="Arial" panose="020B0604020202020204" pitchFamily="34" charset="0"/>
              </a:rPr>
              <a:t>is</a:t>
            </a:r>
            <a:r>
              <a:rPr lang="de-DE" sz="1600" dirty="0">
                <a:latin typeface="Arial" panose="020B0604020202020204" pitchFamily="34" charset="0"/>
              </a:rPr>
              <a:t> </a:t>
            </a:r>
            <a:r>
              <a:rPr lang="de-DE" sz="1600" dirty="0" err="1">
                <a:latin typeface="Arial" panose="020B0604020202020204" pitchFamily="34" charset="0"/>
              </a:rPr>
              <a:t>applied</a:t>
            </a:r>
            <a:r>
              <a:rPr lang="de-DE" sz="1600" dirty="0">
                <a:latin typeface="Arial" panose="020B0604020202020204" pitchFamily="34" charset="0"/>
              </a:rPr>
              <a:t> (</a:t>
            </a:r>
            <a:r>
              <a:rPr lang="de-DE" sz="1600" dirty="0" err="1">
                <a:latin typeface="Arial" panose="020B0604020202020204" pitchFamily="34" charset="0"/>
              </a:rPr>
              <a:t>industrial</a:t>
            </a:r>
            <a:r>
              <a:rPr lang="de-DE" sz="1600" dirty="0">
                <a:latin typeface="Arial" panose="020B0604020202020204" pitchFamily="34" charset="0"/>
              </a:rPr>
              <a:t>, </a:t>
            </a:r>
            <a:r>
              <a:rPr lang="de-DE" sz="1600" dirty="0" err="1">
                <a:latin typeface="Arial" panose="020B0604020202020204" pitchFamily="34" charset="0"/>
              </a:rPr>
              <a:t>medical</a:t>
            </a:r>
            <a:r>
              <a:rPr lang="de-DE" sz="1600" dirty="0">
                <a:latin typeface="Arial" panose="020B0604020202020204" pitchFamily="34" charset="0"/>
              </a:rPr>
              <a:t>, </a:t>
            </a:r>
            <a:r>
              <a:rPr lang="de-DE" sz="1600" dirty="0" err="1">
                <a:latin typeface="Arial" panose="020B0604020202020204" pitchFamily="34" charset="0"/>
              </a:rPr>
              <a:t>research</a:t>
            </a:r>
            <a:r>
              <a:rPr lang="de-DE" sz="1600" dirty="0">
                <a:latin typeface="Arial" panose="020B0604020202020204" pitchFamily="34" charset="0"/>
              </a:rPr>
              <a:t>). </a:t>
            </a:r>
          </a:p>
          <a:p>
            <a:pPr>
              <a:spcAft>
                <a:spcPct val="30000"/>
              </a:spcAft>
            </a:pPr>
            <a:r>
              <a:rPr lang="de-DE" sz="1600" dirty="0">
                <a:latin typeface="Arial" panose="020B0604020202020204" pitchFamily="34" charset="0"/>
              </a:rPr>
              <a:t>  </a:t>
            </a:r>
          </a:p>
          <a:p>
            <a:r>
              <a:rPr lang="de-DE" sz="1600" dirty="0">
                <a:latin typeface="Arial" panose="020B0604020202020204" pitchFamily="34" charset="0"/>
              </a:rPr>
              <a:t>Future </a:t>
            </a:r>
            <a:r>
              <a:rPr lang="de-DE" sz="1600" dirty="0" err="1">
                <a:latin typeface="Arial" panose="020B0604020202020204" pitchFamily="34" charset="0"/>
              </a:rPr>
              <a:t>efforts</a:t>
            </a:r>
            <a:r>
              <a:rPr lang="de-DE" sz="1600" dirty="0">
                <a:latin typeface="Arial" panose="020B0604020202020204" pitchFamily="34" charset="0"/>
              </a:rPr>
              <a:t> </a:t>
            </a:r>
            <a:r>
              <a:rPr lang="de-DE" sz="1600" dirty="0" err="1">
                <a:latin typeface="Arial" panose="020B0604020202020204" pitchFamily="34" charset="0"/>
              </a:rPr>
              <a:t>necessary</a:t>
            </a:r>
            <a:r>
              <a:rPr lang="de-DE" sz="1600" dirty="0">
                <a:latin typeface="Arial" panose="020B0604020202020204" pitchFamily="34" charset="0"/>
              </a:rPr>
              <a:t>: </a:t>
            </a:r>
            <a:r>
              <a:rPr lang="de-DE" sz="1600" dirty="0" err="1">
                <a:latin typeface="Arial" panose="020B0604020202020204" pitchFamily="34" charset="0"/>
              </a:rPr>
              <a:t>Develop</a:t>
            </a:r>
            <a:r>
              <a:rPr lang="de-DE" sz="1600" dirty="0">
                <a:solidFill>
                  <a:srgbClr val="212A7A"/>
                </a:solidFill>
                <a:latin typeface="Arial" panose="020B0604020202020204" pitchFamily="34" charset="0"/>
              </a:rPr>
              <a:t> </a:t>
            </a:r>
            <a:r>
              <a:rPr lang="de-DE" sz="1600" dirty="0" err="1">
                <a:solidFill>
                  <a:srgbClr val="CC3300"/>
                </a:solidFill>
                <a:latin typeface="Arial" panose="020B0604020202020204" pitchFamily="34" charset="0"/>
              </a:rPr>
              <a:t>guidance</a:t>
            </a:r>
            <a:r>
              <a:rPr lang="de-DE" sz="1600" dirty="0">
                <a:solidFill>
                  <a:srgbClr val="CC3300"/>
                </a:solidFill>
                <a:latin typeface="Arial" panose="020B0604020202020204" pitchFamily="34" charset="0"/>
              </a:rPr>
              <a:t> </a:t>
            </a:r>
            <a:r>
              <a:rPr lang="de-DE" sz="1600" dirty="0" err="1">
                <a:solidFill>
                  <a:srgbClr val="CC3300"/>
                </a:solidFill>
                <a:latin typeface="Arial" panose="020B0604020202020204" pitchFamily="34" charset="0"/>
              </a:rPr>
              <a:t>documents</a:t>
            </a:r>
            <a:r>
              <a:rPr lang="de-DE" sz="1600" dirty="0">
                <a:solidFill>
                  <a:srgbClr val="212A7A"/>
                </a:solidFill>
                <a:latin typeface="Arial" panose="020B0604020202020204" pitchFamily="34" charset="0"/>
              </a:rPr>
              <a:t> </a:t>
            </a:r>
            <a:r>
              <a:rPr lang="de-DE" sz="1600" dirty="0" err="1">
                <a:latin typeface="Arial" panose="020B0604020202020204" pitchFamily="34" charset="0"/>
              </a:rPr>
              <a:t>to</a:t>
            </a:r>
            <a:r>
              <a:rPr lang="de-DE" sz="1600" dirty="0">
                <a:latin typeface="Arial" panose="020B0604020202020204" pitchFamily="34" charset="0"/>
              </a:rPr>
              <a:t> </a:t>
            </a:r>
            <a:r>
              <a:rPr lang="de-DE" sz="1600" dirty="0" err="1">
                <a:latin typeface="Arial" panose="020B0604020202020204" pitchFamily="34" charset="0"/>
              </a:rPr>
              <a:t>support</a:t>
            </a:r>
            <a:r>
              <a:rPr lang="de-DE" sz="1600" dirty="0">
                <a:latin typeface="Arial" panose="020B0604020202020204" pitchFamily="34" charset="0"/>
              </a:rPr>
              <a:t> </a:t>
            </a:r>
            <a:r>
              <a:rPr lang="de-DE" sz="1600" dirty="0" err="1">
                <a:latin typeface="Arial" panose="020B0604020202020204" pitchFamily="34" charset="0"/>
              </a:rPr>
              <a:t>implementation</a:t>
            </a:r>
            <a:r>
              <a:rPr lang="de-DE" sz="1600" dirty="0">
                <a:latin typeface="Arial" panose="020B0604020202020204" pitchFamily="34" charset="0"/>
              </a:rPr>
              <a:t> </a:t>
            </a:r>
            <a:r>
              <a:rPr lang="de-DE" sz="1600" dirty="0" err="1">
                <a:latin typeface="Arial" panose="020B0604020202020204" pitchFamily="34" charset="0"/>
              </a:rPr>
              <a:t>of</a:t>
            </a:r>
            <a:r>
              <a:rPr lang="de-DE" sz="1600" dirty="0">
                <a:latin typeface="Arial" panose="020B0604020202020204" pitchFamily="34" charset="0"/>
              </a:rPr>
              <a:t> BSS </a:t>
            </a:r>
            <a:r>
              <a:rPr lang="de-DE" sz="1600" dirty="0" err="1">
                <a:latin typeface="Arial" panose="020B0604020202020204" pitchFamily="34" charset="0"/>
              </a:rPr>
              <a:t>requirements</a:t>
            </a:r>
            <a:r>
              <a:rPr lang="de-DE" sz="1600" dirty="0">
                <a:latin typeface="Arial" panose="020B0604020202020204" pitchFamily="34" charset="0"/>
              </a:rPr>
              <a:t> on E+T </a:t>
            </a:r>
            <a:r>
              <a:rPr lang="de-DE" sz="1600" dirty="0" err="1">
                <a:latin typeface="Arial" panose="020B0604020202020204" pitchFamily="34" charset="0"/>
              </a:rPr>
              <a:t>of</a:t>
            </a:r>
            <a:r>
              <a:rPr lang="de-DE" sz="1600" dirty="0">
                <a:latin typeface="Arial" panose="020B0604020202020204" pitchFamily="34" charset="0"/>
              </a:rPr>
              <a:t> RPE </a:t>
            </a:r>
            <a:r>
              <a:rPr lang="de-DE" sz="1600" dirty="0" err="1">
                <a:latin typeface="Arial" panose="020B0604020202020204" pitchFamily="34" charset="0"/>
              </a:rPr>
              <a:t>and</a:t>
            </a:r>
            <a:r>
              <a:rPr lang="de-DE" sz="1600" dirty="0">
                <a:latin typeface="Arial" panose="020B0604020202020204" pitchFamily="34" charset="0"/>
              </a:rPr>
              <a:t> RPO, </a:t>
            </a:r>
            <a:r>
              <a:rPr lang="de-DE" sz="1600" dirty="0" err="1">
                <a:latin typeface="Arial" panose="020B0604020202020204" pitchFamily="34" charset="0"/>
              </a:rPr>
              <a:t>establish</a:t>
            </a:r>
            <a:r>
              <a:rPr lang="de-DE" sz="1600" dirty="0">
                <a:latin typeface="Arial" panose="020B0604020202020204" pitchFamily="34" charset="0"/>
              </a:rPr>
              <a:t> links </a:t>
            </a:r>
            <a:r>
              <a:rPr lang="de-DE" sz="1600" dirty="0" err="1">
                <a:latin typeface="Arial" panose="020B0604020202020204" pitchFamily="34" charset="0"/>
              </a:rPr>
              <a:t>to</a:t>
            </a:r>
            <a:r>
              <a:rPr lang="de-DE" sz="1600" dirty="0">
                <a:latin typeface="Arial" panose="020B0604020202020204" pitchFamily="34" charset="0"/>
              </a:rPr>
              <a:t> MPE </a:t>
            </a:r>
            <a:r>
              <a:rPr lang="de-DE" sz="1600" dirty="0" err="1">
                <a:latin typeface="Arial" panose="020B0604020202020204" pitchFamily="34" charset="0"/>
              </a:rPr>
              <a:t>and</a:t>
            </a:r>
            <a:r>
              <a:rPr lang="de-DE" sz="1600" dirty="0">
                <a:latin typeface="Arial" panose="020B0604020202020204" pitchFamily="34" charset="0"/>
              </a:rPr>
              <a:t> </a:t>
            </a:r>
            <a:r>
              <a:rPr lang="de-DE" sz="1600" dirty="0" err="1">
                <a:latin typeface="Arial" panose="020B0604020202020204" pitchFamily="34" charset="0"/>
              </a:rPr>
              <a:t>workers</a:t>
            </a:r>
            <a:r>
              <a:rPr lang="de-DE" sz="1600" dirty="0">
                <a:latin typeface="Arial" panose="020B0604020202020204" pitchFamily="34" charset="0"/>
              </a:rPr>
              <a:t>, in </a:t>
            </a:r>
            <a:r>
              <a:rPr lang="de-DE" sz="1600" dirty="0" err="1">
                <a:latin typeface="Arial" panose="020B0604020202020204" pitchFamily="34" charset="0"/>
              </a:rPr>
              <a:t>consultation</a:t>
            </a:r>
            <a:r>
              <a:rPr lang="de-DE" sz="1600" dirty="0">
                <a:latin typeface="Arial" panose="020B0604020202020204" pitchFamily="34" charset="0"/>
              </a:rPr>
              <a:t> </a:t>
            </a:r>
            <a:r>
              <a:rPr lang="de-DE" sz="1600" dirty="0" err="1">
                <a:latin typeface="Arial" panose="020B0604020202020204" pitchFamily="34" charset="0"/>
              </a:rPr>
              <a:t>with</a:t>
            </a:r>
            <a:r>
              <a:rPr lang="de-DE" sz="1600" dirty="0">
                <a:latin typeface="Arial" panose="020B0604020202020204" pitchFamily="34" charset="0"/>
              </a:rPr>
              <a:t> EFOMP </a:t>
            </a:r>
            <a:r>
              <a:rPr lang="de-DE" sz="1600" dirty="0" err="1">
                <a:latin typeface="Arial" panose="020B0604020202020204" pitchFamily="34" charset="0"/>
              </a:rPr>
              <a:t>and</a:t>
            </a:r>
            <a:r>
              <a:rPr lang="de-DE" sz="1600" dirty="0">
                <a:latin typeface="Arial" panose="020B0604020202020204" pitchFamily="34" charset="0"/>
              </a:rPr>
              <a:t> </a:t>
            </a:r>
            <a:r>
              <a:rPr lang="de-DE" sz="1600" dirty="0" err="1">
                <a:latin typeface="Arial" panose="020B0604020202020204" pitchFamily="34" charset="0"/>
              </a:rPr>
              <a:t>other</a:t>
            </a:r>
            <a:r>
              <a:rPr lang="de-DE" sz="1600" dirty="0">
                <a:latin typeface="Arial" panose="020B0604020202020204" pitchFamily="34" charset="0"/>
              </a:rPr>
              <a:t> professional </a:t>
            </a:r>
            <a:r>
              <a:rPr lang="de-DE" sz="1600" dirty="0" err="1">
                <a:latin typeface="Arial" panose="020B0604020202020204" pitchFamily="34" charset="0"/>
              </a:rPr>
              <a:t>associations</a:t>
            </a:r>
            <a:r>
              <a:rPr lang="de-DE" sz="1600" dirty="0">
                <a:latin typeface="Arial" panose="020B0604020202020204" pitchFamily="34" charset="0"/>
              </a:rPr>
              <a:t> </a:t>
            </a:r>
            <a:r>
              <a:rPr lang="de-DE" sz="1600" dirty="0" err="1">
                <a:latin typeface="Arial" panose="020B0604020202020204" pitchFamily="34" charset="0"/>
              </a:rPr>
              <a:t>and</a:t>
            </a:r>
            <a:r>
              <a:rPr lang="de-DE" sz="1600" dirty="0">
                <a:latin typeface="Arial" panose="020B0604020202020204" pitchFamily="34" charset="0"/>
              </a:rPr>
              <a:t> </a:t>
            </a:r>
            <a:r>
              <a:rPr lang="de-DE" sz="1600" dirty="0" err="1">
                <a:latin typeface="Arial" panose="020B0604020202020204" pitchFamily="34" charset="0"/>
              </a:rPr>
              <a:t>stakeholders</a:t>
            </a:r>
            <a:r>
              <a:rPr lang="de-DE" sz="1600" dirty="0">
                <a:latin typeface="Arial" panose="020B0604020202020204" pitchFamily="34" charset="0"/>
              </a:rPr>
              <a:t>.   </a:t>
            </a:r>
          </a:p>
        </p:txBody>
      </p:sp>
      <p:sp>
        <p:nvSpPr>
          <p:cNvPr id="148483" name="Rectangle 3"/>
          <p:cNvSpPr>
            <a:spLocks noChangeArrowheads="1"/>
          </p:cNvSpPr>
          <p:nvPr/>
        </p:nvSpPr>
        <p:spPr bwMode="auto">
          <a:xfrm>
            <a:off x="684213" y="398463"/>
            <a:ext cx="43481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de-DE" b="1" dirty="0">
                <a:solidFill>
                  <a:srgbClr val="0066CC"/>
                </a:solidFill>
                <a:latin typeface="Arial" panose="020B0604020202020204" pitchFamily="34" charset="0"/>
              </a:rPr>
              <a:t>DG Research </a:t>
            </a:r>
            <a:r>
              <a:rPr lang="de-DE" b="1" dirty="0" err="1">
                <a:solidFill>
                  <a:srgbClr val="0066CC"/>
                </a:solidFill>
                <a:latin typeface="Arial" panose="020B0604020202020204" pitchFamily="34" charset="0"/>
              </a:rPr>
              <a:t>and</a:t>
            </a:r>
            <a:r>
              <a:rPr lang="de-DE" b="1" dirty="0">
                <a:solidFill>
                  <a:srgbClr val="0066CC"/>
                </a:solidFill>
                <a:latin typeface="Arial" panose="020B0604020202020204" pitchFamily="34" charset="0"/>
              </a:rPr>
              <a:t> Innovation</a:t>
            </a:r>
          </a:p>
        </p:txBody>
      </p:sp>
      <p:sp>
        <p:nvSpPr>
          <p:cNvPr id="148484" name="Rectangle 4"/>
          <p:cNvSpPr>
            <a:spLocks noChangeArrowheads="1"/>
          </p:cNvSpPr>
          <p:nvPr/>
        </p:nvSpPr>
        <p:spPr bwMode="auto">
          <a:xfrm>
            <a:off x="684213" y="1011238"/>
            <a:ext cx="80645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GB" sz="2000" b="1" dirty="0">
                <a:solidFill>
                  <a:srgbClr val="0066CC"/>
                </a:solidFill>
                <a:latin typeface="Arial" panose="020B0604020202020204" pitchFamily="34" charset="0"/>
              </a:rPr>
              <a:t>ENETRAP </a:t>
            </a:r>
            <a:r>
              <a:rPr lang="en-GB" sz="1600" dirty="0" smtClean="0">
                <a:latin typeface="Arial" panose="020B0604020202020204" pitchFamily="34" charset="0"/>
              </a:rPr>
              <a:t>(European </a:t>
            </a:r>
            <a:r>
              <a:rPr lang="en-GB" sz="1600" dirty="0">
                <a:latin typeface="Arial" panose="020B0604020202020204" pitchFamily="34" charset="0"/>
              </a:rPr>
              <a:t>Network on Education and Training in Radiological Protection)</a:t>
            </a:r>
          </a:p>
        </p:txBody>
      </p:sp>
      <p:sp>
        <p:nvSpPr>
          <p:cNvPr id="2" name="Textfeld 1"/>
          <p:cNvSpPr txBox="1"/>
          <p:nvPr/>
        </p:nvSpPr>
        <p:spPr>
          <a:xfrm>
            <a:off x="1043608" y="5391834"/>
            <a:ext cx="4608512" cy="461665"/>
          </a:xfrm>
          <a:prstGeom prst="rect">
            <a:avLst/>
          </a:prstGeom>
          <a:noFill/>
        </p:spPr>
        <p:txBody>
          <a:bodyPr wrap="square" rtlCol="0">
            <a:spAutoFit/>
          </a:bodyPr>
          <a:lstStyle/>
          <a:p>
            <a:r>
              <a:rPr lang="de-DE" b="1" dirty="0" smtClean="0">
                <a:solidFill>
                  <a:srgbClr val="0066CC"/>
                </a:solidFill>
                <a:latin typeface="Arial" panose="020B0604020202020204" pitchFamily="34" charset="0"/>
                <a:cs typeface="Arial" panose="020B0604020202020204" pitchFamily="34" charset="0"/>
              </a:rPr>
              <a:t>ENETRAP III =&gt; </a:t>
            </a:r>
            <a:r>
              <a:rPr lang="de-DE" b="1" dirty="0" err="1" smtClean="0">
                <a:solidFill>
                  <a:srgbClr val="0066CC"/>
                </a:solidFill>
                <a:latin typeface="Arial" panose="020B0604020202020204" pitchFamily="34" charset="0"/>
                <a:cs typeface="Arial" panose="020B0604020202020204" pitchFamily="34" charset="0"/>
              </a:rPr>
              <a:t>starting</a:t>
            </a:r>
            <a:r>
              <a:rPr lang="de-DE" b="1" dirty="0" smtClean="0">
                <a:solidFill>
                  <a:srgbClr val="0066CC"/>
                </a:solidFill>
                <a:latin typeface="Arial" panose="020B0604020202020204" pitchFamily="34" charset="0"/>
                <a:cs typeface="Arial" panose="020B0604020202020204" pitchFamily="34" charset="0"/>
              </a:rPr>
              <a:t> </a:t>
            </a:r>
            <a:r>
              <a:rPr lang="de-DE" b="1" dirty="0" err="1" smtClean="0">
                <a:solidFill>
                  <a:srgbClr val="0066CC"/>
                </a:solidFill>
                <a:latin typeface="Arial" panose="020B0604020202020204" pitchFamily="34" charset="0"/>
                <a:cs typeface="Arial" panose="020B0604020202020204" pitchFamily="34" charset="0"/>
              </a:rPr>
              <a:t>soon</a:t>
            </a:r>
            <a:endParaRPr lang="de-DE" b="1" dirty="0">
              <a:solidFill>
                <a:srgbClr val="0066CC"/>
              </a:solidFill>
              <a:latin typeface="Arial" panose="020B0604020202020204" pitchFamily="34" charset="0"/>
              <a:cs typeface="Arial" panose="020B0604020202020204" pitchFamily="34" charset="0"/>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Times New Roman" panose="02020603050405020304"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Times New Roman" panose="02020603050405020304"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1687</Words>
  <Application>Microsoft Office PowerPoint</Application>
  <PresentationFormat>Bildschirmpräsentation (4:3)</PresentationFormat>
  <Paragraphs>214</Paragraphs>
  <Slides>29</Slides>
  <Notes>7</Notes>
  <HiddenSlides>4</HiddenSlides>
  <MMClips>0</MMClips>
  <ScaleCrop>false</ScaleCrop>
  <HeadingPairs>
    <vt:vector size="8" baseType="variant">
      <vt:variant>
        <vt:lpstr>Verwendete Schriftarten</vt:lpstr>
      </vt:variant>
      <vt:variant>
        <vt:i4>7</vt:i4>
      </vt:variant>
      <vt:variant>
        <vt:lpstr>Design</vt:lpstr>
      </vt:variant>
      <vt:variant>
        <vt:i4>1</vt:i4>
      </vt:variant>
      <vt:variant>
        <vt:lpstr>Eingebettete OLE-Server</vt:lpstr>
      </vt:variant>
      <vt:variant>
        <vt:i4>1</vt:i4>
      </vt:variant>
      <vt:variant>
        <vt:lpstr>Folientitel</vt:lpstr>
      </vt:variant>
      <vt:variant>
        <vt:i4>29</vt:i4>
      </vt:variant>
    </vt:vector>
  </HeadingPairs>
  <TitlesOfParts>
    <vt:vector size="38" baseType="lpstr">
      <vt:lpstr>Arial Unicode MS</vt:lpstr>
      <vt:lpstr>ＭＳ Ｐゴシック</vt:lpstr>
      <vt:lpstr>Arial</vt:lpstr>
      <vt:lpstr>Symbol</vt:lpstr>
      <vt:lpstr>Tahoma</vt:lpstr>
      <vt:lpstr>Times New Roman</vt:lpstr>
      <vt:lpstr>Wingdings</vt:lpstr>
      <vt:lpstr>Default Design</vt:lpstr>
      <vt:lpstr>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Bundesamt für Strahlenschutz</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Kein Folientitel</dc:title>
  <dc:creator>Goedde</dc:creator>
  <cp:lastModifiedBy>Annemarie Schmitt-Hannig</cp:lastModifiedBy>
  <cp:revision>173</cp:revision>
  <cp:lastPrinted>2005-10-07T06:31:02Z</cp:lastPrinted>
  <dcterms:created xsi:type="dcterms:W3CDTF">2004-11-05T10:20:19Z</dcterms:created>
  <dcterms:modified xsi:type="dcterms:W3CDTF">2014-05-06T22:45:26Z</dcterms:modified>
</cp:coreProperties>
</file>