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1" r:id="rId1"/>
  </p:sldMasterIdLst>
  <p:notesMasterIdLst>
    <p:notesMasterId r:id="rId13"/>
  </p:notesMasterIdLst>
  <p:handoutMasterIdLst>
    <p:handoutMasterId r:id="rId14"/>
  </p:handoutMasterIdLst>
  <p:sldIdLst>
    <p:sldId id="305" r:id="rId2"/>
    <p:sldId id="307" r:id="rId3"/>
    <p:sldId id="360" r:id="rId4"/>
    <p:sldId id="361" r:id="rId5"/>
    <p:sldId id="362" r:id="rId6"/>
    <p:sldId id="363" r:id="rId7"/>
    <p:sldId id="365" r:id="rId8"/>
    <p:sldId id="364" r:id="rId9"/>
    <p:sldId id="366" r:id="rId10"/>
    <p:sldId id="367" r:id="rId11"/>
    <p:sldId id="368" r:id="rId12"/>
  </p:sldIdLst>
  <p:sldSz cx="9144000" cy="6858000" type="screen4x3"/>
  <p:notesSz cx="6669088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9E"/>
    <a:srgbClr val="98002D"/>
    <a:srgbClr val="84002D"/>
    <a:srgbClr val="98002E"/>
    <a:srgbClr val="990033"/>
    <a:srgbClr val="990000"/>
    <a:srgbClr val="00FFFF"/>
    <a:srgbClr val="5F5F5F"/>
    <a:srgbClr val="CC00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197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151" y="0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151" y="9430306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C012F35-11C3-443E-9423-0DF165D9CD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391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151" y="0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212" y="4715154"/>
            <a:ext cx="4890665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151" y="9430306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E8198E08-97EA-40C7-B9D2-DACC9ED2E7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6316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BB5630-FE00-461D-AE91-E761DC3E9E5C}" type="slidenum">
              <a:rPr lang="en-GB" smtClean="0">
                <a:latin typeface="Arial" pitchFamily="34" charset="0"/>
              </a:rPr>
              <a:pPr/>
              <a:t>1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GB" dirty="0" smtClean="0"/>
              <a:t>The objectives should be stated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BB5630-FE00-461D-AE91-E761DC3E9E5C}" type="slidenum">
              <a:rPr lang="en-GB" smtClean="0">
                <a:latin typeface="Arial" pitchFamily="34" charset="0"/>
              </a:rPr>
              <a:pPr/>
              <a:t>11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GB" dirty="0" smtClean="0"/>
              <a:t>The objectives should be stated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773238"/>
            <a:ext cx="9144000" cy="5084762"/>
          </a:xfrm>
          <a:prstGeom prst="rect">
            <a:avLst/>
          </a:prstGeom>
          <a:solidFill>
            <a:srgbClr val="00AE9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5" name="Rectangle 14"/>
          <p:cNvSpPr>
            <a:spLocks noChangeArrowheads="1"/>
          </p:cNvSpPr>
          <p:nvPr userDrawn="1"/>
        </p:nvSpPr>
        <p:spPr bwMode="auto">
          <a:xfrm>
            <a:off x="0" y="1628775"/>
            <a:ext cx="9144000" cy="144463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6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558000" y="2132856"/>
            <a:ext cx="7633648" cy="2084543"/>
          </a:xfrm>
          <a:prstGeom prst="rect">
            <a:avLst/>
          </a:prstGeom>
          <a:ln>
            <a:noFill/>
          </a:ln>
        </p:spPr>
        <p:txBody>
          <a:bodyPr anchor="t">
            <a:noAutofit/>
          </a:bodyPr>
          <a:lstStyle>
            <a:lvl1pPr algn="l">
              <a:defRPr sz="45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/>
          </p:nvPr>
        </p:nvSpPr>
        <p:spPr>
          <a:xfrm>
            <a:off x="558000" y="6021288"/>
            <a:ext cx="7633648" cy="33833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228600"/>
            <a:ext cx="6780230" cy="990600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rgbClr val="00AE9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1779588"/>
            <a:ext cx="8534400" cy="4341812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98002E"/>
                </a:solidFill>
              </a:defRPr>
            </a:lvl1pPr>
            <a:lvl2pPr>
              <a:buNone/>
              <a:defRPr sz="2200">
                <a:solidFill>
                  <a:srgbClr val="98002D"/>
                </a:solidFill>
              </a:defRPr>
            </a:lvl2pPr>
            <a:lvl3pPr>
              <a:buNone/>
              <a:defRPr sz="2200">
                <a:solidFill>
                  <a:srgbClr val="98002D"/>
                </a:solidFill>
              </a:defRPr>
            </a:lvl3pPr>
            <a:lvl4pPr>
              <a:buNone/>
              <a:defRPr sz="2200">
                <a:solidFill>
                  <a:srgbClr val="98002D"/>
                </a:solidFill>
              </a:defRPr>
            </a:lvl4pPr>
            <a:lvl5pPr>
              <a:buNone/>
              <a:defRPr sz="2200">
                <a:solidFill>
                  <a:srgbClr val="98002D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r>
              <a:rPr lang="en-US" dirty="0" smtClean="0"/>
              <a:t>Second level</a:t>
            </a:r>
          </a:p>
          <a:p>
            <a:pPr lvl="0"/>
            <a:r>
              <a:rPr lang="en-US" dirty="0" smtClean="0"/>
              <a:t>Third level</a:t>
            </a:r>
          </a:p>
          <a:p>
            <a:pPr lvl="0"/>
            <a:r>
              <a:rPr lang="en-US" dirty="0" smtClean="0"/>
              <a:t>Fourth level</a:t>
            </a:r>
          </a:p>
          <a:p>
            <a:pPr lvl="0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0" y="6550223"/>
            <a:ext cx="9144000" cy="307777"/>
          </a:xfrm>
          <a:prstGeom prst="rect">
            <a:avLst/>
          </a:prstGeom>
          <a:solidFill>
            <a:srgbClr val="00AE9E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bg1"/>
                </a:solidFill>
                <a:latin typeface="+mn-lt"/>
              </a:rPr>
              <a:t>Centre for Radiation, Chemical and Environmental Hazards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0" y="6550223"/>
            <a:ext cx="9144000" cy="307777"/>
          </a:xfrm>
          <a:prstGeom prst="rect">
            <a:avLst/>
          </a:prstGeom>
          <a:solidFill>
            <a:srgbClr val="00AE9E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bg1"/>
                </a:solidFill>
                <a:latin typeface="+mn-lt"/>
              </a:rPr>
              <a:t>Centre for Radiation, Chemical and Environmental Hazards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228600"/>
            <a:ext cx="7708924" cy="990600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rgbClr val="00AE9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2100" y="1779588"/>
            <a:ext cx="4191000" cy="4341812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98002E"/>
                </a:solidFill>
              </a:defRPr>
            </a:lvl1pPr>
            <a:lvl2pPr>
              <a:buNone/>
              <a:defRPr sz="2400">
                <a:solidFill>
                  <a:srgbClr val="98002E"/>
                </a:solidFill>
              </a:defRPr>
            </a:lvl2pPr>
            <a:lvl3pPr>
              <a:buNone/>
              <a:defRPr sz="2000">
                <a:solidFill>
                  <a:srgbClr val="C00000"/>
                </a:solidFill>
              </a:defRPr>
            </a:lvl3pPr>
            <a:lvl4pPr>
              <a:buNone/>
              <a:defRPr sz="1800">
                <a:solidFill>
                  <a:srgbClr val="C00000"/>
                </a:solidFill>
              </a:defRPr>
            </a:lvl4pPr>
            <a:lvl5pPr>
              <a:buNone/>
              <a:defRPr sz="1800">
                <a:solidFill>
                  <a:srgbClr val="C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r>
              <a:rPr lang="en-US" dirty="0" smtClean="0"/>
              <a:t>Second level</a:t>
            </a:r>
          </a:p>
          <a:p>
            <a:pPr lvl="0"/>
            <a:r>
              <a:rPr lang="en-US" dirty="0" smtClean="0"/>
              <a:t>Third level</a:t>
            </a:r>
          </a:p>
          <a:p>
            <a:pPr lvl="0"/>
            <a:r>
              <a:rPr lang="en-US" dirty="0" smtClean="0"/>
              <a:t>Fourth level</a:t>
            </a:r>
          </a:p>
          <a:p>
            <a:pPr lvl="0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1779588"/>
            <a:ext cx="4191000" cy="4341812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98002E"/>
                </a:solidFill>
              </a:defRPr>
            </a:lvl1pPr>
            <a:lvl2pPr>
              <a:buNone/>
              <a:defRPr sz="2400">
                <a:solidFill>
                  <a:srgbClr val="98002E"/>
                </a:solidFill>
              </a:defRPr>
            </a:lvl2pPr>
            <a:lvl3pPr>
              <a:buNone/>
              <a:defRPr sz="2000">
                <a:solidFill>
                  <a:srgbClr val="C00000"/>
                </a:solidFill>
              </a:defRPr>
            </a:lvl3pPr>
            <a:lvl4pPr>
              <a:buNone/>
              <a:defRPr sz="1800">
                <a:solidFill>
                  <a:srgbClr val="C00000"/>
                </a:solidFill>
              </a:defRPr>
            </a:lvl4pPr>
            <a:lvl5pPr>
              <a:buNone/>
              <a:defRPr sz="1800">
                <a:solidFill>
                  <a:srgbClr val="C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r>
              <a:rPr lang="en-US" dirty="0" smtClean="0"/>
              <a:t>Second level</a:t>
            </a:r>
          </a:p>
          <a:p>
            <a:pPr lvl="0"/>
            <a:r>
              <a:rPr lang="en-US" dirty="0" smtClean="0"/>
              <a:t>Third level</a:t>
            </a:r>
          </a:p>
          <a:p>
            <a:pPr lvl="0"/>
            <a:r>
              <a:rPr lang="en-US" dirty="0" smtClean="0"/>
              <a:t>Fourth level</a:t>
            </a:r>
          </a:p>
          <a:p>
            <a:pPr lvl="0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0" y="6550223"/>
            <a:ext cx="9144000" cy="307777"/>
          </a:xfrm>
          <a:prstGeom prst="rect">
            <a:avLst/>
          </a:prstGeom>
          <a:solidFill>
            <a:srgbClr val="00AE9E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bg1"/>
                </a:solidFill>
                <a:latin typeface="+mn-lt"/>
              </a:rPr>
              <a:t>Centre for Radiation, Chemical and Environmental Hazards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rgbClr val="00AE9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>
                <a:solidFill>
                  <a:srgbClr val="00AE9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98002E"/>
                </a:solidFill>
              </a:defRPr>
            </a:lvl1pPr>
            <a:lvl2pPr>
              <a:buNone/>
              <a:defRPr sz="2000">
                <a:solidFill>
                  <a:srgbClr val="C00000"/>
                </a:solidFill>
              </a:defRPr>
            </a:lvl2pPr>
            <a:lvl3pPr>
              <a:buNone/>
              <a:defRPr sz="1800">
                <a:solidFill>
                  <a:srgbClr val="C00000"/>
                </a:solidFill>
              </a:defRPr>
            </a:lvl3pPr>
            <a:lvl4pPr>
              <a:buNone/>
              <a:defRPr sz="1600">
                <a:solidFill>
                  <a:srgbClr val="C00000"/>
                </a:solidFill>
              </a:defRPr>
            </a:lvl4pPr>
            <a:lvl5pPr>
              <a:buNone/>
              <a:defRPr sz="1600">
                <a:solidFill>
                  <a:srgbClr val="C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Second level</a:t>
            </a:r>
          </a:p>
          <a:p>
            <a:pPr lvl="0"/>
            <a:r>
              <a:rPr lang="en-US" dirty="0" smtClean="0"/>
              <a:t>Third level</a:t>
            </a:r>
          </a:p>
          <a:p>
            <a:pPr lvl="0"/>
            <a:r>
              <a:rPr lang="en-US" dirty="0" smtClean="0"/>
              <a:t>Fourth level</a:t>
            </a:r>
          </a:p>
          <a:p>
            <a:pPr lvl="0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>
                <a:solidFill>
                  <a:srgbClr val="00AE9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98002E"/>
                </a:solidFill>
              </a:defRPr>
            </a:lvl1pPr>
            <a:lvl2pPr>
              <a:buNone/>
              <a:defRPr sz="2000">
                <a:solidFill>
                  <a:srgbClr val="C00000"/>
                </a:solidFill>
              </a:defRPr>
            </a:lvl2pPr>
            <a:lvl3pPr>
              <a:buNone/>
              <a:defRPr sz="1800">
                <a:solidFill>
                  <a:srgbClr val="C00000"/>
                </a:solidFill>
              </a:defRPr>
            </a:lvl3pPr>
            <a:lvl4pPr>
              <a:buNone/>
              <a:defRPr sz="1600">
                <a:solidFill>
                  <a:srgbClr val="C00000"/>
                </a:solidFill>
              </a:defRPr>
            </a:lvl4pPr>
            <a:lvl5pPr>
              <a:buNone/>
              <a:defRPr sz="1600">
                <a:solidFill>
                  <a:srgbClr val="C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Second level</a:t>
            </a:r>
          </a:p>
          <a:p>
            <a:pPr lvl="0"/>
            <a:r>
              <a:rPr lang="en-US" dirty="0" smtClean="0"/>
              <a:t>Third level</a:t>
            </a:r>
          </a:p>
          <a:p>
            <a:pPr lvl="0"/>
            <a:r>
              <a:rPr lang="en-US" dirty="0" smtClean="0"/>
              <a:t>Fourth level</a:t>
            </a:r>
          </a:p>
          <a:p>
            <a:pPr lvl="0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550223"/>
            <a:ext cx="9144000" cy="307777"/>
          </a:xfrm>
          <a:prstGeom prst="rect">
            <a:avLst/>
          </a:prstGeom>
          <a:solidFill>
            <a:srgbClr val="00AE9E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bg1"/>
                </a:solidFill>
                <a:latin typeface="+mn-lt"/>
              </a:rPr>
              <a:t>Centre for Radiation, Chemical and Environmental Hazards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228600"/>
            <a:ext cx="7280296" cy="990600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rgbClr val="00AE9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6550223"/>
            <a:ext cx="9144000" cy="307777"/>
          </a:xfrm>
          <a:prstGeom prst="rect">
            <a:avLst/>
          </a:prstGeom>
          <a:solidFill>
            <a:srgbClr val="00AE9E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bg1"/>
                </a:solidFill>
                <a:latin typeface="+mn-lt"/>
              </a:rPr>
              <a:t>Centre for Radiation, Chemical and Environmental Hazards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6550223"/>
            <a:ext cx="9144000" cy="307777"/>
          </a:xfrm>
          <a:prstGeom prst="rect">
            <a:avLst/>
          </a:prstGeom>
          <a:solidFill>
            <a:srgbClr val="00AE9E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bg1"/>
                </a:solidFill>
                <a:latin typeface="+mn-lt"/>
              </a:rPr>
              <a:t>Centre for Radiation, Chemical and Environmental Hazards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268760"/>
            <a:ext cx="8028000" cy="4788000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 sz="2200">
                <a:solidFill>
                  <a:srgbClr val="98002E"/>
                </a:solidFill>
              </a:defRPr>
            </a:lvl1pPr>
            <a:lvl2pPr>
              <a:defRPr>
                <a:solidFill>
                  <a:srgbClr val="98002E"/>
                </a:solidFill>
              </a:defRPr>
            </a:lvl2pPr>
            <a:lvl4pPr>
              <a:defRPr>
                <a:solidFill>
                  <a:srgbClr val="98002E"/>
                </a:solidFill>
              </a:defRPr>
            </a:lvl4pPr>
            <a:lvl5pPr>
              <a:defRPr>
                <a:solidFill>
                  <a:srgbClr val="98002E"/>
                </a:solidFill>
              </a:defRPr>
            </a:lvl5pPr>
            <a:lvl6pPr>
              <a:buNone/>
              <a:defRPr>
                <a:solidFill>
                  <a:srgbClr val="98002E"/>
                </a:solidFill>
              </a:defRPr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r>
              <a:rPr lang="en-US" dirty="0" smtClean="0"/>
              <a:t>Second level</a:t>
            </a:r>
          </a:p>
          <a:p>
            <a:pPr lvl="0"/>
            <a:r>
              <a:rPr lang="en-US" dirty="0" smtClean="0"/>
              <a:t>Third level</a:t>
            </a:r>
          </a:p>
          <a:p>
            <a:pPr lvl="0"/>
            <a:r>
              <a:rPr lang="en-US" dirty="0" smtClean="0"/>
              <a:t>Fourth level</a:t>
            </a:r>
          </a:p>
          <a:p>
            <a:pPr lvl="0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500834"/>
            <a:ext cx="9144000" cy="357166"/>
          </a:xfrm>
          <a:prstGeom prst="rect">
            <a:avLst/>
          </a:prstGeom>
          <a:solidFill>
            <a:srgbClr val="00AE9E"/>
          </a:solidFill>
        </p:spPr>
        <p:txBody>
          <a:bodyPr vert="horz" wrap="square" lIns="0" tIns="0" rIns="91440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45F8D313-CCBE-49D6-A3BC-57B1848DFB52}" type="slidenum">
              <a:rPr lang="en-US" sz="1400" smtClean="0"/>
              <a:pPr>
                <a:defRPr/>
              </a:pPr>
              <a:t>‹#›</a:t>
            </a:fld>
            <a:r>
              <a:rPr lang="en-US" sz="1400" dirty="0" smtClean="0"/>
              <a:t> 				           </a:t>
            </a:r>
            <a:r>
              <a:rPr lang="en-US" sz="1400" dirty="0" smtClean="0">
                <a:latin typeface="+mn-lt"/>
              </a:rPr>
              <a:t> Centre for Radiation Chemical and Environmental Hazards </a:t>
            </a:r>
            <a:endParaRPr lang="en-US" sz="1400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28000" cy="64807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>
              <a:defRPr sz="3600" baseline="0">
                <a:solidFill>
                  <a:srgbClr val="00AE9E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3929026" y="6550223"/>
            <a:ext cx="5214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+mn-lt"/>
              </a:rPr>
              <a:t>Centre for Radiation, Chemical and Environmental Hazards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</p:sldLayoutIdLst>
  <p:hf hd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0" baseline="0">
          <a:solidFill>
            <a:srgbClr val="98002E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400">
          <a:solidFill>
            <a:srgbClr val="98002E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None/>
        <a:defRPr sz="2400">
          <a:solidFill>
            <a:srgbClr val="98002E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None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None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None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3568" y="2420888"/>
            <a:ext cx="7776864" cy="2300567"/>
          </a:xfrm>
        </p:spPr>
        <p:txBody>
          <a:bodyPr lIns="90488" tIns="44450" rIns="90488" bIns="44450"/>
          <a:lstStyle/>
          <a:p>
            <a:pPr algn="ctr" eaLnBrk="1" hangingPunct="1"/>
            <a:r>
              <a:rPr lang="en-GB" sz="3200" b="1" dirty="0" smtClean="0"/>
              <a:t>Assessing the effectiveness of training </a:t>
            </a:r>
            <a:br>
              <a:rPr lang="en-GB" sz="3200" b="1" dirty="0" smtClean="0"/>
            </a:br>
            <a:r>
              <a:rPr lang="en-GB" sz="3200" b="1" dirty="0" smtClean="0"/>
              <a:t>-</a:t>
            </a:r>
            <a:br>
              <a:rPr lang="en-GB" sz="3200" b="1" dirty="0" smtClean="0"/>
            </a:br>
            <a:r>
              <a:rPr lang="en-GB" sz="3200" b="1" dirty="0" smtClean="0"/>
              <a:t>what are we looking for ?  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9552" y="5373216"/>
            <a:ext cx="7633648" cy="338336"/>
          </a:xfrm>
        </p:spPr>
        <p:txBody>
          <a:bodyPr>
            <a:normAutofit/>
          </a:bodyPr>
          <a:lstStyle/>
          <a:p>
            <a:r>
              <a:rPr lang="en-US" sz="1400" i="1" dirty="0" smtClean="0"/>
              <a:t>EAN/EUTERP Workshop, </a:t>
            </a:r>
            <a:r>
              <a:rPr lang="en-US" sz="1400" i="1" dirty="0" err="1" smtClean="0"/>
              <a:t>Rovinj</a:t>
            </a:r>
            <a:r>
              <a:rPr lang="en-US" sz="1400" i="1" dirty="0" smtClean="0"/>
              <a:t>, 7-9 May 2014  </a:t>
            </a:r>
            <a:endParaRPr lang="en-US" sz="1400" i="1" dirty="0"/>
          </a:p>
        </p:txBody>
      </p:sp>
      <p:sp>
        <p:nvSpPr>
          <p:cNvPr id="6" name="Subtitle 1"/>
          <p:cNvSpPr txBox="1">
            <a:spLocks/>
          </p:cNvSpPr>
          <p:nvPr/>
        </p:nvSpPr>
        <p:spPr>
          <a:xfrm>
            <a:off x="467544" y="5661248"/>
            <a:ext cx="7633648" cy="6263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ct val="0"/>
              </a:spcAft>
              <a:buNone/>
              <a:defRPr sz="2000" b="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400" i="1" dirty="0" smtClean="0"/>
              <a:t>J E Stewart</a:t>
            </a:r>
          </a:p>
          <a:p>
            <a:r>
              <a:rPr lang="en-US" sz="1400" i="1" dirty="0" smtClean="0"/>
              <a:t>PHE-CRCE( Leeds) UK</a:t>
            </a:r>
            <a:endParaRPr lang="en-US" sz="1400" i="1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228600"/>
            <a:ext cx="8528372" cy="990600"/>
          </a:xfrm>
        </p:spPr>
        <p:txBody>
          <a:bodyPr/>
          <a:lstStyle/>
          <a:p>
            <a:r>
              <a:rPr lang="en-US" sz="2800" dirty="0" smtClean="0">
                <a:solidFill>
                  <a:srgbClr val="000090"/>
                </a:solidFill>
              </a:rPr>
              <a:t>What is the evidence that training in radiation protection has been effective …?</a:t>
            </a:r>
            <a:br>
              <a:rPr lang="en-US" sz="2800" dirty="0" smtClean="0">
                <a:solidFill>
                  <a:srgbClr val="000090"/>
                </a:solidFill>
              </a:rPr>
            </a:br>
            <a:r>
              <a:rPr lang="en-US" sz="2800" dirty="0" smtClean="0">
                <a:solidFill>
                  <a:srgbClr val="000090"/>
                </a:solidFill>
              </a:rPr>
              <a:t/>
            </a:r>
            <a:br>
              <a:rPr lang="en-US" sz="2800" dirty="0" smtClean="0">
                <a:solidFill>
                  <a:srgbClr val="000090"/>
                </a:solidFill>
              </a:rPr>
            </a:br>
            <a:r>
              <a:rPr lang="en-US" sz="2800" dirty="0" smtClean="0">
                <a:solidFill>
                  <a:srgbClr val="000090"/>
                </a:solidFill>
              </a:rPr>
              <a:t>Do we have the resources to get it …?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308303"/>
            <a:ext cx="6696744" cy="388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454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3568" y="2420888"/>
            <a:ext cx="7776864" cy="2300567"/>
          </a:xfrm>
        </p:spPr>
        <p:txBody>
          <a:bodyPr lIns="90488" tIns="44450" rIns="90488" bIns="44450"/>
          <a:lstStyle/>
          <a:p>
            <a:pPr algn="ctr" eaLnBrk="1" hangingPunct="1"/>
            <a:r>
              <a:rPr lang="en-GB" sz="3200" b="1" dirty="0" smtClean="0"/>
              <a:t>Assessing the effectiveness of training </a:t>
            </a:r>
            <a:br>
              <a:rPr lang="en-GB" sz="3200" b="1" dirty="0" smtClean="0"/>
            </a:br>
            <a:r>
              <a:rPr lang="en-GB" sz="3200" b="1" dirty="0" smtClean="0"/>
              <a:t>-</a:t>
            </a:r>
            <a:br>
              <a:rPr lang="en-GB" sz="3200" b="1" dirty="0" smtClean="0"/>
            </a:br>
            <a:r>
              <a:rPr lang="en-GB" sz="3200" b="1" dirty="0" smtClean="0"/>
              <a:t>what are we looking for ?  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9552" y="5373216"/>
            <a:ext cx="7633648" cy="338336"/>
          </a:xfrm>
        </p:spPr>
        <p:txBody>
          <a:bodyPr>
            <a:normAutofit/>
          </a:bodyPr>
          <a:lstStyle/>
          <a:p>
            <a:r>
              <a:rPr lang="en-US" sz="1400" i="1" dirty="0" smtClean="0"/>
              <a:t>EAN/EUTERP Workshop, </a:t>
            </a:r>
            <a:r>
              <a:rPr lang="en-US" sz="1400" i="1" dirty="0" err="1" smtClean="0"/>
              <a:t>Rovinj</a:t>
            </a:r>
            <a:r>
              <a:rPr lang="en-US" sz="1400" i="1" dirty="0" smtClean="0"/>
              <a:t>, 7-9 May 2014  </a:t>
            </a:r>
            <a:endParaRPr lang="en-US" sz="1400" i="1" dirty="0"/>
          </a:p>
        </p:txBody>
      </p:sp>
      <p:sp>
        <p:nvSpPr>
          <p:cNvPr id="6" name="Subtitle 1"/>
          <p:cNvSpPr txBox="1">
            <a:spLocks/>
          </p:cNvSpPr>
          <p:nvPr/>
        </p:nvSpPr>
        <p:spPr>
          <a:xfrm>
            <a:off x="467544" y="5661248"/>
            <a:ext cx="7633648" cy="6263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ct val="0"/>
              </a:spcAft>
              <a:buNone/>
              <a:defRPr sz="2000" b="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400" i="1" dirty="0" smtClean="0"/>
              <a:t>J E Stewart</a:t>
            </a:r>
          </a:p>
          <a:p>
            <a:r>
              <a:rPr lang="en-US" sz="1400" i="1" dirty="0" smtClean="0"/>
              <a:t>PHE-CRCE( Leeds) UK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052589127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32936" y="15032"/>
            <a:ext cx="3055764" cy="990600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smtClean="0"/>
              <a:t>Overview</a:t>
            </a:r>
          </a:p>
        </p:txBody>
      </p:sp>
      <p:sp>
        <p:nvSpPr>
          <p:cNvPr id="1028" name="Content Placeholder 2"/>
          <p:cNvSpPr>
            <a:spLocks noGrp="1"/>
          </p:cNvSpPr>
          <p:nvPr>
            <p:ph idx="1"/>
          </p:nvPr>
        </p:nvSpPr>
        <p:spPr>
          <a:xfrm>
            <a:off x="179388" y="1412875"/>
            <a:ext cx="8641084" cy="5105400"/>
          </a:xfrm>
        </p:spPr>
        <p:txBody>
          <a:bodyPr/>
          <a:lstStyle/>
          <a:p>
            <a:pPr marL="514350" indent="-514350">
              <a:buFont typeface="Wingdings" charset="2"/>
              <a:buChar char="u"/>
            </a:pPr>
            <a:r>
              <a:rPr lang="en-GB" sz="2400" dirty="0" smtClean="0">
                <a:solidFill>
                  <a:srgbClr val="84002D"/>
                </a:solidFill>
              </a:rPr>
              <a:t>What is meant by “effective training” ?</a:t>
            </a:r>
          </a:p>
          <a:p>
            <a:pPr marL="914400" lvl="1" indent="-514350">
              <a:buFontTx/>
              <a:buNone/>
            </a:pPr>
            <a:r>
              <a:rPr lang="en-GB" sz="2000" dirty="0" smtClean="0">
                <a:solidFill>
                  <a:srgbClr val="84002D"/>
                </a:solidFill>
              </a:rPr>
              <a:t>	</a:t>
            </a:r>
          </a:p>
          <a:p>
            <a:pPr lvl="2" indent="-342900">
              <a:buFont typeface="Wingdings" charset="2"/>
              <a:buChar char="u"/>
            </a:pPr>
            <a:r>
              <a:rPr lang="en-GB" sz="2400" dirty="0" smtClean="0">
                <a:solidFill>
                  <a:srgbClr val="84002D"/>
                </a:solidFill>
              </a:rPr>
              <a:t>Who is “effectiveness” important to? </a:t>
            </a:r>
          </a:p>
          <a:p>
            <a:pPr marL="914400" lvl="1" indent="-514350">
              <a:buFontTx/>
              <a:buNone/>
            </a:pPr>
            <a:endParaRPr lang="en-GB" sz="2400" dirty="0" smtClean="0">
              <a:solidFill>
                <a:srgbClr val="84002D"/>
              </a:solidFill>
            </a:endParaRPr>
          </a:p>
          <a:p>
            <a:pPr lvl="4" indent="-342900">
              <a:buFont typeface="Wingdings" charset="2"/>
              <a:buChar char="u"/>
            </a:pPr>
            <a:r>
              <a:rPr lang="en-GB" sz="2400" dirty="0" smtClean="0">
                <a:solidFill>
                  <a:srgbClr val="84002D"/>
                </a:solidFill>
              </a:rPr>
              <a:t>When is the answer needed/of value ?</a:t>
            </a:r>
          </a:p>
          <a:p>
            <a:pPr lvl="4" indent="-342900">
              <a:buFont typeface="Wingdings" charset="2"/>
              <a:buChar char="u"/>
            </a:pPr>
            <a:endParaRPr lang="en-GB" sz="2000" dirty="0"/>
          </a:p>
          <a:p>
            <a:pPr lvl="5" indent="-342900">
              <a:buFont typeface="Wingdings" charset="2"/>
              <a:buChar char="u"/>
            </a:pPr>
            <a:r>
              <a:rPr lang="en-GB" dirty="0" smtClean="0">
                <a:solidFill>
                  <a:srgbClr val="84002D"/>
                </a:solidFill>
              </a:rPr>
              <a:t>How do we know if training has been effective or not </a:t>
            </a:r>
            <a:r>
              <a:rPr lang="en-GB" dirty="0" smtClean="0"/>
              <a:t>?</a:t>
            </a:r>
          </a:p>
          <a:p>
            <a:pPr marL="914400" lvl="1" indent="-514350">
              <a:buFontTx/>
              <a:buNone/>
            </a:pPr>
            <a:endParaRPr lang="en-GB" dirty="0" smtClean="0"/>
          </a:p>
          <a:p>
            <a:pPr marL="914400" lvl="1" indent="-514350">
              <a:buFontTx/>
              <a:buNone/>
            </a:pPr>
            <a:endParaRPr lang="en-GB" dirty="0" smtClean="0"/>
          </a:p>
        </p:txBody>
      </p:sp>
      <p:pic>
        <p:nvPicPr>
          <p:cNvPr id="2" name="Picture 1" descr="skd181973sd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933056"/>
            <a:ext cx="1900124" cy="24476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9638192">
            <a:off x="132421" y="5148239"/>
            <a:ext cx="24475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 smtClean="0">
                <a:solidFill>
                  <a:srgbClr val="000090"/>
                </a:solidFill>
              </a:rPr>
              <a:t>I’m top of the class </a:t>
            </a:r>
            <a:r>
              <a:rPr lang="en-US" sz="1200" b="1" i="1" dirty="0" smtClean="0">
                <a:solidFill>
                  <a:srgbClr val="000090"/>
                </a:solidFill>
              </a:rPr>
              <a:t>!</a:t>
            </a:r>
            <a:endParaRPr lang="en-US" sz="1200" b="1" i="1" dirty="0">
              <a:solidFill>
                <a:srgbClr val="000090"/>
              </a:solidFill>
            </a:endParaRPr>
          </a:p>
        </p:txBody>
      </p:sp>
      <p:pic>
        <p:nvPicPr>
          <p:cNvPr id="4" name="Picture 3" descr="ED00008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06324">
            <a:off x="334892" y="4859277"/>
            <a:ext cx="777495" cy="692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Cloud 1045"/>
          <p:cNvSpPr/>
          <p:nvPr/>
        </p:nvSpPr>
        <p:spPr bwMode="auto">
          <a:xfrm>
            <a:off x="1979712" y="3140968"/>
            <a:ext cx="5760640" cy="1008112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1763688" y="2780928"/>
            <a:ext cx="6267256" cy="990600"/>
          </a:xfrm>
        </p:spPr>
        <p:txBody>
          <a:bodyPr/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     </a:t>
            </a:r>
            <a:r>
              <a:rPr lang="en-GB" sz="2800" b="1" i="1" dirty="0" smtClean="0">
                <a:solidFill>
                  <a:srgbClr val="84002D"/>
                </a:solidFill>
              </a:rPr>
              <a:t>What is “effective training” ?</a:t>
            </a:r>
            <a:r>
              <a:rPr lang="en-GB" b="1" dirty="0" smtClean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908720"/>
            <a:ext cx="3600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0090"/>
                </a:solidFill>
              </a:rPr>
              <a:t>Single training event</a:t>
            </a:r>
            <a:r>
              <a:rPr lang="en-US" sz="2200" dirty="0" smtClean="0">
                <a:solidFill>
                  <a:srgbClr val="000090"/>
                </a:solidFill>
              </a:rPr>
              <a:t> </a:t>
            </a:r>
            <a:endParaRPr lang="en-US" sz="2200" dirty="0">
              <a:solidFill>
                <a:srgbClr val="00009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7664" y="1988840"/>
            <a:ext cx="29523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0090"/>
                </a:solidFill>
              </a:rPr>
              <a:t>Training scheme  </a:t>
            </a:r>
            <a:endParaRPr lang="en-US" sz="2200" b="1" dirty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3968" y="1340768"/>
            <a:ext cx="47525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0090"/>
                </a:solidFill>
              </a:rPr>
              <a:t>Industry specific </a:t>
            </a:r>
            <a:r>
              <a:rPr lang="en-US" sz="2200" b="1" dirty="0" err="1" smtClean="0">
                <a:solidFill>
                  <a:srgbClr val="000090"/>
                </a:solidFill>
              </a:rPr>
              <a:t>programme</a:t>
            </a:r>
            <a:r>
              <a:rPr lang="en-US" sz="2200" b="1" dirty="0" smtClean="0">
                <a:solidFill>
                  <a:srgbClr val="000090"/>
                </a:solidFill>
              </a:rPr>
              <a:t> </a:t>
            </a:r>
            <a:endParaRPr lang="en-US" sz="2200" b="1" dirty="0">
              <a:solidFill>
                <a:srgbClr val="00009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64088" y="2420888"/>
            <a:ext cx="37799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0090"/>
                </a:solidFill>
              </a:rPr>
              <a:t>National E&amp;T strategy </a:t>
            </a:r>
            <a:endParaRPr lang="en-US" sz="2200" b="1" dirty="0">
              <a:solidFill>
                <a:srgbClr val="000090"/>
              </a:solidFill>
            </a:endParaRPr>
          </a:p>
        </p:txBody>
      </p:sp>
      <p:cxnSp>
        <p:nvCxnSpPr>
          <p:cNvPr id="11" name="Curved Connector 10"/>
          <p:cNvCxnSpPr/>
          <p:nvPr/>
        </p:nvCxnSpPr>
        <p:spPr bwMode="auto">
          <a:xfrm rot="10800000">
            <a:off x="2555776" y="1340768"/>
            <a:ext cx="3600400" cy="1800200"/>
          </a:xfrm>
          <a:prstGeom prst="curvedConnector3">
            <a:avLst/>
          </a:prstGeom>
          <a:solidFill>
            <a:schemeClr val="accent1"/>
          </a:solidFill>
          <a:ln w="28575" cap="flat" cmpd="sng" algn="ctr">
            <a:solidFill>
              <a:srgbClr val="98002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Curved Connector 13"/>
          <p:cNvCxnSpPr>
            <a:endCxn id="8" idx="2"/>
          </p:cNvCxnSpPr>
          <p:nvPr/>
        </p:nvCxnSpPr>
        <p:spPr bwMode="auto">
          <a:xfrm rot="10800000">
            <a:off x="3023828" y="2419728"/>
            <a:ext cx="3132348" cy="721249"/>
          </a:xfrm>
          <a:prstGeom prst="curvedConnector2">
            <a:avLst/>
          </a:prstGeom>
          <a:solidFill>
            <a:schemeClr val="accent1"/>
          </a:solidFill>
          <a:ln w="28575" cap="flat" cmpd="sng" algn="ctr">
            <a:solidFill>
              <a:srgbClr val="98002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Curved Connector 30"/>
          <p:cNvCxnSpPr/>
          <p:nvPr/>
        </p:nvCxnSpPr>
        <p:spPr bwMode="auto">
          <a:xfrm rot="10800000">
            <a:off x="4716016" y="1772816"/>
            <a:ext cx="1440160" cy="1368152"/>
          </a:xfrm>
          <a:prstGeom prst="curvedConnector3">
            <a:avLst>
              <a:gd name="adj1" fmla="val 57760"/>
            </a:avLst>
          </a:prstGeom>
          <a:solidFill>
            <a:schemeClr val="accent1"/>
          </a:solidFill>
          <a:ln w="28575" cap="flat" cmpd="sng" algn="ctr">
            <a:solidFill>
              <a:srgbClr val="98002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30" name="Curved Connector 1029"/>
          <p:cNvCxnSpPr/>
          <p:nvPr/>
        </p:nvCxnSpPr>
        <p:spPr bwMode="auto">
          <a:xfrm flipV="1">
            <a:off x="6084168" y="2780928"/>
            <a:ext cx="720080" cy="360040"/>
          </a:xfrm>
          <a:prstGeom prst="curvedConnector3">
            <a:avLst/>
          </a:prstGeom>
          <a:solidFill>
            <a:schemeClr val="accent1"/>
          </a:solidFill>
          <a:ln w="28575" cap="flat" cmpd="sng" algn="ctr">
            <a:solidFill>
              <a:srgbClr val="98002D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037" name="Group 1036"/>
          <p:cNvGrpSpPr/>
          <p:nvPr/>
        </p:nvGrpSpPr>
        <p:grpSpPr>
          <a:xfrm>
            <a:off x="827584" y="3861048"/>
            <a:ext cx="7272808" cy="1315308"/>
            <a:chOff x="827584" y="3861048"/>
            <a:chExt cx="7272808" cy="1315308"/>
          </a:xfrm>
        </p:grpSpPr>
        <p:sp>
          <p:nvSpPr>
            <p:cNvPr id="6" name="TextBox 5"/>
            <p:cNvSpPr txBox="1"/>
            <p:nvPr/>
          </p:nvSpPr>
          <p:spPr>
            <a:xfrm>
              <a:off x="827584" y="4653136"/>
              <a:ext cx="72728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smtClean="0"/>
                <a:t>.</a:t>
              </a:r>
              <a:r>
                <a:rPr lang="en-US" b="1" i="1" dirty="0" smtClean="0">
                  <a:solidFill>
                    <a:srgbClr val="800000"/>
                  </a:solidFill>
                </a:rPr>
                <a:t>.results in the intended </a:t>
              </a:r>
              <a:r>
                <a:rPr lang="en-US" b="1" i="1" u="sng" dirty="0" smtClean="0">
                  <a:solidFill>
                    <a:srgbClr val="800000"/>
                  </a:solidFill>
                </a:rPr>
                <a:t>outcome</a:t>
              </a:r>
              <a:r>
                <a:rPr lang="en-US" b="1" i="1" dirty="0" smtClean="0">
                  <a:solidFill>
                    <a:srgbClr val="800000"/>
                  </a:solidFill>
                </a:rPr>
                <a:t>…</a:t>
              </a:r>
              <a:r>
                <a:rPr lang="en-US" b="1" i="1" dirty="0" smtClean="0"/>
                <a:t> </a:t>
              </a:r>
              <a:endParaRPr lang="en-US" b="1" i="1" dirty="0"/>
            </a:p>
          </p:txBody>
        </p:sp>
        <p:grpSp>
          <p:nvGrpSpPr>
            <p:cNvPr id="1036" name="Group 1035"/>
            <p:cNvGrpSpPr/>
            <p:nvPr/>
          </p:nvGrpSpPr>
          <p:grpSpPr>
            <a:xfrm>
              <a:off x="3707904" y="3861048"/>
              <a:ext cx="3024336" cy="936104"/>
              <a:chOff x="3707904" y="3861048"/>
              <a:chExt cx="3024336" cy="936104"/>
            </a:xfrm>
          </p:grpSpPr>
          <p:cxnSp>
            <p:nvCxnSpPr>
              <p:cNvPr id="1032" name="Straight Arrow Connector 1031"/>
              <p:cNvCxnSpPr/>
              <p:nvPr/>
            </p:nvCxnSpPr>
            <p:spPr bwMode="auto">
              <a:xfrm>
                <a:off x="5364088" y="3861048"/>
                <a:ext cx="576064" cy="936104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9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034" name="Straight Connector 1033"/>
              <p:cNvCxnSpPr/>
              <p:nvPr/>
            </p:nvCxnSpPr>
            <p:spPr bwMode="auto">
              <a:xfrm>
                <a:off x="3707904" y="3861048"/>
                <a:ext cx="3024336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9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cxnSp>
        <p:nvCxnSpPr>
          <p:cNvPr id="1040" name="Straight Connector 1039"/>
          <p:cNvCxnSpPr/>
          <p:nvPr/>
        </p:nvCxnSpPr>
        <p:spPr bwMode="auto">
          <a:xfrm>
            <a:off x="6084168" y="3140968"/>
            <a:ext cx="0" cy="21602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2" name="Straight Connector 1041"/>
          <p:cNvCxnSpPr/>
          <p:nvPr/>
        </p:nvCxnSpPr>
        <p:spPr bwMode="auto">
          <a:xfrm flipH="1">
            <a:off x="5580112" y="3356992"/>
            <a:ext cx="57606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4" name="Straight Connector 1043"/>
          <p:cNvCxnSpPr/>
          <p:nvPr/>
        </p:nvCxnSpPr>
        <p:spPr bwMode="auto">
          <a:xfrm>
            <a:off x="6084168" y="3356992"/>
            <a:ext cx="79208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28248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0" y="-171400"/>
            <a:ext cx="9003560" cy="990600"/>
          </a:xfrm>
        </p:spPr>
        <p:txBody>
          <a:bodyPr/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>..</a:t>
            </a:r>
            <a:r>
              <a:rPr lang="en-GB" sz="2800" b="1" dirty="0" smtClean="0"/>
              <a:t>important to be clear of intended outcomes …..</a:t>
            </a:r>
          </a:p>
        </p:txBody>
      </p:sp>
      <p:sp>
        <p:nvSpPr>
          <p:cNvPr id="1028" name="Content Placeholder 2"/>
          <p:cNvSpPr>
            <a:spLocks noGrp="1"/>
          </p:cNvSpPr>
          <p:nvPr>
            <p:ph idx="1"/>
          </p:nvPr>
        </p:nvSpPr>
        <p:spPr>
          <a:xfrm>
            <a:off x="179388" y="1412875"/>
            <a:ext cx="8641084" cy="5105400"/>
          </a:xfrm>
        </p:spPr>
        <p:txBody>
          <a:bodyPr/>
          <a:lstStyle/>
          <a:p>
            <a:pPr marL="0" indent="0"/>
            <a:endParaRPr lang="en-GB" dirty="0" smtClean="0"/>
          </a:p>
          <a:p>
            <a:pPr marL="914400" lvl="1" indent="-514350">
              <a:buFontTx/>
              <a:buNone/>
            </a:pPr>
            <a:endParaRPr lang="en-GB" dirty="0" smtClean="0"/>
          </a:p>
          <a:p>
            <a:pPr marL="914400" lvl="1" indent="-514350">
              <a:buFontTx/>
              <a:buNone/>
            </a:pPr>
            <a:endParaRPr lang="en-GB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271785"/>
              </p:ext>
            </p:extLst>
          </p:nvPr>
        </p:nvGraphicFramePr>
        <p:xfrm>
          <a:off x="683568" y="980728"/>
          <a:ext cx="7776864" cy="53695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520280"/>
                <a:gridCol w="52565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“Training”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Nature</a:t>
                      </a:r>
                      <a:r>
                        <a:rPr lang="en-US" sz="1600" baseline="0" dirty="0" smtClean="0"/>
                        <a:t> of “Outcomes” 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2"/>
                          </a:solidFill>
                        </a:rPr>
                        <a:t>  Single</a:t>
                      </a: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 presentation</a:t>
                      </a:r>
                      <a:endParaRPr lang="en-US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2"/>
                          </a:solidFill>
                        </a:rPr>
                        <a:t> Generally</a:t>
                      </a: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 specific/well defined, </a:t>
                      </a:r>
                      <a:r>
                        <a:rPr lang="en-US" sz="1600" baseline="0" dirty="0" err="1" smtClean="0">
                          <a:solidFill>
                            <a:schemeClr val="tx2"/>
                          </a:solidFill>
                        </a:rPr>
                        <a:t>eg</a:t>
                      </a:r>
                      <a:endParaRPr lang="en-US" sz="16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Know the dose limits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Understand “contamination”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Able to calculate dose-rate , </a:t>
                      </a:r>
                      <a:r>
                        <a:rPr lang="en-US" sz="1600" baseline="0" dirty="0" err="1" smtClean="0">
                          <a:solidFill>
                            <a:schemeClr val="tx2"/>
                          </a:solidFill>
                        </a:rPr>
                        <a:t>etc</a:t>
                      </a: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endParaRPr lang="en-US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2"/>
                          </a:solidFill>
                        </a:rPr>
                        <a:t>  Industry</a:t>
                      </a: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chemeClr val="tx2"/>
                          </a:solidFill>
                        </a:rPr>
                        <a:t>Programme</a:t>
                      </a: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</a:p>
                    <a:p>
                      <a:r>
                        <a:rPr lang="en-US" sz="1600" dirty="0" smtClean="0">
                          <a:solidFill>
                            <a:schemeClr val="tx2"/>
                          </a:solidFill>
                        </a:rPr>
                        <a:t>   </a:t>
                      </a:r>
                      <a:r>
                        <a:rPr lang="en-US" sz="1600" dirty="0" err="1" smtClean="0">
                          <a:solidFill>
                            <a:schemeClr val="tx2"/>
                          </a:solidFill>
                        </a:rPr>
                        <a:t>eg</a:t>
                      </a:r>
                      <a:r>
                        <a:rPr lang="en-US" sz="1600" dirty="0" smtClean="0">
                          <a:solidFill>
                            <a:schemeClr val="tx2"/>
                          </a:solidFill>
                        </a:rPr>
                        <a:t> PCN </a:t>
                      </a:r>
                      <a:endParaRPr lang="en-US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2"/>
                          </a:solidFill>
                        </a:rPr>
                        <a:t>Relevant</a:t>
                      </a: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 to an application and a particular workforce (but multiple levels),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Ensuring competence , safe working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Low incident rate 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ALARA within the industry</a:t>
                      </a:r>
                    </a:p>
                    <a:p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US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   Training Scheme </a:t>
                      </a:r>
                    </a:p>
                    <a:p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     </a:t>
                      </a:r>
                      <a:r>
                        <a:rPr lang="en-US" sz="1600" baseline="0" dirty="0" err="1" smtClean="0">
                          <a:solidFill>
                            <a:schemeClr val="tx2"/>
                          </a:solidFill>
                        </a:rPr>
                        <a:t>eg</a:t>
                      </a: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 RPE, </a:t>
                      </a:r>
                      <a:endParaRPr lang="en-US" sz="1600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2"/>
                          </a:solidFill>
                        </a:rPr>
                        <a:t>More wide reaching ,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sz="1600" dirty="0" smtClean="0">
                          <a:solidFill>
                            <a:schemeClr val="tx2"/>
                          </a:solidFill>
                        </a:rPr>
                        <a:t>Building</a:t>
                      </a: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 competence 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Capacity building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endParaRPr lang="en-US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2"/>
                          </a:solidFill>
                        </a:rPr>
                        <a:t>  National</a:t>
                      </a: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 E&amp;T </a:t>
                      </a:r>
                    </a:p>
                    <a:p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  Strategy</a:t>
                      </a:r>
                      <a:endParaRPr lang="en-US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2"/>
                          </a:solidFill>
                        </a:rPr>
                        <a:t>“Big</a:t>
                      </a: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 Picture”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Sufficient number of appropriately competent individuals (all levels, all sectors)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sz="1600" dirty="0" smtClean="0">
                          <a:solidFill>
                            <a:schemeClr val="tx2"/>
                          </a:solidFill>
                        </a:rPr>
                        <a:t>ALARA attained</a:t>
                      </a: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</a:rPr>
                        <a:t> ?</a:t>
                      </a:r>
                      <a:endParaRPr lang="en-US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7121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Content Placeholder 2"/>
          <p:cNvSpPr>
            <a:spLocks noGrp="1"/>
          </p:cNvSpPr>
          <p:nvPr>
            <p:ph idx="1"/>
          </p:nvPr>
        </p:nvSpPr>
        <p:spPr>
          <a:xfrm>
            <a:off x="179388" y="1412875"/>
            <a:ext cx="8641084" cy="5105400"/>
          </a:xfrm>
        </p:spPr>
        <p:txBody>
          <a:bodyPr/>
          <a:lstStyle/>
          <a:p>
            <a:pPr marL="0" indent="0"/>
            <a:endParaRPr lang="en-GB" dirty="0" smtClean="0"/>
          </a:p>
          <a:p>
            <a:pPr marL="914400" lvl="1" indent="-514350">
              <a:buFontTx/>
              <a:buNone/>
            </a:pPr>
            <a:endParaRPr lang="en-GB" dirty="0" smtClean="0"/>
          </a:p>
          <a:p>
            <a:pPr marL="914400" lvl="1" indent="-514350">
              <a:buFontTx/>
              <a:buNone/>
            </a:pPr>
            <a:endParaRPr lang="en-GB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2411760" y="1988840"/>
            <a:ext cx="4824536" cy="1944216"/>
            <a:chOff x="2627784" y="1628800"/>
            <a:chExt cx="4824536" cy="1944216"/>
          </a:xfrm>
        </p:grpSpPr>
        <p:sp>
          <p:nvSpPr>
            <p:cNvPr id="6" name="Cloud 5"/>
            <p:cNvSpPr/>
            <p:nvPr/>
          </p:nvSpPr>
          <p:spPr bwMode="auto">
            <a:xfrm>
              <a:off x="2627784" y="1628800"/>
              <a:ext cx="4176464" cy="1944216"/>
            </a:xfrm>
            <a:prstGeom prst="cloud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059832" y="2060848"/>
              <a:ext cx="43924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700" i="1" dirty="0" smtClean="0">
                  <a:solidFill>
                    <a:srgbClr val="800000"/>
                  </a:solidFill>
                </a:rPr>
                <a:t>Who is effectiveness important to  ?</a:t>
              </a:r>
              <a:endParaRPr lang="en-US" sz="2700" i="1" dirty="0">
                <a:solidFill>
                  <a:srgbClr val="800000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39552" y="1772816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Regulators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8224" y="141277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Trainers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600" y="4437112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Employers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83968" y="494116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RPEs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4288" y="400506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RPOs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15816" y="476672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Government </a:t>
            </a:r>
            <a:endParaRPr lang="en-US" dirty="0">
              <a:solidFill>
                <a:srgbClr val="00009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355976" y="3356992"/>
            <a:ext cx="2099862" cy="1400944"/>
            <a:chOff x="4355976" y="3356992"/>
            <a:chExt cx="2099862" cy="1400944"/>
          </a:xfrm>
        </p:grpSpPr>
        <p:sp>
          <p:nvSpPr>
            <p:cNvPr id="16" name="TextBox 15"/>
            <p:cNvSpPr txBox="1"/>
            <p:nvPr/>
          </p:nvSpPr>
          <p:spPr>
            <a:xfrm rot="19630836">
              <a:off x="4899585" y="3967736"/>
              <a:ext cx="15562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solidFill>
                    <a:srgbClr val="84002D"/>
                  </a:solidFill>
                </a:rPr>
                <a:t>Motivation ? </a:t>
              </a:r>
              <a:endParaRPr lang="en-US" sz="1600" i="1" dirty="0">
                <a:solidFill>
                  <a:srgbClr val="84002D"/>
                </a:solidFill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55976" y="3356992"/>
              <a:ext cx="1382327" cy="1400944"/>
            </a:xfrm>
            <a:prstGeom prst="rect">
              <a:avLst/>
            </a:prstGeom>
          </p:spPr>
        </p:pic>
      </p:grpSp>
      <p:grpSp>
        <p:nvGrpSpPr>
          <p:cNvPr id="77" name="Group 76"/>
          <p:cNvGrpSpPr/>
          <p:nvPr/>
        </p:nvGrpSpPr>
        <p:grpSpPr>
          <a:xfrm>
            <a:off x="971600" y="4941168"/>
            <a:ext cx="2088232" cy="1243881"/>
            <a:chOff x="971600" y="4941168"/>
            <a:chExt cx="2088232" cy="1243881"/>
          </a:xfrm>
        </p:grpSpPr>
        <p:grpSp>
          <p:nvGrpSpPr>
            <p:cNvPr id="22" name="Group 21"/>
            <p:cNvGrpSpPr/>
            <p:nvPr/>
          </p:nvGrpSpPr>
          <p:grpSpPr>
            <a:xfrm>
              <a:off x="971600" y="5589240"/>
              <a:ext cx="2088232" cy="307777"/>
              <a:chOff x="971600" y="4941168"/>
              <a:chExt cx="2088232" cy="307777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71600" y="5013176"/>
                <a:ext cx="216023" cy="196941"/>
              </a:xfrm>
              <a:prstGeom prst="rect">
                <a:avLst/>
              </a:prstGeom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1259632" y="4941168"/>
                <a:ext cx="1800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2D0054"/>
                    </a:solidFill>
                  </a:rPr>
                  <a:t>Safe workforce</a:t>
                </a:r>
                <a:endParaRPr lang="en-US" sz="1400" dirty="0">
                  <a:solidFill>
                    <a:srgbClr val="2D0054"/>
                  </a:solidFill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971600" y="5301208"/>
              <a:ext cx="2088232" cy="307777"/>
              <a:chOff x="971600" y="4941168"/>
              <a:chExt cx="2088232" cy="307777"/>
            </a:xfrm>
          </p:grpSpPr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71600" y="5013176"/>
                <a:ext cx="216023" cy="196941"/>
              </a:xfrm>
              <a:prstGeom prst="rect">
                <a:avLst/>
              </a:prstGeom>
            </p:spPr>
          </p:pic>
          <p:sp>
            <p:nvSpPr>
              <p:cNvPr id="27" name="TextBox 26"/>
              <p:cNvSpPr txBox="1"/>
              <p:nvPr/>
            </p:nvSpPr>
            <p:spPr>
              <a:xfrm>
                <a:off x="1259632" y="4941168"/>
                <a:ext cx="1800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2D0054"/>
                    </a:solidFill>
                  </a:rPr>
                  <a:t>Regulator happy</a:t>
                </a: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971600" y="5877272"/>
              <a:ext cx="2088232" cy="307777"/>
              <a:chOff x="971600" y="4941168"/>
              <a:chExt cx="2088232" cy="307777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71600" y="5013176"/>
                <a:ext cx="216023" cy="196941"/>
              </a:xfrm>
              <a:prstGeom prst="rect">
                <a:avLst/>
              </a:prstGeom>
            </p:spPr>
          </p:pic>
          <p:sp>
            <p:nvSpPr>
              <p:cNvPr id="33" name="TextBox 32"/>
              <p:cNvSpPr txBox="1"/>
              <p:nvPr/>
            </p:nvSpPr>
            <p:spPr>
              <a:xfrm>
                <a:off x="1259632" y="4941168"/>
                <a:ext cx="1800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2D0054"/>
                    </a:solidFill>
                  </a:rPr>
                  <a:t>££££</a:t>
                </a:r>
                <a:endParaRPr lang="en-US" sz="1400" dirty="0">
                  <a:solidFill>
                    <a:srgbClr val="2D0054"/>
                  </a:solidFill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971600" y="4941168"/>
              <a:ext cx="2088232" cy="307777"/>
              <a:chOff x="971600" y="4941168"/>
              <a:chExt cx="2088232" cy="307777"/>
            </a:xfrm>
          </p:grpSpPr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71600" y="5013176"/>
                <a:ext cx="216023" cy="196941"/>
              </a:xfrm>
              <a:prstGeom prst="rect">
                <a:avLst/>
              </a:prstGeom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1259632" y="4941168"/>
                <a:ext cx="1800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2D0054"/>
                    </a:solidFill>
                  </a:rPr>
                  <a:t>C</a:t>
                </a:r>
                <a:r>
                  <a:rPr lang="en-US" sz="1400" dirty="0" smtClean="0">
                    <a:solidFill>
                      <a:srgbClr val="2D0054"/>
                    </a:solidFill>
                  </a:rPr>
                  <a:t>ompliance</a:t>
                </a:r>
                <a:endParaRPr lang="en-US" sz="1400" dirty="0">
                  <a:solidFill>
                    <a:srgbClr val="2D0054"/>
                  </a:solidFill>
                </a:endParaRPr>
              </a:p>
            </p:txBody>
          </p:sp>
        </p:grpSp>
      </p:grpSp>
      <p:grpSp>
        <p:nvGrpSpPr>
          <p:cNvPr id="76" name="Group 75"/>
          <p:cNvGrpSpPr/>
          <p:nvPr/>
        </p:nvGrpSpPr>
        <p:grpSpPr>
          <a:xfrm>
            <a:off x="6660232" y="1844824"/>
            <a:ext cx="2088232" cy="595809"/>
            <a:chOff x="6660232" y="1844824"/>
            <a:chExt cx="2088232" cy="595809"/>
          </a:xfrm>
        </p:grpSpPr>
        <p:grpSp>
          <p:nvGrpSpPr>
            <p:cNvPr id="40" name="Group 39"/>
            <p:cNvGrpSpPr/>
            <p:nvPr/>
          </p:nvGrpSpPr>
          <p:grpSpPr>
            <a:xfrm>
              <a:off x="6660232" y="1844824"/>
              <a:ext cx="2088232" cy="307777"/>
              <a:chOff x="971600" y="4941168"/>
              <a:chExt cx="2088232" cy="307777"/>
            </a:xfrm>
          </p:grpSpPr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71600" y="5013176"/>
                <a:ext cx="216023" cy="196941"/>
              </a:xfrm>
              <a:prstGeom prst="rect">
                <a:avLst/>
              </a:prstGeom>
            </p:spPr>
          </p:pic>
          <p:sp>
            <p:nvSpPr>
              <p:cNvPr id="42" name="TextBox 41"/>
              <p:cNvSpPr txBox="1"/>
              <p:nvPr/>
            </p:nvSpPr>
            <p:spPr>
              <a:xfrm>
                <a:off x="1259632" y="4941168"/>
                <a:ext cx="1800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2D0054"/>
                    </a:solidFill>
                  </a:rPr>
                  <a:t>feedback</a:t>
                </a:r>
                <a:endParaRPr lang="en-US" sz="1400" dirty="0">
                  <a:solidFill>
                    <a:srgbClr val="2D0054"/>
                  </a:solidFill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6660232" y="2132856"/>
              <a:ext cx="2088232" cy="307777"/>
              <a:chOff x="971600" y="4941168"/>
              <a:chExt cx="2088232" cy="307777"/>
            </a:xfrm>
          </p:grpSpPr>
          <p:pic>
            <p:nvPicPr>
              <p:cNvPr id="44" name="Picture 4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71600" y="5013176"/>
                <a:ext cx="216023" cy="196941"/>
              </a:xfrm>
              <a:prstGeom prst="rect">
                <a:avLst/>
              </a:prstGeom>
            </p:spPr>
          </p:pic>
          <p:sp>
            <p:nvSpPr>
              <p:cNvPr id="45" name="TextBox 44"/>
              <p:cNvSpPr txBox="1"/>
              <p:nvPr/>
            </p:nvSpPr>
            <p:spPr>
              <a:xfrm>
                <a:off x="1259632" y="4941168"/>
                <a:ext cx="1800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2D0054"/>
                    </a:solidFill>
                  </a:rPr>
                  <a:t>Address needs</a:t>
                </a:r>
                <a:endParaRPr lang="en-US" sz="1400" dirty="0">
                  <a:solidFill>
                    <a:srgbClr val="2D0054"/>
                  </a:solidFill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4355976" y="5445224"/>
            <a:ext cx="2088232" cy="811833"/>
            <a:chOff x="4355976" y="5445224"/>
            <a:chExt cx="2088232" cy="811833"/>
          </a:xfrm>
        </p:grpSpPr>
        <p:grpSp>
          <p:nvGrpSpPr>
            <p:cNvPr id="46" name="Group 45"/>
            <p:cNvGrpSpPr/>
            <p:nvPr/>
          </p:nvGrpSpPr>
          <p:grpSpPr>
            <a:xfrm>
              <a:off x="4355976" y="5445224"/>
              <a:ext cx="2088232" cy="307777"/>
              <a:chOff x="971600" y="4941168"/>
              <a:chExt cx="2088232" cy="307777"/>
            </a:xfrm>
          </p:grpSpPr>
          <p:pic>
            <p:nvPicPr>
              <p:cNvPr id="47" name="Picture 4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71600" y="5013176"/>
                <a:ext cx="216023" cy="196941"/>
              </a:xfrm>
              <a:prstGeom prst="rect">
                <a:avLst/>
              </a:prstGeom>
            </p:spPr>
          </p:pic>
          <p:sp>
            <p:nvSpPr>
              <p:cNvPr id="48" name="TextBox 47"/>
              <p:cNvSpPr txBox="1"/>
              <p:nvPr/>
            </p:nvSpPr>
            <p:spPr>
              <a:xfrm>
                <a:off x="1259632" y="4941168"/>
                <a:ext cx="1800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2D0054"/>
                    </a:solidFill>
                  </a:rPr>
                  <a:t>Informs advice</a:t>
                </a:r>
                <a:endParaRPr lang="en-US" sz="1400" dirty="0">
                  <a:solidFill>
                    <a:srgbClr val="2D0054"/>
                  </a:solidFill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4355976" y="5733256"/>
              <a:ext cx="2088232" cy="307777"/>
              <a:chOff x="971600" y="4941168"/>
              <a:chExt cx="2088232" cy="307777"/>
            </a:xfrm>
          </p:grpSpPr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71600" y="5013176"/>
                <a:ext cx="216023" cy="196941"/>
              </a:xfrm>
              <a:prstGeom prst="rect">
                <a:avLst/>
              </a:prstGeom>
            </p:spPr>
          </p:pic>
          <p:sp>
            <p:nvSpPr>
              <p:cNvPr id="51" name="TextBox 50"/>
              <p:cNvSpPr txBox="1"/>
              <p:nvPr/>
            </p:nvSpPr>
            <p:spPr>
              <a:xfrm>
                <a:off x="1259632" y="4941168"/>
                <a:ext cx="1800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2D0054"/>
                    </a:solidFill>
                  </a:rPr>
                  <a:t>Communication</a:t>
                </a:r>
                <a:endParaRPr lang="en-US" sz="1400" dirty="0">
                  <a:solidFill>
                    <a:srgbClr val="2D0054"/>
                  </a:solidFill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4355976" y="5949280"/>
              <a:ext cx="2088232" cy="307777"/>
              <a:chOff x="971600" y="4941168"/>
              <a:chExt cx="2088232" cy="307777"/>
            </a:xfrm>
          </p:grpSpPr>
          <p:pic>
            <p:nvPicPr>
              <p:cNvPr id="53" name="Picture 5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71600" y="5013176"/>
                <a:ext cx="216023" cy="196941"/>
              </a:xfrm>
              <a:prstGeom prst="rect">
                <a:avLst/>
              </a:prstGeom>
            </p:spPr>
          </p:pic>
          <p:sp>
            <p:nvSpPr>
              <p:cNvPr id="54" name="TextBox 53"/>
              <p:cNvSpPr txBox="1"/>
              <p:nvPr/>
            </p:nvSpPr>
            <p:spPr>
              <a:xfrm>
                <a:off x="1259632" y="4941168"/>
                <a:ext cx="1800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2D0054"/>
                    </a:solidFill>
                  </a:rPr>
                  <a:t>Less work</a:t>
                </a:r>
                <a:endParaRPr lang="en-US" sz="1400" dirty="0">
                  <a:solidFill>
                    <a:srgbClr val="2D0054"/>
                  </a:solidFill>
                </a:endParaRP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611560" y="2276872"/>
            <a:ext cx="2088232" cy="883841"/>
            <a:chOff x="611560" y="2276872"/>
            <a:chExt cx="2088232" cy="883841"/>
          </a:xfrm>
        </p:grpSpPr>
        <p:grpSp>
          <p:nvGrpSpPr>
            <p:cNvPr id="28" name="Group 27"/>
            <p:cNvGrpSpPr/>
            <p:nvPr/>
          </p:nvGrpSpPr>
          <p:grpSpPr>
            <a:xfrm>
              <a:off x="611560" y="2276872"/>
              <a:ext cx="2088232" cy="307777"/>
              <a:chOff x="971600" y="4941168"/>
              <a:chExt cx="2088232" cy="307777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71600" y="5013176"/>
                <a:ext cx="216023" cy="196941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/>
            </p:nvSpPr>
            <p:spPr>
              <a:xfrm>
                <a:off x="1259632" y="4941168"/>
                <a:ext cx="1800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2D0054"/>
                    </a:solidFill>
                  </a:rPr>
                  <a:t>C</a:t>
                </a:r>
                <a:r>
                  <a:rPr lang="en-US" sz="1400" dirty="0" smtClean="0">
                    <a:solidFill>
                      <a:srgbClr val="2D0054"/>
                    </a:solidFill>
                  </a:rPr>
                  <a:t>ompliance</a:t>
                </a:r>
                <a:endParaRPr lang="en-US" sz="1400" dirty="0">
                  <a:solidFill>
                    <a:srgbClr val="2D0054"/>
                  </a:solidFill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611560" y="2564904"/>
              <a:ext cx="2088232" cy="307777"/>
              <a:chOff x="971600" y="4941168"/>
              <a:chExt cx="2088232" cy="307777"/>
            </a:xfrm>
          </p:grpSpPr>
          <p:pic>
            <p:nvPicPr>
              <p:cNvPr id="38" name="Picture 3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71600" y="5013176"/>
                <a:ext cx="216023" cy="196941"/>
              </a:xfrm>
              <a:prstGeom prst="rect">
                <a:avLst/>
              </a:prstGeom>
            </p:spPr>
          </p:pic>
          <p:sp>
            <p:nvSpPr>
              <p:cNvPr id="39" name="TextBox 38"/>
              <p:cNvSpPr txBox="1"/>
              <p:nvPr/>
            </p:nvSpPr>
            <p:spPr>
              <a:xfrm>
                <a:off x="1259632" y="4941168"/>
                <a:ext cx="1800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2D0054"/>
                    </a:solidFill>
                  </a:rPr>
                  <a:t>Good practice</a:t>
                </a:r>
                <a:endParaRPr lang="en-US" sz="1400" dirty="0">
                  <a:solidFill>
                    <a:srgbClr val="2D0054"/>
                  </a:solidFill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611560" y="2852936"/>
              <a:ext cx="2088232" cy="307777"/>
              <a:chOff x="971600" y="4941168"/>
              <a:chExt cx="2088232" cy="307777"/>
            </a:xfrm>
          </p:grpSpPr>
          <p:pic>
            <p:nvPicPr>
              <p:cNvPr id="56" name="Picture 5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71600" y="5013176"/>
                <a:ext cx="216023" cy="196941"/>
              </a:xfrm>
              <a:prstGeom prst="rect">
                <a:avLst/>
              </a:prstGeom>
            </p:spPr>
          </p:pic>
          <p:sp>
            <p:nvSpPr>
              <p:cNvPr id="57" name="TextBox 56"/>
              <p:cNvSpPr txBox="1"/>
              <p:nvPr/>
            </p:nvSpPr>
            <p:spPr>
              <a:xfrm>
                <a:off x="1259632" y="4941168"/>
                <a:ext cx="1800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2D0054"/>
                    </a:solidFill>
                  </a:rPr>
                  <a:t>Less work</a:t>
                </a:r>
                <a:endParaRPr lang="en-US" sz="1400" dirty="0">
                  <a:solidFill>
                    <a:srgbClr val="2D0054"/>
                  </a:solidFill>
                </a:endParaRPr>
              </a:p>
            </p:txBody>
          </p:sp>
        </p:grpSp>
      </p:grpSp>
      <p:grpSp>
        <p:nvGrpSpPr>
          <p:cNvPr id="79" name="Group 78"/>
          <p:cNvGrpSpPr/>
          <p:nvPr/>
        </p:nvGrpSpPr>
        <p:grpSpPr>
          <a:xfrm>
            <a:off x="7164288" y="4509120"/>
            <a:ext cx="2088232" cy="595809"/>
            <a:chOff x="7164288" y="4509120"/>
            <a:chExt cx="2088232" cy="595809"/>
          </a:xfrm>
        </p:grpSpPr>
        <p:grpSp>
          <p:nvGrpSpPr>
            <p:cNvPr id="67" name="Group 66"/>
            <p:cNvGrpSpPr/>
            <p:nvPr/>
          </p:nvGrpSpPr>
          <p:grpSpPr>
            <a:xfrm>
              <a:off x="7164288" y="4509120"/>
              <a:ext cx="2088232" cy="307777"/>
              <a:chOff x="971600" y="4941168"/>
              <a:chExt cx="2088232" cy="307777"/>
            </a:xfrm>
          </p:grpSpPr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71600" y="5013176"/>
                <a:ext cx="216023" cy="196941"/>
              </a:xfrm>
              <a:prstGeom prst="rect">
                <a:avLst/>
              </a:prstGeom>
            </p:spPr>
          </p:pic>
          <p:sp>
            <p:nvSpPr>
              <p:cNvPr id="69" name="TextBox 68"/>
              <p:cNvSpPr txBox="1"/>
              <p:nvPr/>
            </p:nvSpPr>
            <p:spPr>
              <a:xfrm>
                <a:off x="1259632" y="4941168"/>
                <a:ext cx="1800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2D0054"/>
                    </a:solidFill>
                  </a:rPr>
                  <a:t>Eases supervision</a:t>
                </a:r>
                <a:endParaRPr lang="en-US" sz="1400" dirty="0">
                  <a:solidFill>
                    <a:srgbClr val="2D0054"/>
                  </a:solidFill>
                </a:endParaRPr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7164288" y="4797152"/>
              <a:ext cx="2088232" cy="307777"/>
              <a:chOff x="971600" y="4941168"/>
              <a:chExt cx="2088232" cy="307777"/>
            </a:xfrm>
          </p:grpSpPr>
          <p:pic>
            <p:nvPicPr>
              <p:cNvPr id="71" name="Picture 7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71600" y="5013176"/>
                <a:ext cx="216023" cy="196941"/>
              </a:xfrm>
              <a:prstGeom prst="rect">
                <a:avLst/>
              </a:prstGeom>
            </p:spPr>
          </p:pic>
          <p:sp>
            <p:nvSpPr>
              <p:cNvPr id="72" name="TextBox 71"/>
              <p:cNvSpPr txBox="1"/>
              <p:nvPr/>
            </p:nvSpPr>
            <p:spPr>
              <a:xfrm>
                <a:off x="1259632" y="4941168"/>
                <a:ext cx="1800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2D0054"/>
                    </a:solidFill>
                  </a:rPr>
                  <a:t>Communication</a:t>
                </a:r>
                <a:r>
                  <a:rPr lang="en-US" sz="1400" dirty="0" smtClean="0"/>
                  <a:t> </a:t>
                </a:r>
                <a:endParaRPr lang="en-US" sz="1400" dirty="0"/>
              </a:p>
            </p:txBody>
          </p:sp>
        </p:grpSp>
      </p:grpSp>
      <p:grpSp>
        <p:nvGrpSpPr>
          <p:cNvPr id="80" name="Group 79"/>
          <p:cNvGrpSpPr/>
          <p:nvPr/>
        </p:nvGrpSpPr>
        <p:grpSpPr>
          <a:xfrm>
            <a:off x="3059832" y="980728"/>
            <a:ext cx="2088232" cy="1099865"/>
            <a:chOff x="3059832" y="980728"/>
            <a:chExt cx="2088232" cy="1099865"/>
          </a:xfrm>
        </p:grpSpPr>
        <p:grpSp>
          <p:nvGrpSpPr>
            <p:cNvPr id="64" name="Group 63"/>
            <p:cNvGrpSpPr/>
            <p:nvPr/>
          </p:nvGrpSpPr>
          <p:grpSpPr>
            <a:xfrm>
              <a:off x="3059832" y="1556792"/>
              <a:ext cx="2088232" cy="307777"/>
              <a:chOff x="971600" y="4941168"/>
              <a:chExt cx="2088232" cy="307777"/>
            </a:xfrm>
          </p:grpSpPr>
          <p:pic>
            <p:nvPicPr>
              <p:cNvPr id="65" name="Picture 6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71600" y="5013176"/>
                <a:ext cx="216023" cy="196941"/>
              </a:xfrm>
              <a:prstGeom prst="rect">
                <a:avLst/>
              </a:prstGeom>
            </p:spPr>
          </p:pic>
          <p:sp>
            <p:nvSpPr>
              <p:cNvPr id="66" name="TextBox 65"/>
              <p:cNvSpPr txBox="1"/>
              <p:nvPr/>
            </p:nvSpPr>
            <p:spPr>
              <a:xfrm>
                <a:off x="1259632" y="4941168"/>
                <a:ext cx="1800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2D0054"/>
                    </a:solidFill>
                  </a:rPr>
                  <a:t>Impact ?</a:t>
                </a:r>
                <a:endParaRPr lang="en-US" sz="1400" dirty="0">
                  <a:solidFill>
                    <a:srgbClr val="2D0054"/>
                  </a:solidFill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3059832" y="980728"/>
              <a:ext cx="2088232" cy="1099865"/>
              <a:chOff x="3059832" y="980728"/>
              <a:chExt cx="2088232" cy="1099865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3059832" y="980728"/>
                <a:ext cx="2088232" cy="307777"/>
                <a:chOff x="971600" y="4941168"/>
                <a:chExt cx="2088232" cy="307777"/>
              </a:xfrm>
            </p:grpSpPr>
            <p:pic>
              <p:nvPicPr>
                <p:cNvPr id="59" name="Picture 58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1600" y="5013176"/>
                  <a:ext cx="216023" cy="196941"/>
                </a:xfrm>
                <a:prstGeom prst="rect">
                  <a:avLst/>
                </a:prstGeom>
              </p:spPr>
            </p:pic>
            <p:sp>
              <p:nvSpPr>
                <p:cNvPr id="60" name="TextBox 59"/>
                <p:cNvSpPr txBox="1"/>
                <p:nvPr/>
              </p:nvSpPr>
              <p:spPr>
                <a:xfrm>
                  <a:off x="1259632" y="4941168"/>
                  <a:ext cx="18002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2D0054"/>
                      </a:solidFill>
                    </a:rPr>
                    <a:t>Safe nation</a:t>
                  </a:r>
                  <a:endParaRPr lang="en-US" sz="1400" dirty="0">
                    <a:solidFill>
                      <a:srgbClr val="2D0054"/>
                    </a:solidFill>
                  </a:endParaRPr>
                </a:p>
              </p:txBody>
            </p:sp>
          </p:grpSp>
          <p:grpSp>
            <p:nvGrpSpPr>
              <p:cNvPr id="61" name="Group 60"/>
              <p:cNvGrpSpPr/>
              <p:nvPr/>
            </p:nvGrpSpPr>
            <p:grpSpPr>
              <a:xfrm>
                <a:off x="3059832" y="1268760"/>
                <a:ext cx="2088232" cy="307777"/>
                <a:chOff x="971600" y="4941168"/>
                <a:chExt cx="2088232" cy="307777"/>
              </a:xfrm>
            </p:grpSpPr>
            <p:pic>
              <p:nvPicPr>
                <p:cNvPr id="62" name="Picture 61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1600" y="5013176"/>
                  <a:ext cx="216023" cy="196941"/>
                </a:xfrm>
                <a:prstGeom prst="rect">
                  <a:avLst/>
                </a:prstGeom>
              </p:spPr>
            </p:pic>
            <p:sp>
              <p:nvSpPr>
                <p:cNvPr id="63" name="TextBox 62"/>
                <p:cNvSpPr txBox="1"/>
                <p:nvPr/>
              </p:nvSpPr>
              <p:spPr>
                <a:xfrm>
                  <a:off x="1259632" y="4941168"/>
                  <a:ext cx="18002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2D0054"/>
                      </a:solidFill>
                    </a:rPr>
                    <a:t>Reputation</a:t>
                  </a:r>
                  <a:endParaRPr lang="en-US" sz="1400" dirty="0">
                    <a:solidFill>
                      <a:srgbClr val="2D0054"/>
                    </a:solidFill>
                  </a:endParaRPr>
                </a:p>
              </p:txBody>
            </p:sp>
          </p:grpSp>
          <p:grpSp>
            <p:nvGrpSpPr>
              <p:cNvPr id="73" name="Group 72"/>
              <p:cNvGrpSpPr/>
              <p:nvPr/>
            </p:nvGrpSpPr>
            <p:grpSpPr>
              <a:xfrm>
                <a:off x="3059832" y="1772816"/>
                <a:ext cx="2088232" cy="307777"/>
                <a:chOff x="971600" y="4941168"/>
                <a:chExt cx="2088232" cy="307777"/>
              </a:xfrm>
            </p:grpSpPr>
            <p:pic>
              <p:nvPicPr>
                <p:cNvPr id="74" name="Picture 73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1600" y="5013176"/>
                  <a:ext cx="216023" cy="196941"/>
                </a:xfrm>
                <a:prstGeom prst="rect">
                  <a:avLst/>
                </a:prstGeom>
              </p:spPr>
            </p:pic>
            <p:sp>
              <p:nvSpPr>
                <p:cNvPr id="75" name="TextBox 74"/>
                <p:cNvSpPr txBox="1"/>
                <p:nvPr/>
              </p:nvSpPr>
              <p:spPr>
                <a:xfrm>
                  <a:off x="1259632" y="4941168"/>
                  <a:ext cx="18002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2D0054"/>
                      </a:solidFill>
                    </a:rPr>
                    <a:t>Obligation</a:t>
                  </a:r>
                  <a:endParaRPr lang="en-US" sz="1400" dirty="0">
                    <a:solidFill>
                      <a:srgbClr val="2D0054"/>
                    </a:solidFill>
                  </a:endParaRPr>
                </a:p>
              </p:txBody>
            </p:sp>
          </p:grpSp>
        </p:grpSp>
      </p:grpSp>
      <p:sp>
        <p:nvSpPr>
          <p:cNvPr id="84" name="TextBox 83"/>
          <p:cNvSpPr txBox="1"/>
          <p:nvPr/>
        </p:nvSpPr>
        <p:spPr>
          <a:xfrm rot="20800651">
            <a:off x="429657" y="621628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84002D"/>
                </a:solidFill>
              </a:rPr>
              <a:t>Workers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 rot="20800651">
            <a:off x="6916690" y="5536137"/>
            <a:ext cx="14751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84002D"/>
                </a:solidFill>
              </a:rPr>
              <a:t>Public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121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84" grpId="0"/>
      <p:bldP spid="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3"/>
          <p:cNvSpPr/>
          <p:nvPr/>
        </p:nvSpPr>
        <p:spPr bwMode="auto">
          <a:xfrm>
            <a:off x="2411760" y="1268760"/>
            <a:ext cx="4824536" cy="2304256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1772816"/>
            <a:ext cx="3312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84002D"/>
                </a:solidFill>
              </a:rPr>
              <a:t>..when and how to assess….. ?</a:t>
            </a:r>
            <a:endParaRPr lang="en-US" i="1" dirty="0">
              <a:solidFill>
                <a:srgbClr val="84002D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4544" y="-12258"/>
            <a:ext cx="2520280" cy="20162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3542" y="116632"/>
            <a:ext cx="1846860" cy="21696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5856" y="3717032"/>
            <a:ext cx="3456384" cy="2570131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51520" y="1556792"/>
            <a:ext cx="2147607" cy="2981453"/>
            <a:chOff x="488892" y="2516449"/>
            <a:chExt cx="2147607" cy="2981453"/>
          </a:xfrm>
        </p:grpSpPr>
        <p:sp>
          <p:nvSpPr>
            <p:cNvPr id="12" name="Snip Same Side Corner Rectangle 11"/>
            <p:cNvSpPr/>
            <p:nvPr/>
          </p:nvSpPr>
          <p:spPr bwMode="auto">
            <a:xfrm rot="19740264">
              <a:off x="488892" y="2516449"/>
              <a:ext cx="1901760" cy="2617591"/>
            </a:xfrm>
            <a:prstGeom prst="snip2SameRect">
              <a:avLst/>
            </a:prstGeom>
            <a:solidFill>
              <a:schemeClr val="accent1">
                <a:alpha val="72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9755493">
              <a:off x="548267" y="2697136"/>
              <a:ext cx="2088232" cy="2800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dirty="0" smtClean="0">
                  <a:solidFill>
                    <a:schemeClr val="tx2"/>
                  </a:solidFill>
                </a:rPr>
                <a:t>Feedback Sheet</a:t>
              </a:r>
            </a:p>
            <a:p>
              <a:endParaRPr lang="en-US" sz="1100" dirty="0">
                <a:solidFill>
                  <a:schemeClr val="tx2"/>
                </a:solidFill>
              </a:endParaRPr>
            </a:p>
            <a:p>
              <a:r>
                <a:rPr lang="en-US" sz="1100" dirty="0" smtClean="0">
                  <a:solidFill>
                    <a:schemeClr val="tx2"/>
                  </a:solidFill>
                </a:rPr>
                <a:t>Quality of trainers     5/5</a:t>
              </a:r>
            </a:p>
            <a:p>
              <a:endParaRPr lang="en-US" sz="1100" dirty="0">
                <a:solidFill>
                  <a:schemeClr val="tx2"/>
                </a:solidFill>
              </a:endParaRPr>
            </a:p>
            <a:p>
              <a:r>
                <a:rPr lang="en-US" sz="1100" dirty="0" smtClean="0">
                  <a:solidFill>
                    <a:schemeClr val="tx2"/>
                  </a:solidFill>
                </a:rPr>
                <a:t>Quality of Notes        5/5</a:t>
              </a:r>
            </a:p>
            <a:p>
              <a:endParaRPr lang="en-US" sz="1100" dirty="0">
                <a:solidFill>
                  <a:schemeClr val="tx2"/>
                </a:solidFill>
              </a:endParaRPr>
            </a:p>
            <a:p>
              <a:r>
                <a:rPr lang="en-US" sz="1100" dirty="0" smtClean="0">
                  <a:solidFill>
                    <a:schemeClr val="tx2"/>
                  </a:solidFill>
                </a:rPr>
                <a:t>Donuts                      5/5</a:t>
              </a:r>
            </a:p>
            <a:p>
              <a:endParaRPr lang="en-US" sz="1100" dirty="0">
                <a:solidFill>
                  <a:schemeClr val="tx2"/>
                </a:solidFill>
              </a:endParaRPr>
            </a:p>
            <a:p>
              <a:r>
                <a:rPr lang="en-US" sz="1100" dirty="0" smtClean="0">
                  <a:solidFill>
                    <a:schemeClr val="tx2"/>
                  </a:solidFill>
                </a:rPr>
                <a:t>Duration                    5/5</a:t>
              </a:r>
            </a:p>
            <a:p>
              <a:endParaRPr lang="en-US" sz="1100" dirty="0">
                <a:solidFill>
                  <a:schemeClr val="tx2"/>
                </a:solidFill>
              </a:endParaRPr>
            </a:p>
            <a:p>
              <a:r>
                <a:rPr lang="en-US" sz="1100" dirty="0" smtClean="0">
                  <a:solidFill>
                    <a:schemeClr val="tx2"/>
                  </a:solidFill>
                </a:rPr>
                <a:t>Price                          5/5</a:t>
              </a:r>
            </a:p>
            <a:p>
              <a:endParaRPr lang="en-US" sz="1100" dirty="0" smtClean="0">
                <a:solidFill>
                  <a:schemeClr val="tx2"/>
                </a:solidFill>
              </a:endParaRPr>
            </a:p>
            <a:p>
              <a:endParaRPr lang="en-US" sz="1100" dirty="0">
                <a:solidFill>
                  <a:schemeClr val="tx2"/>
                </a:solidFill>
              </a:endParaRPr>
            </a:p>
            <a:p>
              <a:pPr algn="ctr"/>
              <a:r>
                <a:rPr lang="en-US" sz="1100" i="1" dirty="0" smtClean="0">
                  <a:solidFill>
                    <a:schemeClr val="tx2"/>
                  </a:solidFill>
                  <a:latin typeface="Apple Chancery"/>
                  <a:cs typeface="Apple Chancery"/>
                </a:rPr>
                <a:t>Springfield  Training Co</a:t>
              </a:r>
              <a:r>
                <a:rPr lang="en-US" sz="1100" dirty="0" smtClean="0">
                  <a:solidFill>
                    <a:schemeClr val="tx2"/>
                  </a:solidFill>
                </a:rPr>
                <a:t>. </a:t>
              </a:r>
            </a:p>
            <a:p>
              <a:endParaRPr lang="en-US" sz="1100" dirty="0"/>
            </a:p>
            <a:p>
              <a:endParaRPr 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4939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534400" cy="4996656"/>
          </a:xfrm>
        </p:spPr>
        <p:txBody>
          <a:bodyPr/>
          <a:lstStyle/>
          <a:p>
            <a:r>
              <a:rPr lang="en-US" dirty="0" smtClean="0"/>
              <a:t>Individual being trained as an RPO.  The training consists of :</a:t>
            </a:r>
            <a:endParaRPr lang="en-US" dirty="0"/>
          </a:p>
          <a:p>
            <a:pPr lvl="1">
              <a:buFontTx/>
              <a:buChar char="-"/>
            </a:pPr>
            <a:r>
              <a:rPr lang="en-US" dirty="0" smtClean="0"/>
              <a:t>Attendance at an RPO course (4 days)</a:t>
            </a:r>
          </a:p>
          <a:p>
            <a:pPr lvl="2">
              <a:buFontTx/>
              <a:buChar char="-"/>
            </a:pPr>
            <a:r>
              <a:rPr lang="en-US" sz="1800" dirty="0" smtClean="0"/>
              <a:t>Presentations + exercises + exam</a:t>
            </a:r>
          </a:p>
          <a:p>
            <a:pPr lvl="1">
              <a:buFontTx/>
              <a:buChar char="-"/>
            </a:pPr>
            <a:r>
              <a:rPr lang="en-US" dirty="0" smtClean="0"/>
              <a:t>period of on-the-job training </a:t>
            </a:r>
          </a:p>
          <a:p>
            <a:pPr lvl="1">
              <a:buFontTx/>
              <a:buChar char="-"/>
            </a:pPr>
            <a:endParaRPr lang="en-US" dirty="0"/>
          </a:p>
          <a:p>
            <a:pPr marL="0" indent="0"/>
            <a:r>
              <a:rPr lang="en-US" dirty="0" smtClean="0"/>
              <a:t>Who assesses the effectiveness of this training ?</a:t>
            </a:r>
          </a:p>
          <a:p>
            <a:pPr marL="0" indent="0"/>
            <a:endParaRPr lang="en-US" dirty="0"/>
          </a:p>
          <a:p>
            <a:pPr marL="0" indent="0"/>
            <a:r>
              <a:rPr lang="en-US" dirty="0" smtClean="0"/>
              <a:t>What are the KPI ?</a:t>
            </a:r>
          </a:p>
          <a:p>
            <a:pPr marL="0" indent="0"/>
            <a:r>
              <a:rPr lang="en-US" dirty="0"/>
              <a:t>	</a:t>
            </a:r>
            <a:r>
              <a:rPr lang="en-US" dirty="0" smtClean="0"/>
              <a:t>(</a:t>
            </a:r>
            <a:r>
              <a:rPr lang="en-US" i="1" dirty="0" smtClean="0"/>
              <a:t>ALARA ?)</a:t>
            </a:r>
          </a:p>
          <a:p>
            <a:pPr marL="0" indent="0"/>
            <a:endParaRPr lang="en-US" dirty="0"/>
          </a:p>
          <a:p>
            <a:pPr marL="0" indent="0"/>
            <a:r>
              <a:rPr lang="en-US" dirty="0" smtClean="0"/>
              <a:t>How are these KPI captured ?</a:t>
            </a:r>
          </a:p>
          <a:p>
            <a:pPr marL="0" indent="0"/>
            <a:endParaRPr lang="en-US" dirty="0"/>
          </a:p>
          <a:p>
            <a:pPr marL="0" indent="0"/>
            <a:r>
              <a:rPr lang="en-US" dirty="0" smtClean="0"/>
              <a:t>Who needs the data ? </a:t>
            </a:r>
          </a:p>
          <a:p>
            <a:pPr marL="0" indent="0"/>
            <a:r>
              <a:rPr lang="en-US" dirty="0"/>
              <a:t>	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140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1124744"/>
            <a:ext cx="8534400" cy="4996656"/>
          </a:xfrm>
        </p:spPr>
        <p:txBody>
          <a:bodyPr/>
          <a:lstStyle/>
          <a:p>
            <a:r>
              <a:rPr lang="en-US" dirty="0" smtClean="0"/>
              <a:t>“A N Country” has established a National strategy for E&amp;T in </a:t>
            </a:r>
          </a:p>
          <a:p>
            <a:r>
              <a:rPr lang="en-US" dirty="0" smtClean="0"/>
              <a:t>radiation protection.  </a:t>
            </a:r>
          </a:p>
          <a:p>
            <a:pPr lvl="1">
              <a:buFontTx/>
              <a:buChar char="-"/>
            </a:pPr>
            <a:endParaRPr lang="en-US" dirty="0"/>
          </a:p>
          <a:p>
            <a:pPr marL="0" indent="0"/>
            <a:r>
              <a:rPr lang="en-US" dirty="0" smtClean="0"/>
              <a:t>Who assesses the effectiveness of the strategy + associated training </a:t>
            </a:r>
            <a:r>
              <a:rPr lang="en-US" dirty="0" err="1" smtClean="0"/>
              <a:t>programmes</a:t>
            </a:r>
            <a:r>
              <a:rPr lang="en-US" dirty="0" smtClean="0"/>
              <a:t>   ?</a:t>
            </a:r>
          </a:p>
          <a:p>
            <a:pPr marL="0" indent="0"/>
            <a:endParaRPr lang="en-US" dirty="0"/>
          </a:p>
          <a:p>
            <a:pPr marL="0" indent="0"/>
            <a:r>
              <a:rPr lang="en-US" dirty="0" smtClean="0"/>
              <a:t>What are the KPI ?</a:t>
            </a:r>
          </a:p>
          <a:p>
            <a:pPr marL="0" indent="0"/>
            <a:endParaRPr lang="en-US" dirty="0"/>
          </a:p>
          <a:p>
            <a:pPr marL="0" indent="0"/>
            <a:r>
              <a:rPr lang="en-US" dirty="0" smtClean="0"/>
              <a:t>How are these KPI captured ?</a:t>
            </a:r>
          </a:p>
          <a:p>
            <a:pPr marL="0" indent="0"/>
            <a:endParaRPr lang="en-US" dirty="0"/>
          </a:p>
          <a:p>
            <a:pPr marL="0" indent="0"/>
            <a:r>
              <a:rPr lang="en-US" dirty="0" smtClean="0"/>
              <a:t>Who needs the data ? </a:t>
            </a:r>
          </a:p>
          <a:p>
            <a:pPr marL="0" indent="0"/>
            <a:r>
              <a:rPr lang="en-US" dirty="0"/>
              <a:t>	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750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3"/>
          <p:cNvSpPr/>
          <p:nvPr/>
        </p:nvSpPr>
        <p:spPr bwMode="auto">
          <a:xfrm>
            <a:off x="3131840" y="1844824"/>
            <a:ext cx="3024336" cy="1584176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7904" y="220486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800000"/>
                </a:solidFill>
              </a:rPr>
              <a:t>…KPIs … ?</a:t>
            </a:r>
            <a:endParaRPr lang="en-US" b="1" i="1" dirty="0">
              <a:solidFill>
                <a:srgbClr val="8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98072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Dose data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2420888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Inspection Reports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3717032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Exam passes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5976" y="4437112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Numbers trained ?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35896" y="548680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Numbers of OEW ?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6948264" y="1196752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Number of incidents ?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28184" y="2780928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Nature of incidents ?</a:t>
            </a:r>
            <a:endParaRPr lang="en-US" sz="24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806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HPATheme">
  <a:themeElements>
    <a:clrScheme name="">
      <a:dk1>
        <a:srgbClr val="808080"/>
      </a:dk1>
      <a:lt1>
        <a:srgbClr val="FFFFFF"/>
      </a:lt1>
      <a:dk2>
        <a:srgbClr val="2D0054"/>
      </a:dk2>
      <a:lt2>
        <a:srgbClr val="2D0054"/>
      </a:lt2>
      <a:accent1>
        <a:srgbClr val="FFC20E"/>
      </a:accent1>
      <a:accent2>
        <a:srgbClr val="FFFF00"/>
      </a:accent2>
      <a:accent3>
        <a:srgbClr val="ADAAB3"/>
      </a:accent3>
      <a:accent4>
        <a:srgbClr val="DADADA"/>
      </a:accent4>
      <a:accent5>
        <a:srgbClr val="FFDDAA"/>
      </a:accent5>
      <a:accent6>
        <a:srgbClr val="E7E700"/>
      </a:accent6>
      <a:hlink>
        <a:srgbClr val="F37120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FFFFFF"/>
        </a:dk1>
        <a:lt1>
          <a:srgbClr val="FFFFFF"/>
        </a:lt1>
        <a:dk2>
          <a:srgbClr val="0000CC"/>
        </a:dk2>
        <a:lt2>
          <a:srgbClr val="808080"/>
        </a:lt2>
        <a:accent1>
          <a:srgbClr val="9DC947"/>
        </a:accent1>
        <a:accent2>
          <a:srgbClr val="3333CC"/>
        </a:accent2>
        <a:accent3>
          <a:srgbClr val="FFFFFF"/>
        </a:accent3>
        <a:accent4>
          <a:srgbClr val="DADADA"/>
        </a:accent4>
        <a:accent5>
          <a:srgbClr val="CCE1B1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formal HPA ppt template</Template>
  <TotalTime>899</TotalTime>
  <Words>438</Words>
  <Application>Microsoft Macintosh PowerPoint</Application>
  <PresentationFormat>On-screen Show (4:3)</PresentationFormat>
  <Paragraphs>133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HPATheme</vt:lpstr>
      <vt:lpstr>Assessing the effectiveness of training  - what are we looking for ?  </vt:lpstr>
      <vt:lpstr> Overview</vt:lpstr>
      <vt:lpstr>      What is “effective training” ? </vt:lpstr>
      <vt:lpstr> ..important to be clear of intended outcomes …..</vt:lpstr>
      <vt:lpstr>PowerPoint Presentation</vt:lpstr>
      <vt:lpstr>PowerPoint Presentation</vt:lpstr>
      <vt:lpstr>Example 1:</vt:lpstr>
      <vt:lpstr>Example 2:</vt:lpstr>
      <vt:lpstr>PowerPoint Presentation</vt:lpstr>
      <vt:lpstr>What is the evidence that training in radiation protection has been effective …?  Do we have the resources to get it …?   </vt:lpstr>
      <vt:lpstr>Assessing the effectiveness of training  - what are we looking for ?  </vt:lpstr>
    </vt:vector>
  </TitlesOfParts>
  <Company>NRPB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Grindrod</dc:creator>
  <cp:lastModifiedBy>Joanne Stewart</cp:lastModifiedBy>
  <cp:revision>75</cp:revision>
  <cp:lastPrinted>2004-12-13T14:02:05Z</cp:lastPrinted>
  <dcterms:created xsi:type="dcterms:W3CDTF">2003-07-11T12:11:59Z</dcterms:created>
  <dcterms:modified xsi:type="dcterms:W3CDTF">2014-05-05T11:09:49Z</dcterms:modified>
</cp:coreProperties>
</file>