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4"/>
  </p:sldMasterIdLst>
  <p:notesMasterIdLst>
    <p:notesMasterId r:id="rId19"/>
  </p:notesMasterIdLst>
  <p:sldIdLst>
    <p:sldId id="261" r:id="rId5"/>
    <p:sldId id="264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 autoAdjust="0"/>
    <p:restoredTop sz="65719" autoAdjust="0"/>
  </p:normalViewPr>
  <p:slideViewPr>
    <p:cSldViewPr>
      <p:cViewPr>
        <p:scale>
          <a:sx n="79" d="100"/>
          <a:sy n="79" d="100"/>
        </p:scale>
        <p:origin x="-1032" y="12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C0190B-0CED-4E46-8D1F-B2C786D34DA9}" type="doc">
      <dgm:prSet loTypeId="urn:microsoft.com/office/officeart/2005/8/layout/balance1" loCatId="relationship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n-GB"/>
        </a:p>
      </dgm:t>
    </dgm:pt>
    <dgm:pt modelId="{4CFF40EF-CD6A-4FCD-8759-5DD0F4A20B05}">
      <dgm:prSet phldrT="[Text]"/>
      <dgm:spPr/>
      <dgm:t>
        <a:bodyPr/>
        <a:lstStyle/>
        <a:p>
          <a:r>
            <a:rPr lang="en-GB" dirty="0" smtClean="0"/>
            <a:t>Ideal</a:t>
          </a:r>
          <a:endParaRPr lang="en-GB" dirty="0"/>
        </a:p>
      </dgm:t>
    </dgm:pt>
    <dgm:pt modelId="{24DDD87B-295B-4EC8-B03C-BD73F44AB562}" type="parTrans" cxnId="{8311C4DC-8D68-4AB9-9217-8FC93F51C39B}">
      <dgm:prSet/>
      <dgm:spPr/>
      <dgm:t>
        <a:bodyPr/>
        <a:lstStyle/>
        <a:p>
          <a:endParaRPr lang="en-GB"/>
        </a:p>
      </dgm:t>
    </dgm:pt>
    <dgm:pt modelId="{7AC4B1FE-745F-49F5-B48D-2859E0328790}" type="sibTrans" cxnId="{8311C4DC-8D68-4AB9-9217-8FC93F51C39B}">
      <dgm:prSet/>
      <dgm:spPr/>
      <dgm:t>
        <a:bodyPr/>
        <a:lstStyle/>
        <a:p>
          <a:endParaRPr lang="en-GB"/>
        </a:p>
      </dgm:t>
    </dgm:pt>
    <dgm:pt modelId="{9772E21F-9E65-488F-AFC8-B30811949E05}">
      <dgm:prSet phldrT="[Text]"/>
      <dgm:spPr/>
      <dgm:t>
        <a:bodyPr/>
        <a:lstStyle/>
        <a:p>
          <a:r>
            <a:rPr lang="en-GB" dirty="0" smtClean="0"/>
            <a:t>Individual</a:t>
          </a:r>
          <a:endParaRPr lang="en-GB" dirty="0"/>
        </a:p>
      </dgm:t>
    </dgm:pt>
    <dgm:pt modelId="{8BE743C2-CCA1-4C23-97D3-9E80946CD821}" type="parTrans" cxnId="{EE5725AF-A7CB-4B74-8F31-DEE57A8D2D19}">
      <dgm:prSet/>
      <dgm:spPr/>
      <dgm:t>
        <a:bodyPr/>
        <a:lstStyle/>
        <a:p>
          <a:endParaRPr lang="en-GB"/>
        </a:p>
      </dgm:t>
    </dgm:pt>
    <dgm:pt modelId="{1E17DDA3-EDB4-46FC-B01A-58B6269117CB}" type="sibTrans" cxnId="{EE5725AF-A7CB-4B74-8F31-DEE57A8D2D19}">
      <dgm:prSet/>
      <dgm:spPr/>
      <dgm:t>
        <a:bodyPr/>
        <a:lstStyle/>
        <a:p>
          <a:endParaRPr lang="en-GB"/>
        </a:p>
      </dgm:t>
    </dgm:pt>
    <dgm:pt modelId="{3FB3FD94-640E-4AB6-95FA-B627327F0302}">
      <dgm:prSet phldrT="[Text]"/>
      <dgm:spPr/>
      <dgm:t>
        <a:bodyPr/>
        <a:lstStyle/>
        <a:p>
          <a:r>
            <a:rPr lang="en-GB" dirty="0" smtClean="0"/>
            <a:t>Appropriate</a:t>
          </a:r>
          <a:endParaRPr lang="en-GB" dirty="0"/>
        </a:p>
      </dgm:t>
    </dgm:pt>
    <dgm:pt modelId="{DD8DEBF9-5D4C-460B-B07C-3B3F5BC3D75B}" type="parTrans" cxnId="{26052B47-9CC8-456A-9012-4F7FCD882B86}">
      <dgm:prSet/>
      <dgm:spPr/>
      <dgm:t>
        <a:bodyPr/>
        <a:lstStyle/>
        <a:p>
          <a:endParaRPr lang="en-GB"/>
        </a:p>
      </dgm:t>
    </dgm:pt>
    <dgm:pt modelId="{AEC688B1-18E2-4625-ADA6-04E2E9DBF3C6}" type="sibTrans" cxnId="{26052B47-9CC8-456A-9012-4F7FCD882B86}">
      <dgm:prSet/>
      <dgm:spPr/>
      <dgm:t>
        <a:bodyPr/>
        <a:lstStyle/>
        <a:p>
          <a:endParaRPr lang="en-GB"/>
        </a:p>
      </dgm:t>
    </dgm:pt>
    <dgm:pt modelId="{0C04DE07-C06C-4288-853F-C534F2C1626A}">
      <dgm:prSet phldrT="[Text]" custT="1"/>
      <dgm:spPr/>
      <dgm:t>
        <a:bodyPr/>
        <a:lstStyle/>
        <a:p>
          <a:r>
            <a:rPr lang="en-GB" sz="2800" dirty="0" smtClean="0"/>
            <a:t>In practice</a:t>
          </a:r>
          <a:endParaRPr lang="en-GB" sz="2800" dirty="0"/>
        </a:p>
      </dgm:t>
    </dgm:pt>
    <dgm:pt modelId="{9C9E396E-9A27-41B5-82B2-F39F60168CCE}" type="parTrans" cxnId="{19EA2E40-FFAE-4F04-AF66-33FA9651E758}">
      <dgm:prSet/>
      <dgm:spPr/>
      <dgm:t>
        <a:bodyPr/>
        <a:lstStyle/>
        <a:p>
          <a:endParaRPr lang="en-GB"/>
        </a:p>
      </dgm:t>
    </dgm:pt>
    <dgm:pt modelId="{8AD78624-6695-472A-B66D-6047648D5F79}" type="sibTrans" cxnId="{19EA2E40-FFAE-4F04-AF66-33FA9651E758}">
      <dgm:prSet/>
      <dgm:spPr/>
      <dgm:t>
        <a:bodyPr/>
        <a:lstStyle/>
        <a:p>
          <a:endParaRPr lang="en-GB"/>
        </a:p>
      </dgm:t>
    </dgm:pt>
    <dgm:pt modelId="{47ED3C7C-0090-46E8-94A3-10658F5341B4}">
      <dgm:prSet phldrT="[Text]"/>
      <dgm:spPr/>
      <dgm:t>
        <a:bodyPr/>
        <a:lstStyle/>
        <a:p>
          <a:r>
            <a:rPr lang="en-GB" dirty="0" smtClean="0"/>
            <a:t>“Good enough”</a:t>
          </a:r>
          <a:endParaRPr lang="en-GB" dirty="0"/>
        </a:p>
      </dgm:t>
    </dgm:pt>
    <dgm:pt modelId="{73784BEB-89B9-40D9-9B1F-B00C0130A52E}" type="parTrans" cxnId="{444093BE-B550-409A-9B20-602633338281}">
      <dgm:prSet/>
      <dgm:spPr/>
      <dgm:t>
        <a:bodyPr/>
        <a:lstStyle/>
        <a:p>
          <a:endParaRPr lang="en-GB"/>
        </a:p>
      </dgm:t>
    </dgm:pt>
    <dgm:pt modelId="{B336C1BD-4565-4095-B692-EDADECA43145}" type="sibTrans" cxnId="{444093BE-B550-409A-9B20-602633338281}">
      <dgm:prSet/>
      <dgm:spPr/>
      <dgm:t>
        <a:bodyPr/>
        <a:lstStyle/>
        <a:p>
          <a:endParaRPr lang="en-GB"/>
        </a:p>
      </dgm:t>
    </dgm:pt>
    <dgm:pt modelId="{2922CBB1-02E0-41E4-A19C-0ECE969610D7}">
      <dgm:prSet phldrT="[Text]"/>
      <dgm:spPr/>
      <dgm:t>
        <a:bodyPr/>
        <a:lstStyle/>
        <a:p>
          <a:r>
            <a:rPr lang="en-GB" dirty="0" smtClean="0"/>
            <a:t>Appropriate</a:t>
          </a:r>
          <a:endParaRPr lang="en-GB" dirty="0"/>
        </a:p>
      </dgm:t>
    </dgm:pt>
    <dgm:pt modelId="{F5E74E29-7E59-46DE-B634-37F1586894F9}" type="parTrans" cxnId="{386259B7-0982-43AF-93DD-BC2E65C374EE}">
      <dgm:prSet/>
      <dgm:spPr/>
      <dgm:t>
        <a:bodyPr/>
        <a:lstStyle/>
        <a:p>
          <a:endParaRPr lang="en-GB"/>
        </a:p>
      </dgm:t>
    </dgm:pt>
    <dgm:pt modelId="{F8BEB264-68DA-40DB-8071-C1D55F27CF7C}" type="sibTrans" cxnId="{386259B7-0982-43AF-93DD-BC2E65C374EE}">
      <dgm:prSet/>
      <dgm:spPr/>
      <dgm:t>
        <a:bodyPr/>
        <a:lstStyle/>
        <a:p>
          <a:endParaRPr lang="en-GB"/>
        </a:p>
      </dgm:t>
    </dgm:pt>
    <dgm:pt modelId="{1A90D03D-C7EC-40C9-9896-A4406E060C76}">
      <dgm:prSet phldrT="[Text]"/>
      <dgm:spPr/>
      <dgm:t>
        <a:bodyPr/>
        <a:lstStyle/>
        <a:p>
          <a:r>
            <a:rPr lang="en-GB" dirty="0" smtClean="0"/>
            <a:t>Resources</a:t>
          </a:r>
          <a:endParaRPr lang="en-GB" dirty="0"/>
        </a:p>
      </dgm:t>
    </dgm:pt>
    <dgm:pt modelId="{06232C5D-17BE-41A4-A47F-39E67AF04BFE}" type="parTrans" cxnId="{34313C2A-D8CC-45FE-A50D-04286EEFA2BE}">
      <dgm:prSet/>
      <dgm:spPr/>
      <dgm:t>
        <a:bodyPr/>
        <a:lstStyle/>
        <a:p>
          <a:endParaRPr lang="en-GB"/>
        </a:p>
      </dgm:t>
    </dgm:pt>
    <dgm:pt modelId="{2802532E-89DE-4E34-A880-5229F2435913}" type="sibTrans" cxnId="{34313C2A-D8CC-45FE-A50D-04286EEFA2BE}">
      <dgm:prSet/>
      <dgm:spPr/>
      <dgm:t>
        <a:bodyPr/>
        <a:lstStyle/>
        <a:p>
          <a:endParaRPr lang="en-GB"/>
        </a:p>
      </dgm:t>
    </dgm:pt>
    <dgm:pt modelId="{0C4DA740-FDFF-487B-AA98-4A7EB474E1E4}">
      <dgm:prSet phldrT="[Text]"/>
      <dgm:spPr/>
      <dgm:t>
        <a:bodyPr/>
        <a:lstStyle/>
        <a:p>
          <a:r>
            <a:rPr lang="en-GB" dirty="0" smtClean="0"/>
            <a:t>Quality assured</a:t>
          </a:r>
          <a:endParaRPr lang="en-GB" dirty="0"/>
        </a:p>
      </dgm:t>
    </dgm:pt>
    <dgm:pt modelId="{3CF380F5-1B71-45CD-8C9E-7A2148E00E04}" type="parTrans" cxnId="{B8AD5F0D-9105-4310-9C2B-5ABE66E9EAAD}">
      <dgm:prSet/>
      <dgm:spPr/>
      <dgm:t>
        <a:bodyPr/>
        <a:lstStyle/>
        <a:p>
          <a:endParaRPr lang="en-GB"/>
        </a:p>
      </dgm:t>
    </dgm:pt>
    <dgm:pt modelId="{093A56AC-1EB2-4614-AFBC-C95EC811AE21}" type="sibTrans" cxnId="{B8AD5F0D-9105-4310-9C2B-5ABE66E9EAAD}">
      <dgm:prSet/>
      <dgm:spPr/>
      <dgm:t>
        <a:bodyPr/>
        <a:lstStyle/>
        <a:p>
          <a:endParaRPr lang="en-GB"/>
        </a:p>
      </dgm:t>
    </dgm:pt>
    <dgm:pt modelId="{EB9524AF-29DB-47FD-BFFD-D517930E62B5}">
      <dgm:prSet phldrT="[Text]"/>
      <dgm:spPr/>
      <dgm:t>
        <a:bodyPr/>
        <a:lstStyle/>
        <a:p>
          <a:r>
            <a:rPr lang="en-GB" dirty="0" smtClean="0"/>
            <a:t>fair</a:t>
          </a:r>
          <a:endParaRPr lang="en-GB" dirty="0"/>
        </a:p>
      </dgm:t>
    </dgm:pt>
    <dgm:pt modelId="{7BF90A02-CA07-4020-9871-6E4A26A37772}" type="parTrans" cxnId="{BED8FA27-5CCF-4D9D-908A-E3F21B3981B6}">
      <dgm:prSet/>
      <dgm:spPr/>
      <dgm:t>
        <a:bodyPr/>
        <a:lstStyle/>
        <a:p>
          <a:endParaRPr lang="en-GB"/>
        </a:p>
      </dgm:t>
    </dgm:pt>
    <dgm:pt modelId="{D458D9C3-1DD0-4A47-8877-6FCC1B991B7E}" type="sibTrans" cxnId="{BED8FA27-5CCF-4D9D-908A-E3F21B3981B6}">
      <dgm:prSet/>
      <dgm:spPr/>
      <dgm:t>
        <a:bodyPr/>
        <a:lstStyle/>
        <a:p>
          <a:endParaRPr lang="en-GB"/>
        </a:p>
      </dgm:t>
    </dgm:pt>
    <dgm:pt modelId="{B3D8C428-A855-43D7-930C-1C1738C6EB75}" type="pres">
      <dgm:prSet presAssocID="{6DC0190B-0CED-4E46-8D1F-B2C786D34DA9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207B78A-7602-4025-95C7-FC4CE6ADC3A4}" type="pres">
      <dgm:prSet presAssocID="{6DC0190B-0CED-4E46-8D1F-B2C786D34DA9}" presName="dummyMaxCanvas" presStyleCnt="0"/>
      <dgm:spPr/>
    </dgm:pt>
    <dgm:pt modelId="{B7E8BE25-B934-4F1D-860F-C910D9E5B602}" type="pres">
      <dgm:prSet presAssocID="{6DC0190B-0CED-4E46-8D1F-B2C786D34DA9}" presName="parentComposite" presStyleCnt="0"/>
      <dgm:spPr/>
    </dgm:pt>
    <dgm:pt modelId="{017BBF2D-65EB-47C1-86E8-59BE028F8F9F}" type="pres">
      <dgm:prSet presAssocID="{6DC0190B-0CED-4E46-8D1F-B2C786D34DA9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n-GB"/>
        </a:p>
      </dgm:t>
    </dgm:pt>
    <dgm:pt modelId="{1470CA8D-25C5-4AF6-A141-A3BA0912FBC9}" type="pres">
      <dgm:prSet presAssocID="{6DC0190B-0CED-4E46-8D1F-B2C786D34DA9}" presName="parent2" presStyleLbl="alignAccFollowNode1" presStyleIdx="1" presStyleCnt="4" custScaleX="142095">
        <dgm:presLayoutVars>
          <dgm:chMax val="4"/>
        </dgm:presLayoutVars>
      </dgm:prSet>
      <dgm:spPr/>
      <dgm:t>
        <a:bodyPr/>
        <a:lstStyle/>
        <a:p>
          <a:endParaRPr lang="en-GB"/>
        </a:p>
      </dgm:t>
    </dgm:pt>
    <dgm:pt modelId="{E3287325-1E8F-4A59-B68F-99FA5DC95755}" type="pres">
      <dgm:prSet presAssocID="{6DC0190B-0CED-4E46-8D1F-B2C786D34DA9}" presName="childrenComposite" presStyleCnt="0"/>
      <dgm:spPr/>
    </dgm:pt>
    <dgm:pt modelId="{EFC47FAB-4D3F-4B5E-A014-25CA6BD6A60A}" type="pres">
      <dgm:prSet presAssocID="{6DC0190B-0CED-4E46-8D1F-B2C786D34DA9}" presName="dummyMaxCanvas_ChildArea" presStyleCnt="0"/>
      <dgm:spPr/>
    </dgm:pt>
    <dgm:pt modelId="{7F70A2A5-94BC-4D04-B611-F3E5F6C57AB2}" type="pres">
      <dgm:prSet presAssocID="{6DC0190B-0CED-4E46-8D1F-B2C786D34DA9}" presName="fulcrum" presStyleLbl="alignAccFollowNode1" presStyleIdx="2" presStyleCnt="4"/>
      <dgm:spPr/>
    </dgm:pt>
    <dgm:pt modelId="{B9B4DE96-E751-45E6-ABDA-79B7AF065B77}" type="pres">
      <dgm:prSet presAssocID="{6DC0190B-0CED-4E46-8D1F-B2C786D34DA9}" presName="balance_43" presStyleLbl="alignAccFollowNode1" presStyleIdx="3" presStyleCnt="4">
        <dgm:presLayoutVars>
          <dgm:bulletEnabled val="1"/>
        </dgm:presLayoutVars>
      </dgm:prSet>
      <dgm:spPr/>
    </dgm:pt>
    <dgm:pt modelId="{91C6E7CF-383A-48C6-84AC-FD663BD93632}" type="pres">
      <dgm:prSet presAssocID="{6DC0190B-0CED-4E46-8D1F-B2C786D34DA9}" presName="left_43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68EE7F-0EC7-4DCB-B327-2049D20310F8}" type="pres">
      <dgm:prSet presAssocID="{6DC0190B-0CED-4E46-8D1F-B2C786D34DA9}" presName="left_43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453F433-F3D4-4D4D-BD45-9B014206A984}" type="pres">
      <dgm:prSet presAssocID="{6DC0190B-0CED-4E46-8D1F-B2C786D34DA9}" presName="left_43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AAD8039-37DC-4E15-A0EC-ADBBD078869C}" type="pres">
      <dgm:prSet presAssocID="{6DC0190B-0CED-4E46-8D1F-B2C786D34DA9}" presName="left_43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83407D9-91F9-4678-9942-C97D6C3C86BB}" type="pres">
      <dgm:prSet presAssocID="{6DC0190B-0CED-4E46-8D1F-B2C786D34DA9}" presName="right_43_1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9BF230-EE70-4A62-B63D-44E29D79C9A2}" type="pres">
      <dgm:prSet presAssocID="{6DC0190B-0CED-4E46-8D1F-B2C786D34DA9}" presName="right_43_2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1C69820-6896-4597-83C0-619491C7DE10}" type="pres">
      <dgm:prSet presAssocID="{6DC0190B-0CED-4E46-8D1F-B2C786D34DA9}" presName="right_43_3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ED8FA27-5CCF-4D9D-908A-E3F21B3981B6}" srcId="{4CFF40EF-CD6A-4FCD-8759-5DD0F4A20B05}" destId="{EB9524AF-29DB-47FD-BFFD-D517930E62B5}" srcOrd="3" destOrd="0" parTransId="{7BF90A02-CA07-4020-9871-6E4A26A37772}" sibTransId="{D458D9C3-1DD0-4A47-8877-6FCC1B991B7E}"/>
    <dgm:cxn modelId="{26052B47-9CC8-456A-9012-4F7FCD882B86}" srcId="{4CFF40EF-CD6A-4FCD-8759-5DD0F4A20B05}" destId="{3FB3FD94-640E-4AB6-95FA-B627327F0302}" srcOrd="2" destOrd="0" parTransId="{DD8DEBF9-5D4C-460B-B07C-3B3F5BC3D75B}" sibTransId="{AEC688B1-18E2-4625-ADA6-04E2E9DBF3C6}"/>
    <dgm:cxn modelId="{444093BE-B550-409A-9B20-602633338281}" srcId="{0C04DE07-C06C-4288-853F-C534F2C1626A}" destId="{47ED3C7C-0090-46E8-94A3-10658F5341B4}" srcOrd="0" destOrd="0" parTransId="{73784BEB-89B9-40D9-9B1F-B00C0130A52E}" sibTransId="{B336C1BD-4565-4095-B692-EDADECA43145}"/>
    <dgm:cxn modelId="{757A0FF0-CF19-4833-B418-B8CAED1B0124}" type="presOf" srcId="{EB9524AF-29DB-47FD-BFFD-D517930E62B5}" destId="{8AAD8039-37DC-4E15-A0EC-ADBBD078869C}" srcOrd="0" destOrd="0" presId="urn:microsoft.com/office/officeart/2005/8/layout/balance1"/>
    <dgm:cxn modelId="{19EA2E40-FFAE-4F04-AF66-33FA9651E758}" srcId="{6DC0190B-0CED-4E46-8D1F-B2C786D34DA9}" destId="{0C04DE07-C06C-4288-853F-C534F2C1626A}" srcOrd="1" destOrd="0" parTransId="{9C9E396E-9A27-41B5-82B2-F39F60168CCE}" sibTransId="{8AD78624-6695-472A-B66D-6047648D5F79}"/>
    <dgm:cxn modelId="{DD21F433-5D17-4F91-9DFA-9282830C327D}" type="presOf" srcId="{6DC0190B-0CED-4E46-8D1F-B2C786D34DA9}" destId="{B3D8C428-A855-43D7-930C-1C1738C6EB75}" srcOrd="0" destOrd="0" presId="urn:microsoft.com/office/officeart/2005/8/layout/balance1"/>
    <dgm:cxn modelId="{A09F6643-F343-4513-B0F8-539D291EF779}" type="presOf" srcId="{9772E21F-9E65-488F-AFC8-B30811949E05}" destId="{91C6E7CF-383A-48C6-84AC-FD663BD93632}" srcOrd="0" destOrd="0" presId="urn:microsoft.com/office/officeart/2005/8/layout/balance1"/>
    <dgm:cxn modelId="{34313C2A-D8CC-45FE-A50D-04286EEFA2BE}" srcId="{0C04DE07-C06C-4288-853F-C534F2C1626A}" destId="{1A90D03D-C7EC-40C9-9896-A4406E060C76}" srcOrd="2" destOrd="0" parTransId="{06232C5D-17BE-41A4-A47F-39E67AF04BFE}" sibTransId="{2802532E-89DE-4E34-A880-5229F2435913}"/>
    <dgm:cxn modelId="{7F0F24B3-050D-462E-883D-A488D15BA09D}" type="presOf" srcId="{47ED3C7C-0090-46E8-94A3-10658F5341B4}" destId="{183407D9-91F9-4678-9942-C97D6C3C86BB}" srcOrd="0" destOrd="0" presId="urn:microsoft.com/office/officeart/2005/8/layout/balance1"/>
    <dgm:cxn modelId="{EE5725AF-A7CB-4B74-8F31-DEE57A8D2D19}" srcId="{4CFF40EF-CD6A-4FCD-8759-5DD0F4A20B05}" destId="{9772E21F-9E65-488F-AFC8-B30811949E05}" srcOrd="0" destOrd="0" parTransId="{8BE743C2-CCA1-4C23-97D3-9E80946CD821}" sibTransId="{1E17DDA3-EDB4-46FC-B01A-58B6269117CB}"/>
    <dgm:cxn modelId="{70F4C308-D5F5-4B0A-9193-2CD3CD4AD496}" type="presOf" srcId="{0C04DE07-C06C-4288-853F-C534F2C1626A}" destId="{1470CA8D-25C5-4AF6-A141-A3BA0912FBC9}" srcOrd="0" destOrd="0" presId="urn:microsoft.com/office/officeart/2005/8/layout/balance1"/>
    <dgm:cxn modelId="{F6694D90-A145-42EB-8617-C94A1CFA545F}" type="presOf" srcId="{4CFF40EF-CD6A-4FCD-8759-5DD0F4A20B05}" destId="{017BBF2D-65EB-47C1-86E8-59BE028F8F9F}" srcOrd="0" destOrd="0" presId="urn:microsoft.com/office/officeart/2005/8/layout/balance1"/>
    <dgm:cxn modelId="{8CE22CE0-8333-4616-9631-84F2E0995D0F}" type="presOf" srcId="{0C4DA740-FDFF-487B-AA98-4A7EB474E1E4}" destId="{FA68EE7F-0EC7-4DCB-B327-2049D20310F8}" srcOrd="0" destOrd="0" presId="urn:microsoft.com/office/officeart/2005/8/layout/balance1"/>
    <dgm:cxn modelId="{B8AD5F0D-9105-4310-9C2B-5ABE66E9EAAD}" srcId="{4CFF40EF-CD6A-4FCD-8759-5DD0F4A20B05}" destId="{0C4DA740-FDFF-487B-AA98-4A7EB474E1E4}" srcOrd="1" destOrd="0" parTransId="{3CF380F5-1B71-45CD-8C9E-7A2148E00E04}" sibTransId="{093A56AC-1EB2-4614-AFBC-C95EC811AE21}"/>
    <dgm:cxn modelId="{17DE0090-7EB4-414D-9A30-2F5BCC33904E}" type="presOf" srcId="{2922CBB1-02E0-41E4-A19C-0ECE969610D7}" destId="{C09BF230-EE70-4A62-B63D-44E29D79C9A2}" srcOrd="0" destOrd="0" presId="urn:microsoft.com/office/officeart/2005/8/layout/balance1"/>
    <dgm:cxn modelId="{8033707E-8F57-40AD-A1A9-367C23EC18B0}" type="presOf" srcId="{3FB3FD94-640E-4AB6-95FA-B627327F0302}" destId="{3453F433-F3D4-4D4D-BD45-9B014206A984}" srcOrd="0" destOrd="0" presId="urn:microsoft.com/office/officeart/2005/8/layout/balance1"/>
    <dgm:cxn modelId="{2A5B0619-276C-4506-AB1A-0A00B316D148}" type="presOf" srcId="{1A90D03D-C7EC-40C9-9896-A4406E060C76}" destId="{E1C69820-6896-4597-83C0-619491C7DE10}" srcOrd="0" destOrd="0" presId="urn:microsoft.com/office/officeart/2005/8/layout/balance1"/>
    <dgm:cxn modelId="{386259B7-0982-43AF-93DD-BC2E65C374EE}" srcId="{0C04DE07-C06C-4288-853F-C534F2C1626A}" destId="{2922CBB1-02E0-41E4-A19C-0ECE969610D7}" srcOrd="1" destOrd="0" parTransId="{F5E74E29-7E59-46DE-B634-37F1586894F9}" sibTransId="{F8BEB264-68DA-40DB-8071-C1D55F27CF7C}"/>
    <dgm:cxn modelId="{8311C4DC-8D68-4AB9-9217-8FC93F51C39B}" srcId="{6DC0190B-0CED-4E46-8D1F-B2C786D34DA9}" destId="{4CFF40EF-CD6A-4FCD-8759-5DD0F4A20B05}" srcOrd="0" destOrd="0" parTransId="{24DDD87B-295B-4EC8-B03C-BD73F44AB562}" sibTransId="{7AC4B1FE-745F-49F5-B48D-2859E0328790}"/>
    <dgm:cxn modelId="{4CB07BDF-ADBB-4D50-9CE3-14133E2DE844}" type="presParOf" srcId="{B3D8C428-A855-43D7-930C-1C1738C6EB75}" destId="{8207B78A-7602-4025-95C7-FC4CE6ADC3A4}" srcOrd="0" destOrd="0" presId="urn:microsoft.com/office/officeart/2005/8/layout/balance1"/>
    <dgm:cxn modelId="{202D55B4-A897-466E-907C-C57683EA605F}" type="presParOf" srcId="{B3D8C428-A855-43D7-930C-1C1738C6EB75}" destId="{B7E8BE25-B934-4F1D-860F-C910D9E5B602}" srcOrd="1" destOrd="0" presId="urn:microsoft.com/office/officeart/2005/8/layout/balance1"/>
    <dgm:cxn modelId="{96E8C71E-1CF9-4021-9E6E-5F17F84119EE}" type="presParOf" srcId="{B7E8BE25-B934-4F1D-860F-C910D9E5B602}" destId="{017BBF2D-65EB-47C1-86E8-59BE028F8F9F}" srcOrd="0" destOrd="0" presId="urn:microsoft.com/office/officeart/2005/8/layout/balance1"/>
    <dgm:cxn modelId="{637C75C7-E19A-42F2-AC04-0C506DCB815C}" type="presParOf" srcId="{B7E8BE25-B934-4F1D-860F-C910D9E5B602}" destId="{1470CA8D-25C5-4AF6-A141-A3BA0912FBC9}" srcOrd="1" destOrd="0" presId="urn:microsoft.com/office/officeart/2005/8/layout/balance1"/>
    <dgm:cxn modelId="{145954C6-484C-4143-9F57-45311874508D}" type="presParOf" srcId="{B3D8C428-A855-43D7-930C-1C1738C6EB75}" destId="{E3287325-1E8F-4A59-B68F-99FA5DC95755}" srcOrd="2" destOrd="0" presId="urn:microsoft.com/office/officeart/2005/8/layout/balance1"/>
    <dgm:cxn modelId="{2BCCE328-3539-44F7-A3C0-BFA9F35BF359}" type="presParOf" srcId="{E3287325-1E8F-4A59-B68F-99FA5DC95755}" destId="{EFC47FAB-4D3F-4B5E-A014-25CA6BD6A60A}" srcOrd="0" destOrd="0" presId="urn:microsoft.com/office/officeart/2005/8/layout/balance1"/>
    <dgm:cxn modelId="{3C5DE604-83E3-40A2-A0D5-70024CBF1BD5}" type="presParOf" srcId="{E3287325-1E8F-4A59-B68F-99FA5DC95755}" destId="{7F70A2A5-94BC-4D04-B611-F3E5F6C57AB2}" srcOrd="1" destOrd="0" presId="urn:microsoft.com/office/officeart/2005/8/layout/balance1"/>
    <dgm:cxn modelId="{11B72112-0253-4D16-A09E-F37C811EB241}" type="presParOf" srcId="{E3287325-1E8F-4A59-B68F-99FA5DC95755}" destId="{B9B4DE96-E751-45E6-ABDA-79B7AF065B77}" srcOrd="2" destOrd="0" presId="urn:microsoft.com/office/officeart/2005/8/layout/balance1"/>
    <dgm:cxn modelId="{DBA09FA2-4B58-4AA3-9685-A1C2C9352689}" type="presParOf" srcId="{E3287325-1E8F-4A59-B68F-99FA5DC95755}" destId="{91C6E7CF-383A-48C6-84AC-FD663BD93632}" srcOrd="3" destOrd="0" presId="urn:microsoft.com/office/officeart/2005/8/layout/balance1"/>
    <dgm:cxn modelId="{7957DBBD-B5BD-4039-AA77-330E61682465}" type="presParOf" srcId="{E3287325-1E8F-4A59-B68F-99FA5DC95755}" destId="{FA68EE7F-0EC7-4DCB-B327-2049D20310F8}" srcOrd="4" destOrd="0" presId="urn:microsoft.com/office/officeart/2005/8/layout/balance1"/>
    <dgm:cxn modelId="{0EC94CD6-887E-4FB4-8EF8-E240D9ACED22}" type="presParOf" srcId="{E3287325-1E8F-4A59-B68F-99FA5DC95755}" destId="{3453F433-F3D4-4D4D-BD45-9B014206A984}" srcOrd="5" destOrd="0" presId="urn:microsoft.com/office/officeart/2005/8/layout/balance1"/>
    <dgm:cxn modelId="{AC04A8F5-8F21-425D-8F17-C0595B1C240B}" type="presParOf" srcId="{E3287325-1E8F-4A59-B68F-99FA5DC95755}" destId="{8AAD8039-37DC-4E15-A0EC-ADBBD078869C}" srcOrd="6" destOrd="0" presId="urn:microsoft.com/office/officeart/2005/8/layout/balance1"/>
    <dgm:cxn modelId="{98CAC35C-605D-4CA5-9D3E-83A7D70338DC}" type="presParOf" srcId="{E3287325-1E8F-4A59-B68F-99FA5DC95755}" destId="{183407D9-91F9-4678-9942-C97D6C3C86BB}" srcOrd="7" destOrd="0" presId="urn:microsoft.com/office/officeart/2005/8/layout/balance1"/>
    <dgm:cxn modelId="{E84253F4-330C-4AE3-9CEA-4C6A7FDDF5AD}" type="presParOf" srcId="{E3287325-1E8F-4A59-B68F-99FA5DC95755}" destId="{C09BF230-EE70-4A62-B63D-44E29D79C9A2}" srcOrd="8" destOrd="0" presId="urn:microsoft.com/office/officeart/2005/8/layout/balance1"/>
    <dgm:cxn modelId="{0B5CE587-8240-4D92-9C9F-0711C0E37210}" type="presParOf" srcId="{E3287325-1E8F-4A59-B68F-99FA5DC95755}" destId="{E1C69820-6896-4597-83C0-619491C7DE10}" srcOrd="9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949E6C6-4B8F-4672-8CF4-FB16948CBE13}" type="datetimeFigureOut">
              <a:rPr lang="en-US"/>
              <a:pPr>
                <a:defRPr/>
              </a:pPr>
              <a:t>5/8/2014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AE0CBF3-2A0A-4409-B599-FEFEAF974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1710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ヒラギノ角ゴ Pro W3" pitchFamily="8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E0CBF3-2A0A-4409-B599-FEFEAF974B8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763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E0CBF3-2A0A-4409-B599-FEFEAF974B8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8657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E0CBF3-2A0A-4409-B599-FEFEAF974B8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236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E0CBF3-2A0A-4409-B599-FEFEAF974B8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4180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E0CBF3-2A0A-4409-B599-FEFEAF974B8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763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E0CBF3-2A0A-4409-B599-FEFEAF974B8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771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E0CBF3-2A0A-4409-B599-FEFEAF974B8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81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E0CBF3-2A0A-4409-B599-FEFEAF974B8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186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E0CBF3-2A0A-4409-B599-FEFEAF974B8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972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E0CBF3-2A0A-4409-B599-FEFEAF974B8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3786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E0CBF3-2A0A-4409-B599-FEFEAF974B8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257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E0CBF3-2A0A-4409-B599-FEFEAF974B8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962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E0CBF3-2A0A-4409-B599-FEFEAF974B8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462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773238"/>
            <a:ext cx="9144000" cy="508476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628775"/>
            <a:ext cx="9144000" cy="144463"/>
          </a:xfrm>
          <a:prstGeom prst="rect">
            <a:avLst/>
          </a:prstGeom>
          <a:solidFill>
            <a:srgbClr val="00AE9E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8000" y="2132856"/>
            <a:ext cx="7633648" cy="2084543"/>
          </a:xfrm>
          <a:ln>
            <a:noFill/>
          </a:ln>
        </p:spPr>
        <p:txBody>
          <a:bodyPr anchor="t">
            <a:noAutofit/>
          </a:bodyPr>
          <a:lstStyle>
            <a:lvl1pPr algn="l"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8000" y="6021288"/>
            <a:ext cx="7633648" cy="33833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1 line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648072"/>
          </a:xfrm>
        </p:spPr>
        <p:txBody>
          <a:bodyPr anchor="t" anchorCtr="0"/>
          <a:lstStyle>
            <a:lvl1pPr>
              <a:defRPr sz="4000" baseline="0">
                <a:solidFill>
                  <a:srgbClr val="00AE9E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2088000"/>
            <a:ext cx="8028000" cy="4064455"/>
          </a:xfrm>
        </p:spPr>
        <p:txBody>
          <a:bodyPr/>
          <a:lstStyle>
            <a:lvl1pPr>
              <a:spcBef>
                <a:spcPts val="1200"/>
              </a:spcBef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2565FA6D-D4C8-4C4C-AC4B-3269734D34D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Testing the Effectiveness of Training – a practical solution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2 lines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1188000"/>
          </a:xfrm>
        </p:spPr>
        <p:txBody>
          <a:bodyPr anchor="t" anchorCtr="0"/>
          <a:lstStyle>
            <a:lvl1pPr>
              <a:defRPr sz="4000" baseline="0">
                <a:solidFill>
                  <a:srgbClr val="00AE9E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2628000"/>
            <a:ext cx="8028000" cy="3537304"/>
          </a:xfrm>
        </p:spPr>
        <p:txBody>
          <a:bodyPr/>
          <a:lstStyle>
            <a:lvl1pPr>
              <a:spcBef>
                <a:spcPts val="1200"/>
              </a:spcBef>
              <a:defRPr>
                <a:solidFill>
                  <a:srgbClr val="00AE9E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F71B5A3E-AB5C-4394-BB97-07D04CB99A2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Testing the Effectiveness of Training – a practical solution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1 line)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648000"/>
          </a:xfrm>
        </p:spPr>
        <p:txBody>
          <a:bodyPr anchor="t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000" y="2088000"/>
            <a:ext cx="3924000" cy="4068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00" y="2088000"/>
            <a:ext cx="3924000" cy="4068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BAADB3B0-2D09-4AA3-A340-09780B82849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Presentation title - edit in Header and Footer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2 lines)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1188000"/>
          </a:xfrm>
        </p:spPr>
        <p:txBody>
          <a:bodyPr anchor="t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000" y="2628000"/>
            <a:ext cx="3924000" cy="3564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00" y="2628000"/>
            <a:ext cx="3924000" cy="3564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55FD54BE-53AE-43A8-A8D2-A8E4EFCA2A6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Presentation title - edit in Header and Footer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367999"/>
            <a:ext cx="8028000" cy="4788000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3C92E8B8-980F-4FD9-89A2-235B13F5AFD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Presentation title - edit in Header and Footer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3077896" cy="670396"/>
          </a:xfrm>
        </p:spPr>
        <p:txBody>
          <a:bodyPr anchor="t" anchorCtr="0"/>
          <a:lstStyle>
            <a:lvl1pPr algn="l">
              <a:defRPr sz="1800" b="0" i="0" spc="0" baseline="0"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912" y="1368001"/>
            <a:ext cx="4799138" cy="4788000"/>
          </a:xfrm>
        </p:spPr>
        <p:txBody>
          <a:bodyPr/>
          <a:lstStyle>
            <a:lvl1pPr>
              <a:defRPr sz="1800" baseline="0"/>
            </a:lvl1pPr>
            <a:lvl2pPr>
              <a:defRPr sz="18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4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8000" y="2132856"/>
            <a:ext cx="3077896" cy="4032448"/>
          </a:xfrm>
        </p:spPr>
        <p:txBody>
          <a:bodyPr/>
          <a:lstStyle>
            <a:lvl1pPr marL="0" indent="0">
              <a:buNone/>
              <a:defRPr sz="1600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D02A3ABA-32EC-4D50-B075-F06DC786BAF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Presentation title - edit in Header and Footer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773238"/>
            <a:ext cx="9144000" cy="508476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ectangle 4"/>
          <p:cNvSpPr/>
          <p:nvPr userDrawn="1"/>
        </p:nvSpPr>
        <p:spPr>
          <a:xfrm>
            <a:off x="0" y="1628775"/>
            <a:ext cx="9144000" cy="1444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6" name="Picture 9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000" y="1800000"/>
            <a:ext cx="8028000" cy="4377600"/>
          </a:xfrm>
        </p:spPr>
        <p:txBody>
          <a:bodyPr/>
          <a:lstStyle>
            <a:lvl1pPr marL="0" indent="0">
              <a:buNone/>
              <a:defRPr sz="3600" b="0" i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34F5B560-165B-4748-8F10-4294154EB5E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Presentation title - edit in Header and Footer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308725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EB4B846C-37E1-4198-8614-DFE920AB1F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Presentation title - edit in Header and Footer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7213" y="274638"/>
            <a:ext cx="8029575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57213" y="1600200"/>
            <a:ext cx="80295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3"/>
            <a:r>
              <a:rPr lang="en-US" dirty="0"/>
              <a:t>Third </a:t>
            </a:r>
            <a:r>
              <a:rPr lang="en-US" dirty="0" smtClean="0"/>
              <a:t>level</a:t>
            </a:r>
          </a:p>
          <a:p>
            <a:pPr lvl="4"/>
            <a:r>
              <a:rPr lang="en-US" dirty="0" smtClean="0"/>
              <a:t>Fourth </a:t>
            </a:r>
            <a:r>
              <a:rPr lang="en-US" dirty="0"/>
              <a:t>level</a:t>
            </a:r>
          </a:p>
          <a:p>
            <a:pPr lvl="5"/>
            <a:r>
              <a:rPr lang="en-US" dirty="0" smtClean="0"/>
              <a:t>Fifth </a:t>
            </a:r>
            <a:r>
              <a:rPr lang="en-US" dirty="0"/>
              <a:t>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08725"/>
            <a:ext cx="9144000" cy="549275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45F8D313-CCBE-49D6-A3BC-57B1848DFB52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900113" y="6308725"/>
            <a:ext cx="8064375" cy="54927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Testing the Effectiveness of Training – a practical solution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50">
          <a:solidFill>
            <a:srgbClr val="00AE9E"/>
          </a:solidFill>
          <a:latin typeface="+mj-lt"/>
          <a:ea typeface="ヒラギノ角ゴ Pro W3" pitchFamily="84" charset="-128"/>
          <a:cs typeface="ヒラギノ角ゴ Pro W3" pitchFamily="84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Font typeface="Arial" pitchFamily="84" charset="0"/>
        <a:defRPr kern="1200" baseline="0">
          <a:solidFill>
            <a:srgbClr val="00AE9E"/>
          </a:solidFill>
          <a:latin typeface="Arial" pitchFamily="34" charset="0"/>
          <a:ea typeface="ヒラギノ角ゴ Pro W3" pitchFamily="84" charset="-128"/>
          <a:cs typeface="ヒラギノ角ゴ Pro W3" pitchFamily="84" charset="-128"/>
        </a:defRPr>
      </a:lvl1pPr>
      <a:lvl2pPr marL="354013" indent="-176213" algn="l" rtl="0" eaLnBrk="0" fontAlgn="base" hangingPunct="0">
        <a:spcBef>
          <a:spcPts val="600"/>
        </a:spcBef>
        <a:spcAft>
          <a:spcPct val="0"/>
        </a:spcAft>
        <a:defRPr kern="1200" baseline="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2pPr>
      <a:lvl3pPr marL="215900" indent="-215900" algn="l" rtl="0" eaLnBrk="0" fontAlgn="base" hangingPunct="0">
        <a:spcBef>
          <a:spcPts val="600"/>
        </a:spcBef>
        <a:spcAft>
          <a:spcPct val="0"/>
        </a:spcAft>
        <a:buFont typeface="Arial" pitchFamily="84" charset="0"/>
        <a:buChar char="•"/>
        <a:defRPr kern="120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3pPr>
      <a:lvl4pPr marL="625475" indent="-190500" algn="l" rtl="0" eaLnBrk="0" fontAlgn="base" hangingPunct="0">
        <a:spcBef>
          <a:spcPts val="60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4pPr>
      <a:lvl5pPr marL="1073150" indent="-1778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5pPr>
      <a:lvl6pPr marL="1520825" indent="-187325" algn="l" defTabSz="914400" rtl="0" eaLnBrk="1" latinLnBrk="0" hangingPunct="1">
        <a:spcBef>
          <a:spcPct val="20000"/>
        </a:spcBef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11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Testing the Effectiveness of Training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/>
              <a:t>- a practical solution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733256"/>
            <a:ext cx="7633648" cy="338336"/>
          </a:xfrm>
        </p:spPr>
        <p:txBody>
          <a:bodyPr>
            <a:noAutofit/>
          </a:bodyPr>
          <a:lstStyle/>
          <a:p>
            <a:r>
              <a:rPr lang="en-GB" dirty="0" smtClean="0"/>
              <a:t>E L Grindrod; J E Stewart </a:t>
            </a:r>
          </a:p>
          <a:p>
            <a:r>
              <a:rPr lang="en-GB" dirty="0" smtClean="0"/>
              <a:t>PHE CRCE Leeds</a:t>
            </a:r>
            <a:endParaRPr lang="en-GB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</a:t>
            </a:r>
            <a:fld id="{2565FA6D-D4C8-4C4C-AC4B-3269734D34D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Testing the Effectiveness of Training – a practical solution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609" y="2087563"/>
            <a:ext cx="5420782" cy="406558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1891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</a:t>
            </a:r>
            <a:fld id="{2565FA6D-D4C8-4C4C-AC4B-3269734D34D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Testing the Effectiveness of Training – a practical solution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32656"/>
            <a:ext cx="4332907" cy="577721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1344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2088001"/>
            <a:ext cx="3437936" cy="198907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Fair outcome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Time / resourcing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A</a:t>
            </a:r>
            <a:r>
              <a:rPr lang="en-GB" sz="2400" dirty="0" smtClean="0"/>
              <a:t>ppropriate assessment (testing the right thing)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</a:t>
            </a:r>
            <a:fld id="{2565FA6D-D4C8-4C4C-AC4B-3269734D34D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Testing the Effectiveness of Training – a practical solution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530120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“Optimisation”</a:t>
            </a:r>
            <a:endParaRPr lang="en-GB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978624179"/>
              </p:ext>
            </p:extLst>
          </p:nvPr>
        </p:nvGraphicFramePr>
        <p:xfrm>
          <a:off x="3687107" y="1468040"/>
          <a:ext cx="545689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60494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olutions – the future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2564904"/>
            <a:ext cx="8028000" cy="358755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“Streaming”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Individual practical assessment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Viva assessment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Pass / fail judged on written performance only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No change?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</a:t>
            </a:r>
            <a:fld id="{2565FA6D-D4C8-4C4C-AC4B-3269734D34D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Testing the Effectiveness of Training – a practical solution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931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Testing the Effectiveness of Training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/>
              <a:t>- a practical solution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733256"/>
            <a:ext cx="7633648" cy="338336"/>
          </a:xfrm>
        </p:spPr>
        <p:txBody>
          <a:bodyPr>
            <a:noAutofit/>
          </a:bodyPr>
          <a:lstStyle/>
          <a:p>
            <a:r>
              <a:rPr lang="en-GB" dirty="0" smtClean="0"/>
              <a:t>E L Grindrod; J E Stewart </a:t>
            </a:r>
          </a:p>
          <a:p>
            <a:r>
              <a:rPr lang="en-GB" dirty="0" smtClean="0"/>
              <a:t>PHE CRCE Leeds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114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700808"/>
            <a:ext cx="3941992" cy="648072"/>
          </a:xfrm>
        </p:spPr>
        <p:txBody>
          <a:bodyPr>
            <a:noAutofit/>
          </a:bodyPr>
          <a:lstStyle/>
          <a:p>
            <a:r>
              <a:rPr lang="en-GB" sz="4400" dirty="0" smtClean="0"/>
              <a:t>How to test the effectiveness of training?</a:t>
            </a:r>
            <a:endParaRPr lang="en-GB" sz="4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16632"/>
            <a:ext cx="4508896" cy="612067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</a:t>
            </a:r>
            <a:fld id="{2565FA6D-D4C8-4C4C-AC4B-3269734D34D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Testing the Effectiveness of Training – a practical solution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4777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participants: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348880"/>
            <a:ext cx="8028000" cy="31412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Fast-thinking / fast acting, looking </a:t>
            </a:r>
            <a:r>
              <a:rPr lang="en-GB" sz="2400" dirty="0"/>
              <a:t>for a quick ‘black / white’ </a:t>
            </a:r>
            <a:r>
              <a:rPr lang="en-GB" sz="2400" dirty="0" smtClean="0"/>
              <a:t>solution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Highly practical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Team players: collective decision-making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Comfortable seeking and implementing expert advice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Focussed on colleagues and the patient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</a:t>
            </a:r>
            <a:fld id="{2565FA6D-D4C8-4C4C-AC4B-3269734D34D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Presentation title - edit in Header and Footer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642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Expected outcomes of the course: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420889"/>
            <a:ext cx="8028000" cy="3240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Identify a radiation hazard and evaluate its significance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Ensure compliance with employer’s policies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Liaise with other parties: </a:t>
            </a:r>
          </a:p>
          <a:p>
            <a:pPr marL="0" indent="0"/>
            <a:r>
              <a:rPr lang="en-GB" sz="2400" dirty="0" smtClean="0"/>
              <a:t>	premises owners; </a:t>
            </a:r>
          </a:p>
          <a:p>
            <a:pPr marL="0" indent="0"/>
            <a:r>
              <a:rPr lang="en-GB" sz="2400" dirty="0" smtClean="0"/>
              <a:t>	other agencies; </a:t>
            </a:r>
          </a:p>
          <a:p>
            <a:pPr marL="0" indent="0"/>
            <a:r>
              <a:rPr lang="en-GB" sz="2400" dirty="0" smtClean="0"/>
              <a:t>	RP experts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</a:t>
            </a:r>
            <a:fld id="{2565FA6D-D4C8-4C4C-AC4B-3269734D34D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Testing the Effectiveness of Training – a practical solution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716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</a:t>
            </a:r>
            <a:fld id="{2565FA6D-D4C8-4C4C-AC4B-3269734D34D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Testing the Effectiveness of Training – a practical solution</a:t>
            </a:r>
            <a:endParaRPr lang="en-US" dirty="0"/>
          </a:p>
        </p:txBody>
      </p:sp>
      <p:pic>
        <p:nvPicPr>
          <p:cNvPr id="6" name="Content Placeholder 5" descr="CBRN2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691680" y="908720"/>
            <a:ext cx="6912768" cy="5188681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7776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4800" dirty="0" smtClean="0"/>
              <a:t>Assessment</a:t>
            </a:r>
            <a:endParaRPr lang="en-GB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</a:t>
            </a:r>
            <a:fld id="{2565FA6D-D4C8-4C4C-AC4B-3269734D34D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Testing the Effectiveness of Training – a practical solution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798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Assessment considerations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58000" y="2088000"/>
            <a:ext cx="5814200" cy="40644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Expected course outcomes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Nature of the participants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Varied / unexpected role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Resources available: hardware, time, personnel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QA and an ‘individual’ decision</a:t>
            </a:r>
          </a:p>
          <a:p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</a:t>
            </a:r>
            <a:fld id="{34F5B560-165B-4748-8F10-4294154EB5E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 title - edit in Header and Footer</a:t>
            </a:r>
            <a:endParaRPr lang="en-US" dirty="0"/>
          </a:p>
        </p:txBody>
      </p:sp>
      <p:pic>
        <p:nvPicPr>
          <p:cNvPr id="1027" name="Picture 3" descr="C:\Users\liz.grindrod\AppData\Local\Microsoft\Windows\Temporary Internet Files\Content.IE5\VONUL2ND\MP900399577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996951"/>
            <a:ext cx="2504661" cy="313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0107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Our current solution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420889"/>
            <a:ext cx="8028000" cy="2088232"/>
          </a:xfrm>
        </p:spPr>
        <p:txBody>
          <a:bodyPr/>
          <a:lstStyle/>
          <a:p>
            <a:pPr>
              <a:tabLst>
                <a:tab pos="1792288" algn="l"/>
              </a:tabLst>
            </a:pPr>
            <a:r>
              <a:rPr lang="en-GB" sz="2400" dirty="0" smtClean="0"/>
              <a:t>Part 1:	Multiple choice (20% of total score)</a:t>
            </a:r>
          </a:p>
          <a:p>
            <a:pPr>
              <a:tabLst>
                <a:tab pos="1792288" algn="l"/>
              </a:tabLst>
            </a:pPr>
            <a:r>
              <a:rPr lang="en-GB" sz="2400" dirty="0" smtClean="0"/>
              <a:t>Part 2:	Short answer questions (60% of total score)</a:t>
            </a:r>
          </a:p>
          <a:p>
            <a:pPr marL="1792288" indent="-1792288">
              <a:tabLst>
                <a:tab pos="1792288" algn="l"/>
              </a:tabLst>
            </a:pPr>
            <a:r>
              <a:rPr lang="en-GB" sz="2400" dirty="0" smtClean="0"/>
              <a:t>Part 3:	Practical assessment of skills (20% of the total score)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</a:t>
            </a:r>
            <a:fld id="{2565FA6D-D4C8-4C4C-AC4B-3269734D34D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Testing the Effectiveness of Training – a practical solution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899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4446048" cy="648072"/>
          </a:xfrm>
        </p:spPr>
        <p:txBody>
          <a:bodyPr>
            <a:noAutofit/>
          </a:bodyPr>
          <a:lstStyle/>
          <a:p>
            <a:r>
              <a:rPr lang="en-GB" sz="4400" dirty="0" smtClean="0"/>
              <a:t>Practical Assessment</a:t>
            </a:r>
            <a:endParaRPr lang="en-GB" sz="4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2656"/>
            <a:ext cx="4392488" cy="585665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</a:t>
            </a:r>
            <a:fld id="{2565FA6D-D4C8-4C4C-AC4B-3269734D34D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Testing the Effectiveness of Training – a practical solution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3812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theme1.xml><?xml version="1.0" encoding="utf-8"?>
<a:theme xmlns:a="http://schemas.openxmlformats.org/drawingml/2006/main" name="Office Theme">
  <a:themeElements>
    <a:clrScheme name="Public Health England">
      <a:dk1>
        <a:sysClr val="windowText" lastClr="000000"/>
      </a:dk1>
      <a:lt1>
        <a:sysClr val="window" lastClr="FFFFFF"/>
      </a:lt1>
      <a:dk2>
        <a:srgbClr val="009966"/>
      </a:dk2>
      <a:lt2>
        <a:srgbClr val="98002E"/>
      </a:lt2>
      <a:accent1>
        <a:srgbClr val="11175E"/>
      </a:accent1>
      <a:accent2>
        <a:srgbClr val="D8B5A3"/>
      </a:accent2>
      <a:accent3>
        <a:srgbClr val="F9A25E"/>
      </a:accent3>
      <a:accent4>
        <a:srgbClr val="EEB111"/>
      </a:accent4>
      <a:accent5>
        <a:srgbClr val="00B274"/>
      </a:accent5>
      <a:accent6>
        <a:srgbClr val="A7A9AC"/>
      </a:accent6>
      <a:hlink>
        <a:srgbClr val="000000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9B7DA3EDF68E46B214450A9560BB7B" ma:contentTypeVersion="1" ma:contentTypeDescription="Create a new document." ma:contentTypeScope="" ma:versionID="83d1c2a1ddf9e07316c1b437bf002d6f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fa06d6fac6d8f3ef9a355fe6c8a09ea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13CE876-F6B8-426D-AD24-6158FEBEBE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DB5CD08-22AD-408D-80A1-8F6F69E14CE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7A3CFA5-8F67-46CA-9AB2-C402C3AFFED9}">
  <ds:schemaRefs>
    <ds:schemaRef ds:uri="http://schemas.microsoft.com/sharepoint/v3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1586</TotalTime>
  <Words>334</Words>
  <Application>Microsoft Office PowerPoint</Application>
  <PresentationFormat>On-screen Show (4:3)</PresentationFormat>
  <Paragraphs>89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Testing the Effectiveness of Training  - a practical solution</vt:lpstr>
      <vt:lpstr>How to test the effectiveness of training?</vt:lpstr>
      <vt:lpstr>The participants:</vt:lpstr>
      <vt:lpstr>Expected outcomes of the course:</vt:lpstr>
      <vt:lpstr>PowerPoint Presentation</vt:lpstr>
      <vt:lpstr>PowerPoint Presentation</vt:lpstr>
      <vt:lpstr>Assessment considerations</vt:lpstr>
      <vt:lpstr>Our current solution </vt:lpstr>
      <vt:lpstr>Practical Assessment</vt:lpstr>
      <vt:lpstr>PowerPoint Presentation</vt:lpstr>
      <vt:lpstr>PowerPoint Presentation</vt:lpstr>
      <vt:lpstr>Issues</vt:lpstr>
      <vt:lpstr>Solutions – the future ?</vt:lpstr>
      <vt:lpstr>Testing the Effectiveness of Training  - a practical solution</vt:lpstr>
    </vt:vector>
  </TitlesOfParts>
  <Company>Cabinet 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Grindrod</dc:creator>
  <cp:lastModifiedBy>Liz Grindrod</cp:lastModifiedBy>
  <cp:revision>139</cp:revision>
  <dcterms:created xsi:type="dcterms:W3CDTF">2012-10-10T09:02:29Z</dcterms:created>
  <dcterms:modified xsi:type="dcterms:W3CDTF">2014-05-08T06:16:11Z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0x0101007F9B7DA3EDF68E46B214450A9560BB7B</vt:lpwstr>
  </property>
</Properties>
</file>