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diagrams/colors1.xml" ContentType="application/vnd.openxmlformats-officedocument.drawingml.diagramColors+xml"/>
  <Override PartName="/ppt/diagrams/drawing2.xml" ContentType="application/vnd.ms-office.drawingml.diagramDrawing+xml"/>
  <Override PartName="/ppt/slideMasters/slideMaster1.xml" ContentType="application/vnd.openxmlformats-officedocument.presentationml.slideMaster+xml"/>
  <Override PartName="/ppt/slides/slide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diagrams/quickStyle2.xml" ContentType="application/vnd.openxmlformats-officedocument.drawingml.diagramStyl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notesSlides/notesSlide13.xml" ContentType="application/vnd.openxmlformats-officedocument.presentationml.notesSlide+xml"/>
  <Override PartName="/ppt/slideLayouts/slideLayout10.xml" ContentType="application/vnd.openxmlformats-officedocument.presentationml.slideLayout+xml"/>
  <Override PartName="/ppt/diagrams/layout2.xml" ContentType="application/vnd.openxmlformats-officedocument.drawingml.diagramLayout+xml"/>
  <Override PartName="/ppt/notesSlides/notesSlide8.xml" ContentType="application/vnd.openxmlformats-officedocument.presentationml.notesSlide+xml"/>
  <Override PartName="/ppt/notesSlides/notesSlide9.xml" ContentType="application/vnd.openxmlformats-officedocument.presentationml.notesSlide+xml"/>
  <Default Extension="gif" ContentType="image/gif"/>
  <Override PartName="/ppt/notesSlides/notesSlide11.xml" ContentType="application/vnd.openxmlformats-officedocument.presentationml.notesSlide+xml"/>
  <Override PartName="/ppt/notesSlides/notesSlide12.xml" ContentType="application/vnd.openxmlformats-officedocument.presentationml.notesSlide+xml"/>
  <Default Extension="vml" ContentType="application/vnd.openxmlformats-officedocument.vmlDrawing"/>
  <Override PartName="/ppt/diagrams/layout1.xml" ContentType="application/vnd.openxmlformats-officedocument.drawingml.diagramLayout+xml"/>
  <Override PartName="/ppt/diagrams/data2.xml" ContentType="application/vnd.openxmlformats-officedocument.drawingml.diagramData+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diagrams/colors2.xml" ContentType="application/vnd.openxmlformats-officedocument.drawingml.diagramColors+xml"/>
  <Default Extension="bin" ContentType="application/vnd.openxmlformats-officedocument.oleObject"/>
  <Override PartName="/ppt/slides/slide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Default Extension="jpeg" ContentType="image/jpeg"/>
  <Override PartName="/ppt/diagrams/quickStyle1.xml" ContentType="application/vnd.openxmlformats-officedocument.drawingml.diagramStyl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7"/>
  </p:notesMasterIdLst>
  <p:sldIdLst>
    <p:sldId id="256" r:id="rId2"/>
    <p:sldId id="261" r:id="rId3"/>
    <p:sldId id="260" r:id="rId4"/>
    <p:sldId id="292" r:id="rId5"/>
    <p:sldId id="283" r:id="rId6"/>
    <p:sldId id="295" r:id="rId7"/>
    <p:sldId id="278" r:id="rId8"/>
    <p:sldId id="279" r:id="rId9"/>
    <p:sldId id="281" r:id="rId10"/>
    <p:sldId id="293" r:id="rId11"/>
    <p:sldId id="294" r:id="rId12"/>
    <p:sldId id="284" r:id="rId13"/>
    <p:sldId id="285" r:id="rId14"/>
    <p:sldId id="287" r:id="rId15"/>
    <p:sldId id="259" r:id="rId16"/>
  </p:sldIdLst>
  <p:sldSz cx="9144000" cy="6858000" type="screen4x3"/>
  <p:notesSz cx="6669088" cy="9753600"/>
  <p:defaultTextStyle>
    <a:defPPr>
      <a:defRPr lang="fr-FR"/>
    </a:defPPr>
    <a:lvl1pPr algn="ctr" rtl="0" fontAlgn="base">
      <a:spcBef>
        <a:spcPct val="0"/>
      </a:spcBef>
      <a:spcAft>
        <a:spcPct val="0"/>
      </a:spcAft>
      <a:defRPr sz="1600" kern="1200">
        <a:solidFill>
          <a:schemeClr val="tx1"/>
        </a:solidFill>
        <a:latin typeface="Arial" pitchFamily="34" charset="0"/>
        <a:ea typeface="+mn-ea"/>
        <a:cs typeface="Arial" pitchFamily="34" charset="0"/>
      </a:defRPr>
    </a:lvl1pPr>
    <a:lvl2pPr marL="457200" algn="ctr" rtl="0" fontAlgn="base">
      <a:spcBef>
        <a:spcPct val="0"/>
      </a:spcBef>
      <a:spcAft>
        <a:spcPct val="0"/>
      </a:spcAft>
      <a:defRPr sz="1600" kern="1200">
        <a:solidFill>
          <a:schemeClr val="tx1"/>
        </a:solidFill>
        <a:latin typeface="Arial" pitchFamily="34" charset="0"/>
        <a:ea typeface="+mn-ea"/>
        <a:cs typeface="Arial" pitchFamily="34" charset="0"/>
      </a:defRPr>
    </a:lvl2pPr>
    <a:lvl3pPr marL="914400" algn="ctr" rtl="0" fontAlgn="base">
      <a:spcBef>
        <a:spcPct val="0"/>
      </a:spcBef>
      <a:spcAft>
        <a:spcPct val="0"/>
      </a:spcAft>
      <a:defRPr sz="1600" kern="1200">
        <a:solidFill>
          <a:schemeClr val="tx1"/>
        </a:solidFill>
        <a:latin typeface="Arial" pitchFamily="34" charset="0"/>
        <a:ea typeface="+mn-ea"/>
        <a:cs typeface="Arial" pitchFamily="34" charset="0"/>
      </a:defRPr>
    </a:lvl3pPr>
    <a:lvl4pPr marL="1371600" algn="ctr" rtl="0" fontAlgn="base">
      <a:spcBef>
        <a:spcPct val="0"/>
      </a:spcBef>
      <a:spcAft>
        <a:spcPct val="0"/>
      </a:spcAft>
      <a:defRPr sz="1600" kern="1200">
        <a:solidFill>
          <a:schemeClr val="tx1"/>
        </a:solidFill>
        <a:latin typeface="Arial" pitchFamily="34" charset="0"/>
        <a:ea typeface="+mn-ea"/>
        <a:cs typeface="Arial" pitchFamily="34" charset="0"/>
      </a:defRPr>
    </a:lvl4pPr>
    <a:lvl5pPr marL="1828800" algn="ctr" rtl="0" fontAlgn="base">
      <a:spcBef>
        <a:spcPct val="0"/>
      </a:spcBef>
      <a:spcAft>
        <a:spcPct val="0"/>
      </a:spcAft>
      <a:defRPr sz="1600" kern="1200">
        <a:solidFill>
          <a:schemeClr val="tx1"/>
        </a:solidFill>
        <a:latin typeface="Arial" pitchFamily="34" charset="0"/>
        <a:ea typeface="+mn-ea"/>
        <a:cs typeface="Arial" pitchFamily="34" charset="0"/>
      </a:defRPr>
    </a:lvl5pPr>
    <a:lvl6pPr marL="2286000" algn="l" defTabSz="914400" rtl="0" eaLnBrk="1" latinLnBrk="0" hangingPunct="1">
      <a:defRPr sz="1600" kern="1200">
        <a:solidFill>
          <a:schemeClr val="tx1"/>
        </a:solidFill>
        <a:latin typeface="Arial" pitchFamily="34" charset="0"/>
        <a:ea typeface="+mn-ea"/>
        <a:cs typeface="Arial" pitchFamily="34" charset="0"/>
      </a:defRPr>
    </a:lvl6pPr>
    <a:lvl7pPr marL="2743200" algn="l" defTabSz="914400" rtl="0" eaLnBrk="1" latinLnBrk="0" hangingPunct="1">
      <a:defRPr sz="1600" kern="1200">
        <a:solidFill>
          <a:schemeClr val="tx1"/>
        </a:solidFill>
        <a:latin typeface="Arial" pitchFamily="34" charset="0"/>
        <a:ea typeface="+mn-ea"/>
        <a:cs typeface="Arial" pitchFamily="34" charset="0"/>
      </a:defRPr>
    </a:lvl7pPr>
    <a:lvl8pPr marL="3200400" algn="l" defTabSz="914400" rtl="0" eaLnBrk="1" latinLnBrk="0" hangingPunct="1">
      <a:defRPr sz="1600" kern="1200">
        <a:solidFill>
          <a:schemeClr val="tx1"/>
        </a:solidFill>
        <a:latin typeface="Arial" pitchFamily="34" charset="0"/>
        <a:ea typeface="+mn-ea"/>
        <a:cs typeface="Arial" pitchFamily="34" charset="0"/>
      </a:defRPr>
    </a:lvl8pPr>
    <a:lvl9pPr marL="3657600" algn="l" defTabSz="914400" rtl="0" eaLnBrk="1" latinLnBrk="0" hangingPunct="1">
      <a:defRPr sz="1600" kern="1200">
        <a:solidFill>
          <a:schemeClr val="tx1"/>
        </a:solidFill>
        <a:latin typeface="Arial" pitchFamily="34" charset="0"/>
        <a:ea typeface="+mn-ea"/>
        <a:cs typeface="Arial" pitchFamily="34"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FF"/>
    <a:srgbClr val="0066FF"/>
    <a:srgbClr val="0C0C0C"/>
    <a:srgbClr val="5A95BA"/>
  </p:clrMru>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E25E649-3F16-4E02-A733-19D2CDBF48F0}" styleName="Style moyen 3 - Accentuation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6044" autoAdjust="0"/>
    <p:restoredTop sz="97491" autoAdjust="0"/>
  </p:normalViewPr>
  <p:slideViewPr>
    <p:cSldViewPr>
      <p:cViewPr>
        <p:scale>
          <a:sx n="80" d="100"/>
          <a:sy n="80" d="100"/>
        </p:scale>
        <p:origin x="-1476" y="-6"/>
      </p:cViewPr>
      <p:guideLst>
        <p:guide orient="horz" pos="2160"/>
        <p:guide orient="horz" pos="799"/>
        <p:guide orient="horz" pos="3884"/>
        <p:guide pos="2880"/>
        <p:guide pos="249"/>
        <p:guide pos="5511"/>
      </p:guideLst>
    </p:cSldViewPr>
  </p:slid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0_2">
  <dgm:title val=""/>
  <dgm:desc val=""/>
  <dgm:catLst>
    <dgm:cat type="mainScheme" pri="10200"/>
  </dgm:catLst>
  <dgm:styleLbl name="node0">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lig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l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vennNode1">
    <dgm:fillClrLst meth="repeat">
      <a:schemeClr val="lt1">
        <a:alpha val="50000"/>
      </a:schemeClr>
    </dgm:fillClrLst>
    <dgm:linClrLst meth="repeat">
      <a:schemeClr val="dk2">
        <a:shade val="80000"/>
      </a:schemeClr>
    </dgm:linClrLst>
    <dgm:effectClrLst/>
    <dgm:txLinClrLst/>
    <dgm:txFillClrLst/>
    <dgm:txEffectClrLst/>
  </dgm:styleLbl>
  <dgm:styleLbl name="node2">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3">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4">
    <dgm:fillClrLst meth="repeat">
      <a:schemeClr val="lt1"/>
    </dgm:fillClrLst>
    <dgm:linClrLst meth="repeat">
      <a:schemeClr val="dk2">
        <a:shade val="80000"/>
      </a:schemeClr>
    </dgm:linClrLst>
    <dgm:effectClrLst/>
    <dgm:txLinClrLst/>
    <dgm:txFillClrLst meth="repeat">
      <a:schemeClr val="dk2"/>
    </dgm:txFillClrLst>
    <dgm:txEffectClrLst/>
  </dgm:styleLbl>
  <dgm:styleLbl name="f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align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b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sibTrans1D1">
    <dgm:fillClrLst meth="repeat">
      <a:schemeClr val="dk2"/>
    </dgm:fillClrLst>
    <dgm:linClrLst meth="repeat">
      <a:schemeClr val="dk2"/>
    </dgm:linClrLst>
    <dgm:effectClrLst/>
    <dgm:txLinClrLst/>
    <dgm:txFillClrLst meth="repeat">
      <a:schemeClr val="tx1"/>
    </dgm:txFillClrLst>
    <dgm:txEffectClrLst/>
  </dgm:styleLbl>
  <dgm:styleLbl name="callout">
    <dgm:fillClrLst meth="repeat">
      <a:schemeClr val="dk2"/>
    </dgm:fillClrLst>
    <dgm:linClrLst meth="repeat">
      <a:schemeClr val="dk2"/>
    </dgm:linClrLst>
    <dgm:effectClrLst/>
    <dgm:txLinClrLst/>
    <dgm:txFillClrLst meth="repeat">
      <a:schemeClr val="tx1"/>
    </dgm:txFillClrLst>
    <dgm:txEffectClrLst/>
  </dgm:styleLbl>
  <dgm:styleLbl name="asst0">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2">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3">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4">
    <dgm:fillClrLst meth="repeat">
      <a:schemeClr val="lt1"/>
    </dgm:fillClrLst>
    <dgm:linClrLst meth="repeat">
      <a:schemeClr val="dk2">
        <a:shade val="80000"/>
      </a:schemeClr>
    </dgm:linClrLst>
    <dgm:effectClrLst/>
    <dgm:txLinClrLst/>
    <dgm:txFillClrLst meth="repeat">
      <a:schemeClr val="dk2"/>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dgm:txEffectClrLst/>
  </dgm:styleLbl>
  <dgm:styleLbl name="parChTrans2D2">
    <dgm:fillClrLst meth="repeat">
      <a:schemeClr val="dk2"/>
    </dgm:fillClrLst>
    <dgm:linClrLst meth="repeat">
      <a:schemeClr val="dk2"/>
    </dgm:linClrLst>
    <dgm:effectClrLst/>
    <dgm:txLinClrLst/>
    <dgm:txFillClrLst/>
    <dgm:txEffectClrLst/>
  </dgm:styleLbl>
  <dgm:styleLbl name="parChTrans2D3">
    <dgm:fillClrLst meth="repeat">
      <a:schemeClr val="dk2"/>
    </dgm:fillClrLst>
    <dgm:linClrLst meth="repeat">
      <a:schemeClr val="dk2"/>
    </dgm:linClrLst>
    <dgm:effectClrLst/>
    <dgm:txLinClrLst/>
    <dgm:txFillClrLst/>
    <dgm:txEffectClrLst/>
  </dgm:styleLbl>
  <dgm:styleLbl name="parChTrans2D4">
    <dgm:fillClrLst meth="repeat">
      <a:schemeClr val="dk2"/>
    </dgm:fillClrLst>
    <dgm:linClrLst meth="repeat">
      <a:schemeClr val="dk2"/>
    </dgm:linClrLst>
    <dgm:effectClrLst/>
    <dgm:txLinClrLst/>
    <dgm:txFillClrLst meth="repeat">
      <a:schemeClr val="lt1"/>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con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align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trAlignAcc1">
    <dgm:fillClrLst meth="repeat">
      <a:schemeClr val="dk2">
        <a:alpha val="40000"/>
        <a:tint val="40000"/>
      </a:schemeClr>
    </dgm:fillClrLst>
    <dgm:linClrLst meth="repeat">
      <a:schemeClr val="dk2"/>
    </dgm:linClrLst>
    <dgm:effectClrLst/>
    <dgm:txLinClrLst/>
    <dgm:txFillClrLst meth="repeat">
      <a:schemeClr val="dk2"/>
    </dgm:txFillClrLst>
    <dgm:txEffectClrLst/>
  </dgm:styleLbl>
  <dgm:styleLbl name="b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solidFgAcc1">
    <dgm:fillClrLst meth="repeat">
      <a:schemeClr val="lt1"/>
    </dgm:fillClrLst>
    <dgm:linClrLst meth="repeat">
      <a:schemeClr val="dk2"/>
    </dgm:linClrLst>
    <dgm:effectClrLst/>
    <dgm:txLinClrLst/>
    <dgm:txFillClrLst meth="repeat">
      <a:schemeClr val="dk2"/>
    </dgm:txFillClrLst>
    <dgm:txEffectClrLst/>
  </dgm:styleLbl>
  <dgm:styleLbl name="solidAlignAcc1">
    <dgm:fillClrLst meth="repeat">
      <a:schemeClr val="lt1"/>
    </dgm:fillClrLst>
    <dgm:linClrLst meth="repeat">
      <a:schemeClr val="dk2"/>
    </dgm:linClrLst>
    <dgm:effectClrLst/>
    <dgm:txLinClrLst/>
    <dgm:txFillClrLst meth="repeat">
      <a:schemeClr val="dk2"/>
    </dgm:txFillClrLst>
    <dgm:txEffectClrLst/>
  </dgm:styleLbl>
  <dgm:styleLbl name="solidBgAcc1">
    <dgm:fillClrLst meth="repeat">
      <a:schemeClr val="lt1"/>
    </dgm:fillClrLst>
    <dgm:linClrLst meth="repeat">
      <a:schemeClr val="dk2"/>
    </dgm:linClrLst>
    <dgm:effectClrLst/>
    <dgm:txLinClrLst/>
    <dgm:txFillClrLst meth="repeat">
      <a:schemeClr val="dk2"/>
    </dgm:txFillClrLst>
    <dgm:txEffectClrLst/>
  </dgm:styleLbl>
  <dgm:styleLbl name="f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align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b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fgAcc0">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2">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3">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4">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2"/>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2"/>
    </dgm:txFillClrLst>
    <dgm:txEffectClrLst/>
  </dgm:styleLbl>
  <dgm:styleLbl name="fgShp">
    <dgm:fillClrLst meth="repeat">
      <a:schemeClr val="dk2">
        <a:tint val="60000"/>
      </a:schemeClr>
    </dgm:fillClrLst>
    <dgm:linClrLst meth="repeat">
      <a:schemeClr val="lt1"/>
    </dgm:linClrLst>
    <dgm:effectClrLst/>
    <dgm:txLinClrLst/>
    <dgm:txFillClrLst meth="repeat">
      <a:schemeClr val="dk2"/>
    </dgm:txFillClrLst>
    <dgm:txEffectClrLst/>
  </dgm:styleLbl>
  <dgm:styleLbl name="revTx">
    <dgm:fillClrLst meth="repeat">
      <a:schemeClr val="lt1">
        <a:alpha val="0"/>
      </a:schemeClr>
    </dgm:fillClrLst>
    <dgm:linClrLst meth="repeat">
      <a:schemeClr val="dk2">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23E6960-371B-4CC8-83B7-D995FDA30B11}" type="doc">
      <dgm:prSet loTypeId="urn:microsoft.com/office/officeart/2005/8/layout/chevron1" loCatId="process" qsTypeId="urn:microsoft.com/office/officeart/2005/8/quickstyle/simple1" qsCatId="simple" csTypeId="urn:microsoft.com/office/officeart/2005/8/colors/accent1_2" csCatId="accent1" phldr="1"/>
      <dgm:spPr/>
    </dgm:pt>
    <dgm:pt modelId="{76A1B9CD-B186-42DC-B4A6-16C847E4273D}">
      <dgm:prSet phldrT="[Texte]"/>
      <dgm:spPr>
        <a:solidFill>
          <a:srgbClr val="0070C0"/>
        </a:solidFill>
      </dgm:spPr>
      <dgm:t>
        <a:bodyPr/>
        <a:lstStyle/>
        <a:p>
          <a:r>
            <a:rPr lang="fr-FR" dirty="0" smtClean="0"/>
            <a:t>Design/test</a:t>
          </a:r>
          <a:endParaRPr lang="fr-FR" dirty="0"/>
        </a:p>
      </dgm:t>
    </dgm:pt>
    <dgm:pt modelId="{D6D4A240-7C4E-4743-8033-269AD0CD5BE0}" type="parTrans" cxnId="{43B5A096-0ACE-4B80-ABC2-CF4CD0F90CD3}">
      <dgm:prSet/>
      <dgm:spPr/>
      <dgm:t>
        <a:bodyPr/>
        <a:lstStyle/>
        <a:p>
          <a:endParaRPr lang="fr-FR"/>
        </a:p>
      </dgm:t>
    </dgm:pt>
    <dgm:pt modelId="{84149D24-5447-446B-A8B4-0237ADBCDC61}" type="sibTrans" cxnId="{43B5A096-0ACE-4B80-ABC2-CF4CD0F90CD3}">
      <dgm:prSet/>
      <dgm:spPr/>
      <dgm:t>
        <a:bodyPr/>
        <a:lstStyle/>
        <a:p>
          <a:endParaRPr lang="fr-FR"/>
        </a:p>
      </dgm:t>
    </dgm:pt>
    <dgm:pt modelId="{A486E1E7-DF64-4F3C-9636-E5E958D5E2B6}">
      <dgm:prSet phldrT="[Texte]"/>
      <dgm:spPr>
        <a:solidFill>
          <a:srgbClr val="0070C0"/>
        </a:solidFill>
      </dgm:spPr>
      <dgm:t>
        <a:bodyPr/>
        <a:lstStyle/>
        <a:p>
          <a:r>
            <a:rPr lang="fr-FR" dirty="0" err="1" smtClean="0"/>
            <a:t>Integration</a:t>
          </a:r>
          <a:r>
            <a:rPr lang="fr-FR" dirty="0" smtClean="0"/>
            <a:t> </a:t>
          </a:r>
          <a:r>
            <a:rPr lang="fr-FR" dirty="0" err="1" smtClean="0"/>
            <a:t>within</a:t>
          </a:r>
          <a:r>
            <a:rPr lang="fr-FR" dirty="0" smtClean="0"/>
            <a:t> the training </a:t>
          </a:r>
          <a:r>
            <a:rPr lang="fr-FR" dirty="0" err="1" smtClean="0"/>
            <a:t>companies</a:t>
          </a:r>
          <a:endParaRPr lang="fr-FR" dirty="0"/>
        </a:p>
      </dgm:t>
    </dgm:pt>
    <dgm:pt modelId="{4DB0655A-AF1A-4C56-A8A8-916EBEE2BD62}" type="parTrans" cxnId="{6644D9E8-1B6A-4F39-BB6D-9319EE5C6495}">
      <dgm:prSet/>
      <dgm:spPr/>
      <dgm:t>
        <a:bodyPr/>
        <a:lstStyle/>
        <a:p>
          <a:endParaRPr lang="fr-FR"/>
        </a:p>
      </dgm:t>
    </dgm:pt>
    <dgm:pt modelId="{440DD91C-B0E6-4361-9243-472A3BB9948F}" type="sibTrans" cxnId="{6644D9E8-1B6A-4F39-BB6D-9319EE5C6495}">
      <dgm:prSet/>
      <dgm:spPr/>
      <dgm:t>
        <a:bodyPr/>
        <a:lstStyle/>
        <a:p>
          <a:endParaRPr lang="fr-FR"/>
        </a:p>
      </dgm:t>
    </dgm:pt>
    <dgm:pt modelId="{04ED00DD-D1DF-4367-856F-0DBAE32FE49D}">
      <dgm:prSet phldrT="[Texte]"/>
      <dgm:spPr>
        <a:solidFill>
          <a:srgbClr val="0070C0"/>
        </a:solidFill>
      </dgm:spPr>
      <dgm:t>
        <a:bodyPr/>
        <a:lstStyle/>
        <a:p>
          <a:r>
            <a:rPr lang="fr-FR" dirty="0" smtClean="0"/>
            <a:t>1/09/2014</a:t>
          </a:r>
        </a:p>
        <a:p>
          <a:r>
            <a:rPr lang="fr-FR" dirty="0" err="1" smtClean="0"/>
            <a:t>Starting</a:t>
          </a:r>
          <a:r>
            <a:rPr lang="fr-FR" dirty="0" smtClean="0"/>
            <a:t> up</a:t>
          </a:r>
          <a:endParaRPr lang="fr-FR" dirty="0"/>
        </a:p>
      </dgm:t>
    </dgm:pt>
    <dgm:pt modelId="{A6CB6F9A-50AE-4103-93EB-5B3F904A82F7}" type="parTrans" cxnId="{E7D256DF-81EF-434A-94A9-80650425FAC5}">
      <dgm:prSet/>
      <dgm:spPr/>
      <dgm:t>
        <a:bodyPr/>
        <a:lstStyle/>
        <a:p>
          <a:endParaRPr lang="fr-FR"/>
        </a:p>
      </dgm:t>
    </dgm:pt>
    <dgm:pt modelId="{7B969D3F-13CF-473D-B902-E09D72435046}" type="sibTrans" cxnId="{E7D256DF-81EF-434A-94A9-80650425FAC5}">
      <dgm:prSet/>
      <dgm:spPr/>
      <dgm:t>
        <a:bodyPr/>
        <a:lstStyle/>
        <a:p>
          <a:endParaRPr lang="fr-FR"/>
        </a:p>
      </dgm:t>
    </dgm:pt>
    <dgm:pt modelId="{2F3EF8FD-FF8E-4531-BC56-649C0BC431E6}" type="pres">
      <dgm:prSet presAssocID="{423E6960-371B-4CC8-83B7-D995FDA30B11}" presName="Name0" presStyleCnt="0">
        <dgm:presLayoutVars>
          <dgm:dir/>
          <dgm:animLvl val="lvl"/>
          <dgm:resizeHandles val="exact"/>
        </dgm:presLayoutVars>
      </dgm:prSet>
      <dgm:spPr/>
    </dgm:pt>
    <dgm:pt modelId="{B4EB2187-A0DD-4231-9799-1532ED5E0CDA}" type="pres">
      <dgm:prSet presAssocID="{76A1B9CD-B186-42DC-B4A6-16C847E4273D}" presName="parTxOnly" presStyleLbl="node1" presStyleIdx="0" presStyleCnt="3">
        <dgm:presLayoutVars>
          <dgm:chMax val="0"/>
          <dgm:chPref val="0"/>
          <dgm:bulletEnabled val="1"/>
        </dgm:presLayoutVars>
      </dgm:prSet>
      <dgm:spPr/>
      <dgm:t>
        <a:bodyPr/>
        <a:lstStyle/>
        <a:p>
          <a:endParaRPr lang="en-US"/>
        </a:p>
      </dgm:t>
    </dgm:pt>
    <dgm:pt modelId="{92FA8B69-23D5-4E09-850D-79645E1BA990}" type="pres">
      <dgm:prSet presAssocID="{84149D24-5447-446B-A8B4-0237ADBCDC61}" presName="parTxOnlySpace" presStyleCnt="0"/>
      <dgm:spPr/>
    </dgm:pt>
    <dgm:pt modelId="{9A5E5D27-A77E-4D52-B14F-194DAB879548}" type="pres">
      <dgm:prSet presAssocID="{A486E1E7-DF64-4F3C-9636-E5E958D5E2B6}" presName="parTxOnly" presStyleLbl="node1" presStyleIdx="1" presStyleCnt="3">
        <dgm:presLayoutVars>
          <dgm:chMax val="0"/>
          <dgm:chPref val="0"/>
          <dgm:bulletEnabled val="1"/>
        </dgm:presLayoutVars>
      </dgm:prSet>
      <dgm:spPr/>
      <dgm:t>
        <a:bodyPr/>
        <a:lstStyle/>
        <a:p>
          <a:endParaRPr lang="en-US"/>
        </a:p>
      </dgm:t>
    </dgm:pt>
    <dgm:pt modelId="{0985B2FD-B0E2-4CBA-B85F-BF671E094548}" type="pres">
      <dgm:prSet presAssocID="{440DD91C-B0E6-4361-9243-472A3BB9948F}" presName="parTxOnlySpace" presStyleCnt="0"/>
      <dgm:spPr/>
    </dgm:pt>
    <dgm:pt modelId="{41CBE1FF-91AE-487B-B7F5-0766657FFD4A}" type="pres">
      <dgm:prSet presAssocID="{04ED00DD-D1DF-4367-856F-0DBAE32FE49D}" presName="parTxOnly" presStyleLbl="node1" presStyleIdx="2" presStyleCnt="3">
        <dgm:presLayoutVars>
          <dgm:chMax val="0"/>
          <dgm:chPref val="0"/>
          <dgm:bulletEnabled val="1"/>
        </dgm:presLayoutVars>
      </dgm:prSet>
      <dgm:spPr/>
      <dgm:t>
        <a:bodyPr/>
        <a:lstStyle/>
        <a:p>
          <a:endParaRPr lang="en-US"/>
        </a:p>
      </dgm:t>
    </dgm:pt>
  </dgm:ptLst>
  <dgm:cxnLst>
    <dgm:cxn modelId="{1AEFB000-6C6B-471E-9B17-15553657E6E6}" type="presOf" srcId="{04ED00DD-D1DF-4367-856F-0DBAE32FE49D}" destId="{41CBE1FF-91AE-487B-B7F5-0766657FFD4A}" srcOrd="0" destOrd="0" presId="urn:microsoft.com/office/officeart/2005/8/layout/chevron1"/>
    <dgm:cxn modelId="{E7D256DF-81EF-434A-94A9-80650425FAC5}" srcId="{423E6960-371B-4CC8-83B7-D995FDA30B11}" destId="{04ED00DD-D1DF-4367-856F-0DBAE32FE49D}" srcOrd="2" destOrd="0" parTransId="{A6CB6F9A-50AE-4103-93EB-5B3F904A82F7}" sibTransId="{7B969D3F-13CF-473D-B902-E09D72435046}"/>
    <dgm:cxn modelId="{FAED7BFF-943F-4963-B4E1-CD6C18585731}" type="presOf" srcId="{423E6960-371B-4CC8-83B7-D995FDA30B11}" destId="{2F3EF8FD-FF8E-4531-BC56-649C0BC431E6}" srcOrd="0" destOrd="0" presId="urn:microsoft.com/office/officeart/2005/8/layout/chevron1"/>
    <dgm:cxn modelId="{CE7E9F85-1FDA-4AC9-86F8-20C566104B7B}" type="presOf" srcId="{A486E1E7-DF64-4F3C-9636-E5E958D5E2B6}" destId="{9A5E5D27-A77E-4D52-B14F-194DAB879548}" srcOrd="0" destOrd="0" presId="urn:microsoft.com/office/officeart/2005/8/layout/chevron1"/>
    <dgm:cxn modelId="{5DA8DB8E-9E87-43C9-B3BC-BB529F6D851F}" type="presOf" srcId="{76A1B9CD-B186-42DC-B4A6-16C847E4273D}" destId="{B4EB2187-A0DD-4231-9799-1532ED5E0CDA}" srcOrd="0" destOrd="0" presId="urn:microsoft.com/office/officeart/2005/8/layout/chevron1"/>
    <dgm:cxn modelId="{6644D9E8-1B6A-4F39-BB6D-9319EE5C6495}" srcId="{423E6960-371B-4CC8-83B7-D995FDA30B11}" destId="{A486E1E7-DF64-4F3C-9636-E5E958D5E2B6}" srcOrd="1" destOrd="0" parTransId="{4DB0655A-AF1A-4C56-A8A8-916EBEE2BD62}" sibTransId="{440DD91C-B0E6-4361-9243-472A3BB9948F}"/>
    <dgm:cxn modelId="{43B5A096-0ACE-4B80-ABC2-CF4CD0F90CD3}" srcId="{423E6960-371B-4CC8-83B7-D995FDA30B11}" destId="{76A1B9CD-B186-42DC-B4A6-16C847E4273D}" srcOrd="0" destOrd="0" parTransId="{D6D4A240-7C4E-4743-8033-269AD0CD5BE0}" sibTransId="{84149D24-5447-446B-A8B4-0237ADBCDC61}"/>
    <dgm:cxn modelId="{954A4BE9-4974-4872-8331-FC9F9ADAB2EB}" type="presParOf" srcId="{2F3EF8FD-FF8E-4531-BC56-649C0BC431E6}" destId="{B4EB2187-A0DD-4231-9799-1532ED5E0CDA}" srcOrd="0" destOrd="0" presId="urn:microsoft.com/office/officeart/2005/8/layout/chevron1"/>
    <dgm:cxn modelId="{97FE4364-D098-4D2C-B288-0606ADCCDC06}" type="presParOf" srcId="{2F3EF8FD-FF8E-4531-BC56-649C0BC431E6}" destId="{92FA8B69-23D5-4E09-850D-79645E1BA990}" srcOrd="1" destOrd="0" presId="urn:microsoft.com/office/officeart/2005/8/layout/chevron1"/>
    <dgm:cxn modelId="{A58A880B-76D0-459A-8191-CDCDB1D0BFA2}" type="presParOf" srcId="{2F3EF8FD-FF8E-4531-BC56-649C0BC431E6}" destId="{9A5E5D27-A77E-4D52-B14F-194DAB879548}" srcOrd="2" destOrd="0" presId="urn:microsoft.com/office/officeart/2005/8/layout/chevron1"/>
    <dgm:cxn modelId="{017116A3-C559-4787-B730-F2879ED66024}" type="presParOf" srcId="{2F3EF8FD-FF8E-4531-BC56-649C0BC431E6}" destId="{0985B2FD-B0E2-4CBA-B85F-BF671E094548}" srcOrd="3" destOrd="0" presId="urn:microsoft.com/office/officeart/2005/8/layout/chevron1"/>
    <dgm:cxn modelId="{FB4A296D-FC69-4ADA-893F-674B3D45F7D7}" type="presParOf" srcId="{2F3EF8FD-FF8E-4531-BC56-649C0BC431E6}" destId="{41CBE1FF-91AE-487B-B7F5-0766657FFD4A}" srcOrd="4" destOrd="0" presId="urn:microsoft.com/office/officeart/2005/8/layout/chevron1"/>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479D1E67-E139-42DB-8B3B-C8E4590AAC6A}" type="doc">
      <dgm:prSet loTypeId="urn:microsoft.com/office/officeart/2005/8/layout/vList6" loCatId="list" qsTypeId="urn:microsoft.com/office/officeart/2005/8/quickstyle/simple1" qsCatId="simple" csTypeId="urn:microsoft.com/office/officeart/2005/8/colors/accent0_2" csCatId="mainScheme" phldr="1"/>
      <dgm:spPr/>
      <dgm:t>
        <a:bodyPr/>
        <a:lstStyle/>
        <a:p>
          <a:endParaRPr lang="en-US"/>
        </a:p>
      </dgm:t>
    </dgm:pt>
    <dgm:pt modelId="{93492EC7-063B-4450-8520-AFEFEEEF837B}">
      <dgm:prSet phldrT="[Texte]" custT="1"/>
      <dgm:spPr/>
      <dgm:t>
        <a:bodyPr/>
        <a:lstStyle/>
        <a:p>
          <a:r>
            <a:rPr lang="en-US" sz="2400" dirty="0" smtClean="0"/>
            <a:t>Objectives of the level 1 “classic” worker</a:t>
          </a:r>
        </a:p>
        <a:p>
          <a:r>
            <a:rPr lang="en-US" sz="2400" dirty="0" smtClean="0"/>
            <a:t>4 days training</a:t>
          </a:r>
          <a:endParaRPr lang="en-US" sz="2400" dirty="0"/>
        </a:p>
      </dgm:t>
    </dgm:pt>
    <dgm:pt modelId="{212FD105-10CB-4630-9449-ED764D525FA0}" type="parTrans" cxnId="{40F241ED-31CB-436E-A2D8-F124319AD2FC}">
      <dgm:prSet/>
      <dgm:spPr/>
      <dgm:t>
        <a:bodyPr/>
        <a:lstStyle/>
        <a:p>
          <a:endParaRPr lang="en-US"/>
        </a:p>
      </dgm:t>
    </dgm:pt>
    <dgm:pt modelId="{B8C43FF2-1329-439C-8B8E-D569682FBDD5}" type="sibTrans" cxnId="{40F241ED-31CB-436E-A2D8-F124319AD2FC}">
      <dgm:prSet/>
      <dgm:spPr/>
      <dgm:t>
        <a:bodyPr/>
        <a:lstStyle/>
        <a:p>
          <a:endParaRPr lang="en-US"/>
        </a:p>
      </dgm:t>
    </dgm:pt>
    <dgm:pt modelId="{F86EA0DA-C863-419C-BBFC-4F324AB58E5D}">
      <dgm:prSet phldrT="[Texte]" custT="1"/>
      <dgm:spPr/>
      <dgm:t>
        <a:bodyPr/>
        <a:lstStyle/>
        <a:p>
          <a:r>
            <a:rPr lang="en-US" sz="2000" dirty="0" smtClean="0"/>
            <a:t>To locate</a:t>
          </a:r>
          <a:endParaRPr lang="en-US" sz="2000" dirty="0"/>
        </a:p>
      </dgm:t>
    </dgm:pt>
    <dgm:pt modelId="{6895A5C5-4F9B-472B-9A4C-8A1FF8038B48}" type="parTrans" cxnId="{C371ECF4-68E4-4B53-A177-0001AE552D1E}">
      <dgm:prSet/>
      <dgm:spPr/>
      <dgm:t>
        <a:bodyPr/>
        <a:lstStyle/>
        <a:p>
          <a:endParaRPr lang="en-US"/>
        </a:p>
      </dgm:t>
    </dgm:pt>
    <dgm:pt modelId="{BAF06AF1-A7B1-4825-8F03-D25AC1A68347}" type="sibTrans" cxnId="{C371ECF4-68E4-4B53-A177-0001AE552D1E}">
      <dgm:prSet/>
      <dgm:spPr/>
      <dgm:t>
        <a:bodyPr/>
        <a:lstStyle/>
        <a:p>
          <a:endParaRPr lang="en-US"/>
        </a:p>
      </dgm:t>
    </dgm:pt>
    <dgm:pt modelId="{D9F1B2B9-BF93-487F-B429-8CB53094CCD0}">
      <dgm:prSet phldrT="[Texte]" custT="1"/>
      <dgm:spPr/>
      <dgm:t>
        <a:bodyPr/>
        <a:lstStyle/>
        <a:p>
          <a:r>
            <a:rPr lang="en-US" sz="2000" dirty="0" smtClean="0"/>
            <a:t>To identify and comply with/use local rules</a:t>
          </a:r>
          <a:endParaRPr lang="en-US" sz="2000" dirty="0"/>
        </a:p>
      </dgm:t>
    </dgm:pt>
    <dgm:pt modelId="{5D4654C2-B4E7-4FB5-97C4-D00B7F2D66BA}" type="parTrans" cxnId="{0D77C674-4105-47BC-8D0E-3EBFB2A85818}">
      <dgm:prSet/>
      <dgm:spPr/>
      <dgm:t>
        <a:bodyPr/>
        <a:lstStyle/>
        <a:p>
          <a:endParaRPr lang="en-US"/>
        </a:p>
      </dgm:t>
    </dgm:pt>
    <dgm:pt modelId="{82B93C6A-D531-4025-B435-154F3EFC10A2}" type="sibTrans" cxnId="{0D77C674-4105-47BC-8D0E-3EBFB2A85818}">
      <dgm:prSet/>
      <dgm:spPr/>
      <dgm:t>
        <a:bodyPr/>
        <a:lstStyle/>
        <a:p>
          <a:endParaRPr lang="en-US"/>
        </a:p>
      </dgm:t>
    </dgm:pt>
    <dgm:pt modelId="{D924EFA8-9A01-44BA-A9D7-D9D628BCCE75}">
      <dgm:prSet phldrT="[Texte]" custT="1"/>
      <dgm:spPr/>
      <dgm:t>
        <a:bodyPr/>
        <a:lstStyle/>
        <a:p>
          <a:r>
            <a:rPr lang="en-US" sz="2400" dirty="0" smtClean="0"/>
            <a:t>Objectives of the level 2 “the job leader”</a:t>
          </a:r>
        </a:p>
        <a:p>
          <a:r>
            <a:rPr lang="en-US" sz="2400" dirty="0" smtClean="0"/>
            <a:t>4 days training</a:t>
          </a:r>
          <a:endParaRPr lang="en-US" sz="2400" dirty="0"/>
        </a:p>
      </dgm:t>
    </dgm:pt>
    <dgm:pt modelId="{A0F501D3-DAA4-45F2-92FB-1C3C3C880CEC}" type="parTrans" cxnId="{B0D5F79E-45EB-4C64-9DF0-2C30A551A0D6}">
      <dgm:prSet/>
      <dgm:spPr/>
      <dgm:t>
        <a:bodyPr/>
        <a:lstStyle/>
        <a:p>
          <a:endParaRPr lang="en-US"/>
        </a:p>
      </dgm:t>
    </dgm:pt>
    <dgm:pt modelId="{1B221E65-FF67-4FF8-A223-49F260C656CD}" type="sibTrans" cxnId="{B0D5F79E-45EB-4C64-9DF0-2C30A551A0D6}">
      <dgm:prSet/>
      <dgm:spPr/>
      <dgm:t>
        <a:bodyPr/>
        <a:lstStyle/>
        <a:p>
          <a:endParaRPr lang="en-US"/>
        </a:p>
      </dgm:t>
    </dgm:pt>
    <dgm:pt modelId="{819FDA8E-EC55-43DF-882B-797DF0513CCC}">
      <dgm:prSet phldrT="[Texte]"/>
      <dgm:spPr/>
      <dgm:t>
        <a:bodyPr/>
        <a:lstStyle/>
        <a:p>
          <a:r>
            <a:rPr lang="en-US" dirty="0" smtClean="0"/>
            <a:t>A worker whose able to work alone within a radiological area and </a:t>
          </a:r>
          <a:r>
            <a:rPr lang="en-US" dirty="0" smtClean="0"/>
            <a:t>who pay attention to </a:t>
          </a:r>
          <a:r>
            <a:rPr lang="en-US" smtClean="0"/>
            <a:t>the team </a:t>
          </a:r>
          <a:r>
            <a:rPr lang="en-US" dirty="0" smtClean="0"/>
            <a:t>safety</a:t>
          </a:r>
          <a:endParaRPr lang="en-US" dirty="0"/>
        </a:p>
      </dgm:t>
    </dgm:pt>
    <dgm:pt modelId="{8927978C-A250-4452-8F63-8345AA1230FB}" type="parTrans" cxnId="{0C9E8F26-E6DD-4716-9B61-5C0CDE98815E}">
      <dgm:prSet/>
      <dgm:spPr/>
      <dgm:t>
        <a:bodyPr/>
        <a:lstStyle/>
        <a:p>
          <a:endParaRPr lang="en-US"/>
        </a:p>
      </dgm:t>
    </dgm:pt>
    <dgm:pt modelId="{D27C5390-EA7E-4A50-8759-73663F4D8ADA}" type="sibTrans" cxnId="{0C9E8F26-E6DD-4716-9B61-5C0CDE98815E}">
      <dgm:prSet/>
      <dgm:spPr/>
      <dgm:t>
        <a:bodyPr/>
        <a:lstStyle/>
        <a:p>
          <a:endParaRPr lang="en-US"/>
        </a:p>
      </dgm:t>
    </dgm:pt>
    <dgm:pt modelId="{4A82F9BF-82EC-4828-A416-75BB5A83A179}">
      <dgm:prSet phldrT="[Texte]" custT="1"/>
      <dgm:spPr/>
      <dgm:t>
        <a:bodyPr/>
        <a:lstStyle/>
        <a:p>
          <a:r>
            <a:rPr lang="en-US" sz="2000" dirty="0" smtClean="0"/>
            <a:t>To protect himself</a:t>
          </a:r>
          <a:endParaRPr lang="en-US" sz="2000" dirty="0"/>
        </a:p>
      </dgm:t>
    </dgm:pt>
    <dgm:pt modelId="{F8E35AA9-3B26-41BE-977E-E14C699103DF}" type="parTrans" cxnId="{CBA5380A-4DB3-4E02-8F3F-4211C78B9201}">
      <dgm:prSet/>
      <dgm:spPr/>
    </dgm:pt>
    <dgm:pt modelId="{57788F00-0914-4773-8586-67DB4D17C153}" type="sibTrans" cxnId="{CBA5380A-4DB3-4E02-8F3F-4211C78B9201}">
      <dgm:prSet/>
      <dgm:spPr/>
    </dgm:pt>
    <dgm:pt modelId="{DC16BFE9-FB52-4BD0-B910-42CEE676AF90}" type="pres">
      <dgm:prSet presAssocID="{479D1E67-E139-42DB-8B3B-C8E4590AAC6A}" presName="Name0" presStyleCnt="0">
        <dgm:presLayoutVars>
          <dgm:dir/>
          <dgm:animLvl val="lvl"/>
          <dgm:resizeHandles/>
        </dgm:presLayoutVars>
      </dgm:prSet>
      <dgm:spPr/>
      <dgm:t>
        <a:bodyPr/>
        <a:lstStyle/>
        <a:p>
          <a:endParaRPr lang="en-US"/>
        </a:p>
      </dgm:t>
    </dgm:pt>
    <dgm:pt modelId="{B5667B6F-7B60-49DE-8B59-CF147BDD78F7}" type="pres">
      <dgm:prSet presAssocID="{93492EC7-063B-4450-8520-AFEFEEEF837B}" presName="linNode" presStyleCnt="0"/>
      <dgm:spPr/>
    </dgm:pt>
    <dgm:pt modelId="{7BA25911-8983-4996-8184-EB9DC410ACC2}" type="pres">
      <dgm:prSet presAssocID="{93492EC7-063B-4450-8520-AFEFEEEF837B}" presName="parentShp" presStyleLbl="node1" presStyleIdx="0" presStyleCnt="2">
        <dgm:presLayoutVars>
          <dgm:bulletEnabled val="1"/>
        </dgm:presLayoutVars>
      </dgm:prSet>
      <dgm:spPr/>
      <dgm:t>
        <a:bodyPr/>
        <a:lstStyle/>
        <a:p>
          <a:endParaRPr lang="en-US"/>
        </a:p>
      </dgm:t>
    </dgm:pt>
    <dgm:pt modelId="{E0EEF90F-F8B8-47A5-9775-6BC52FA7033E}" type="pres">
      <dgm:prSet presAssocID="{93492EC7-063B-4450-8520-AFEFEEEF837B}" presName="childShp" presStyleLbl="bgAccFollowNode1" presStyleIdx="0" presStyleCnt="2">
        <dgm:presLayoutVars>
          <dgm:bulletEnabled val="1"/>
        </dgm:presLayoutVars>
      </dgm:prSet>
      <dgm:spPr/>
      <dgm:t>
        <a:bodyPr/>
        <a:lstStyle/>
        <a:p>
          <a:endParaRPr lang="en-US"/>
        </a:p>
      </dgm:t>
    </dgm:pt>
    <dgm:pt modelId="{5E9155CD-2EFD-4401-A5B8-11E7CCFB9965}" type="pres">
      <dgm:prSet presAssocID="{B8C43FF2-1329-439C-8B8E-D569682FBDD5}" presName="spacing" presStyleCnt="0"/>
      <dgm:spPr/>
    </dgm:pt>
    <dgm:pt modelId="{E0C257E9-8420-4B15-B1BE-6C1B20B1443C}" type="pres">
      <dgm:prSet presAssocID="{D924EFA8-9A01-44BA-A9D7-D9D628BCCE75}" presName="linNode" presStyleCnt="0"/>
      <dgm:spPr/>
    </dgm:pt>
    <dgm:pt modelId="{FBF584B5-A9A3-4371-AA17-39200C39F0EF}" type="pres">
      <dgm:prSet presAssocID="{D924EFA8-9A01-44BA-A9D7-D9D628BCCE75}" presName="parentShp" presStyleLbl="node1" presStyleIdx="1" presStyleCnt="2">
        <dgm:presLayoutVars>
          <dgm:bulletEnabled val="1"/>
        </dgm:presLayoutVars>
      </dgm:prSet>
      <dgm:spPr/>
      <dgm:t>
        <a:bodyPr/>
        <a:lstStyle/>
        <a:p>
          <a:endParaRPr lang="en-US"/>
        </a:p>
      </dgm:t>
    </dgm:pt>
    <dgm:pt modelId="{630D2FA2-4469-4439-ADB8-0C4D5651B958}" type="pres">
      <dgm:prSet presAssocID="{D924EFA8-9A01-44BA-A9D7-D9D628BCCE75}" presName="childShp" presStyleLbl="bgAccFollowNode1" presStyleIdx="1" presStyleCnt="2">
        <dgm:presLayoutVars>
          <dgm:bulletEnabled val="1"/>
        </dgm:presLayoutVars>
      </dgm:prSet>
      <dgm:spPr/>
      <dgm:t>
        <a:bodyPr/>
        <a:lstStyle/>
        <a:p>
          <a:endParaRPr lang="en-US"/>
        </a:p>
      </dgm:t>
    </dgm:pt>
  </dgm:ptLst>
  <dgm:cxnLst>
    <dgm:cxn modelId="{7BE43B28-F582-4A38-89FB-C8C3093EBE73}" type="presOf" srcId="{819FDA8E-EC55-43DF-882B-797DF0513CCC}" destId="{630D2FA2-4469-4439-ADB8-0C4D5651B958}" srcOrd="0" destOrd="0" presId="urn:microsoft.com/office/officeart/2005/8/layout/vList6"/>
    <dgm:cxn modelId="{B0D5F79E-45EB-4C64-9DF0-2C30A551A0D6}" srcId="{479D1E67-E139-42DB-8B3B-C8E4590AAC6A}" destId="{D924EFA8-9A01-44BA-A9D7-D9D628BCCE75}" srcOrd="1" destOrd="0" parTransId="{A0F501D3-DAA4-45F2-92FB-1C3C3C880CEC}" sibTransId="{1B221E65-FF67-4FF8-A223-49F260C656CD}"/>
    <dgm:cxn modelId="{EC255D67-1D43-40AB-95FE-1DFE34D7ED71}" type="presOf" srcId="{D924EFA8-9A01-44BA-A9D7-D9D628BCCE75}" destId="{FBF584B5-A9A3-4371-AA17-39200C39F0EF}" srcOrd="0" destOrd="0" presId="urn:microsoft.com/office/officeart/2005/8/layout/vList6"/>
    <dgm:cxn modelId="{0C9E8F26-E6DD-4716-9B61-5C0CDE98815E}" srcId="{D924EFA8-9A01-44BA-A9D7-D9D628BCCE75}" destId="{819FDA8E-EC55-43DF-882B-797DF0513CCC}" srcOrd="0" destOrd="0" parTransId="{8927978C-A250-4452-8F63-8345AA1230FB}" sibTransId="{D27C5390-EA7E-4A50-8759-73663F4D8ADA}"/>
    <dgm:cxn modelId="{C371ECF4-68E4-4B53-A177-0001AE552D1E}" srcId="{93492EC7-063B-4450-8520-AFEFEEEF837B}" destId="{F86EA0DA-C863-419C-BBFC-4F324AB58E5D}" srcOrd="0" destOrd="0" parTransId="{6895A5C5-4F9B-472B-9A4C-8A1FF8038B48}" sibTransId="{BAF06AF1-A7B1-4825-8F03-D25AC1A68347}"/>
    <dgm:cxn modelId="{40F241ED-31CB-436E-A2D8-F124319AD2FC}" srcId="{479D1E67-E139-42DB-8B3B-C8E4590AAC6A}" destId="{93492EC7-063B-4450-8520-AFEFEEEF837B}" srcOrd="0" destOrd="0" parTransId="{212FD105-10CB-4630-9449-ED764D525FA0}" sibTransId="{B8C43FF2-1329-439C-8B8E-D569682FBDD5}"/>
    <dgm:cxn modelId="{CBA5380A-4DB3-4E02-8F3F-4211C78B9201}" srcId="{93492EC7-063B-4450-8520-AFEFEEEF837B}" destId="{4A82F9BF-82EC-4828-A416-75BB5A83A179}" srcOrd="2" destOrd="0" parTransId="{F8E35AA9-3B26-41BE-977E-E14C699103DF}" sibTransId="{57788F00-0914-4773-8586-67DB4D17C153}"/>
    <dgm:cxn modelId="{F8AED6DA-E07D-4D66-94F4-3E4BFDA99443}" type="presOf" srcId="{D9F1B2B9-BF93-487F-B429-8CB53094CCD0}" destId="{E0EEF90F-F8B8-47A5-9775-6BC52FA7033E}" srcOrd="0" destOrd="1" presId="urn:microsoft.com/office/officeart/2005/8/layout/vList6"/>
    <dgm:cxn modelId="{1F556C16-1DB6-4D3A-B5A8-7359D6B4097C}" type="presOf" srcId="{4A82F9BF-82EC-4828-A416-75BB5A83A179}" destId="{E0EEF90F-F8B8-47A5-9775-6BC52FA7033E}" srcOrd="0" destOrd="2" presId="urn:microsoft.com/office/officeart/2005/8/layout/vList6"/>
    <dgm:cxn modelId="{CBB3FAE0-2F2E-4410-AF1B-E75973D08E8C}" type="presOf" srcId="{F86EA0DA-C863-419C-BBFC-4F324AB58E5D}" destId="{E0EEF90F-F8B8-47A5-9775-6BC52FA7033E}" srcOrd="0" destOrd="0" presId="urn:microsoft.com/office/officeart/2005/8/layout/vList6"/>
    <dgm:cxn modelId="{0D77C674-4105-47BC-8D0E-3EBFB2A85818}" srcId="{93492EC7-063B-4450-8520-AFEFEEEF837B}" destId="{D9F1B2B9-BF93-487F-B429-8CB53094CCD0}" srcOrd="1" destOrd="0" parTransId="{5D4654C2-B4E7-4FB5-97C4-D00B7F2D66BA}" sibTransId="{82B93C6A-D531-4025-B435-154F3EFC10A2}"/>
    <dgm:cxn modelId="{98E5445A-6250-4E95-B809-1AA8ECE42A51}" type="presOf" srcId="{93492EC7-063B-4450-8520-AFEFEEEF837B}" destId="{7BA25911-8983-4996-8184-EB9DC410ACC2}" srcOrd="0" destOrd="0" presId="urn:microsoft.com/office/officeart/2005/8/layout/vList6"/>
    <dgm:cxn modelId="{C374FD53-B5CB-493D-8C4D-E3378C68FB99}" type="presOf" srcId="{479D1E67-E139-42DB-8B3B-C8E4590AAC6A}" destId="{DC16BFE9-FB52-4BD0-B910-42CEE676AF90}" srcOrd="0" destOrd="0" presId="urn:microsoft.com/office/officeart/2005/8/layout/vList6"/>
    <dgm:cxn modelId="{48EC22D8-C9DA-4F8D-87A7-A6B300353630}" type="presParOf" srcId="{DC16BFE9-FB52-4BD0-B910-42CEE676AF90}" destId="{B5667B6F-7B60-49DE-8B59-CF147BDD78F7}" srcOrd="0" destOrd="0" presId="urn:microsoft.com/office/officeart/2005/8/layout/vList6"/>
    <dgm:cxn modelId="{B655136B-C424-4AF2-AB56-7DF85EE4B562}" type="presParOf" srcId="{B5667B6F-7B60-49DE-8B59-CF147BDD78F7}" destId="{7BA25911-8983-4996-8184-EB9DC410ACC2}" srcOrd="0" destOrd="0" presId="urn:microsoft.com/office/officeart/2005/8/layout/vList6"/>
    <dgm:cxn modelId="{5A3B3F81-A4B3-4B6C-9302-4509A400F8FE}" type="presParOf" srcId="{B5667B6F-7B60-49DE-8B59-CF147BDD78F7}" destId="{E0EEF90F-F8B8-47A5-9775-6BC52FA7033E}" srcOrd="1" destOrd="0" presId="urn:microsoft.com/office/officeart/2005/8/layout/vList6"/>
    <dgm:cxn modelId="{063AEC90-0EE1-417B-BD42-91FEBB55AAD9}" type="presParOf" srcId="{DC16BFE9-FB52-4BD0-B910-42CEE676AF90}" destId="{5E9155CD-2EFD-4401-A5B8-11E7CCFB9965}" srcOrd="1" destOrd="0" presId="urn:microsoft.com/office/officeart/2005/8/layout/vList6"/>
    <dgm:cxn modelId="{F25BE9CF-9D10-433E-A177-C45DBAA832D7}" type="presParOf" srcId="{DC16BFE9-FB52-4BD0-B910-42CEE676AF90}" destId="{E0C257E9-8420-4B15-B1BE-6C1B20B1443C}" srcOrd="2" destOrd="0" presId="urn:microsoft.com/office/officeart/2005/8/layout/vList6"/>
    <dgm:cxn modelId="{D498BAE7-7251-4B90-9FD4-75DEFA205E6B}" type="presParOf" srcId="{E0C257E9-8420-4B15-B1BE-6C1B20B1443C}" destId="{FBF584B5-A9A3-4371-AA17-39200C39F0EF}" srcOrd="0" destOrd="0" presId="urn:microsoft.com/office/officeart/2005/8/layout/vList6"/>
    <dgm:cxn modelId="{F7EA93FD-E184-49D4-BED8-FDF09E0E6D04}" type="presParOf" srcId="{E0C257E9-8420-4B15-B1BE-6C1B20B1443C}" destId="{630D2FA2-4469-4439-ADB8-0C4D5651B958}" srcOrd="1" destOrd="0" presId="urn:microsoft.com/office/officeart/2005/8/layout/vList6"/>
  </dgm:cxnLst>
  <dgm:bg>
    <a:solidFill>
      <a:srgbClr val="00B0F0"/>
    </a:solidFill>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B4EB2187-A0DD-4231-9799-1532ED5E0CDA}">
      <dsp:nvSpPr>
        <dsp:cNvPr id="0" name=""/>
        <dsp:cNvSpPr/>
      </dsp:nvSpPr>
      <dsp:spPr>
        <a:xfrm>
          <a:off x="1737" y="1251532"/>
          <a:ext cx="2116385" cy="846554"/>
        </a:xfrm>
        <a:prstGeom prst="chevron">
          <a:avLst/>
        </a:prstGeom>
        <a:solidFill>
          <a:srgbClr val="0070C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008" tIns="20003" rIns="20003" bIns="20003" numCol="1" spcCol="1270" anchor="ctr" anchorCtr="0">
          <a:noAutofit/>
        </a:bodyPr>
        <a:lstStyle/>
        <a:p>
          <a:pPr lvl="0" algn="ctr" defTabSz="666750">
            <a:lnSpc>
              <a:spcPct val="90000"/>
            </a:lnSpc>
            <a:spcBef>
              <a:spcPct val="0"/>
            </a:spcBef>
            <a:spcAft>
              <a:spcPct val="35000"/>
            </a:spcAft>
          </a:pPr>
          <a:r>
            <a:rPr lang="fr-FR" sz="1500" kern="1200" dirty="0" smtClean="0"/>
            <a:t>Design/test</a:t>
          </a:r>
          <a:endParaRPr lang="fr-FR" sz="1500" kern="1200" dirty="0"/>
        </a:p>
      </dsp:txBody>
      <dsp:txXfrm>
        <a:off x="1737" y="1251532"/>
        <a:ext cx="2116385" cy="846554"/>
      </dsp:txXfrm>
    </dsp:sp>
    <dsp:sp modelId="{9A5E5D27-A77E-4D52-B14F-194DAB879548}">
      <dsp:nvSpPr>
        <dsp:cNvPr id="0" name=""/>
        <dsp:cNvSpPr/>
      </dsp:nvSpPr>
      <dsp:spPr>
        <a:xfrm>
          <a:off x="1906484" y="1251532"/>
          <a:ext cx="2116385" cy="846554"/>
        </a:xfrm>
        <a:prstGeom prst="chevron">
          <a:avLst/>
        </a:prstGeom>
        <a:solidFill>
          <a:srgbClr val="0070C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008" tIns="20003" rIns="20003" bIns="20003" numCol="1" spcCol="1270" anchor="ctr" anchorCtr="0">
          <a:noAutofit/>
        </a:bodyPr>
        <a:lstStyle/>
        <a:p>
          <a:pPr lvl="0" algn="ctr" defTabSz="666750">
            <a:lnSpc>
              <a:spcPct val="90000"/>
            </a:lnSpc>
            <a:spcBef>
              <a:spcPct val="0"/>
            </a:spcBef>
            <a:spcAft>
              <a:spcPct val="35000"/>
            </a:spcAft>
          </a:pPr>
          <a:r>
            <a:rPr lang="fr-FR" sz="1500" kern="1200" dirty="0" err="1" smtClean="0"/>
            <a:t>Integration</a:t>
          </a:r>
          <a:r>
            <a:rPr lang="fr-FR" sz="1500" kern="1200" dirty="0" smtClean="0"/>
            <a:t> </a:t>
          </a:r>
          <a:r>
            <a:rPr lang="fr-FR" sz="1500" kern="1200" dirty="0" err="1" smtClean="0"/>
            <a:t>within</a:t>
          </a:r>
          <a:r>
            <a:rPr lang="fr-FR" sz="1500" kern="1200" dirty="0" smtClean="0"/>
            <a:t> the training </a:t>
          </a:r>
          <a:r>
            <a:rPr lang="fr-FR" sz="1500" kern="1200" dirty="0" err="1" smtClean="0"/>
            <a:t>companies</a:t>
          </a:r>
          <a:endParaRPr lang="fr-FR" sz="1500" kern="1200" dirty="0"/>
        </a:p>
      </dsp:txBody>
      <dsp:txXfrm>
        <a:off x="1906484" y="1251532"/>
        <a:ext cx="2116385" cy="846554"/>
      </dsp:txXfrm>
    </dsp:sp>
    <dsp:sp modelId="{41CBE1FF-91AE-487B-B7F5-0766657FFD4A}">
      <dsp:nvSpPr>
        <dsp:cNvPr id="0" name=""/>
        <dsp:cNvSpPr/>
      </dsp:nvSpPr>
      <dsp:spPr>
        <a:xfrm>
          <a:off x="3811231" y="1251532"/>
          <a:ext cx="2116385" cy="846554"/>
        </a:xfrm>
        <a:prstGeom prst="chevron">
          <a:avLst/>
        </a:prstGeom>
        <a:solidFill>
          <a:srgbClr val="0070C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008" tIns="20003" rIns="20003" bIns="20003" numCol="1" spcCol="1270" anchor="ctr" anchorCtr="0">
          <a:noAutofit/>
        </a:bodyPr>
        <a:lstStyle/>
        <a:p>
          <a:pPr lvl="0" algn="ctr" defTabSz="666750">
            <a:lnSpc>
              <a:spcPct val="90000"/>
            </a:lnSpc>
            <a:spcBef>
              <a:spcPct val="0"/>
            </a:spcBef>
            <a:spcAft>
              <a:spcPct val="35000"/>
            </a:spcAft>
          </a:pPr>
          <a:r>
            <a:rPr lang="fr-FR" sz="1500" kern="1200" dirty="0" smtClean="0"/>
            <a:t>1/09/2014</a:t>
          </a:r>
        </a:p>
        <a:p>
          <a:pPr lvl="0" algn="ctr" defTabSz="666750">
            <a:lnSpc>
              <a:spcPct val="90000"/>
            </a:lnSpc>
            <a:spcBef>
              <a:spcPct val="0"/>
            </a:spcBef>
            <a:spcAft>
              <a:spcPct val="35000"/>
            </a:spcAft>
          </a:pPr>
          <a:r>
            <a:rPr lang="fr-FR" sz="1500" kern="1200" dirty="0" err="1" smtClean="0"/>
            <a:t>Starting</a:t>
          </a:r>
          <a:r>
            <a:rPr lang="fr-FR" sz="1500" kern="1200" dirty="0" smtClean="0"/>
            <a:t> up</a:t>
          </a:r>
          <a:endParaRPr lang="fr-FR" sz="1500" kern="1200" dirty="0"/>
        </a:p>
      </dsp:txBody>
      <dsp:txXfrm>
        <a:off x="3811231" y="1251532"/>
        <a:ext cx="2116385" cy="846554"/>
      </dsp:txXfrm>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E0EEF90F-F8B8-47A5-9775-6BC52FA7033E}">
      <dsp:nvSpPr>
        <dsp:cNvPr id="0" name=""/>
        <dsp:cNvSpPr/>
      </dsp:nvSpPr>
      <dsp:spPr>
        <a:xfrm>
          <a:off x="2842268" y="486"/>
          <a:ext cx="4263402" cy="1896225"/>
        </a:xfrm>
        <a:prstGeom prst="rightArrow">
          <a:avLst>
            <a:gd name="adj1" fmla="val 75000"/>
            <a:gd name="adj2" fmla="val 50000"/>
          </a:avLst>
        </a:prstGeom>
        <a:solidFill>
          <a:schemeClr val="lt1">
            <a:alpha val="90000"/>
            <a:tint val="40000"/>
            <a:hueOff val="0"/>
            <a:satOff val="0"/>
            <a:lumOff val="0"/>
            <a:alphaOff val="0"/>
          </a:schemeClr>
        </a:solidFill>
        <a:ln w="25400" cap="flat" cmpd="sng" algn="ctr">
          <a:solidFill>
            <a:schemeClr val="dk2">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700" tIns="12700" rIns="12700" bIns="12700" numCol="1" spcCol="1270" anchor="t" anchorCtr="0">
          <a:noAutofit/>
        </a:bodyPr>
        <a:lstStyle/>
        <a:p>
          <a:pPr marL="228600" lvl="1" indent="-228600" algn="l" defTabSz="889000">
            <a:lnSpc>
              <a:spcPct val="90000"/>
            </a:lnSpc>
            <a:spcBef>
              <a:spcPct val="0"/>
            </a:spcBef>
            <a:spcAft>
              <a:spcPct val="15000"/>
            </a:spcAft>
            <a:buChar char="••"/>
          </a:pPr>
          <a:r>
            <a:rPr lang="en-US" sz="2000" kern="1200" dirty="0" smtClean="0"/>
            <a:t>To locate</a:t>
          </a:r>
          <a:endParaRPr lang="en-US" sz="2000" kern="1200" dirty="0"/>
        </a:p>
        <a:p>
          <a:pPr marL="228600" lvl="1" indent="-228600" algn="l" defTabSz="889000">
            <a:lnSpc>
              <a:spcPct val="90000"/>
            </a:lnSpc>
            <a:spcBef>
              <a:spcPct val="0"/>
            </a:spcBef>
            <a:spcAft>
              <a:spcPct val="15000"/>
            </a:spcAft>
            <a:buChar char="••"/>
          </a:pPr>
          <a:r>
            <a:rPr lang="en-US" sz="2000" kern="1200" dirty="0" smtClean="0"/>
            <a:t>To identify and comply with/use local rules</a:t>
          </a:r>
          <a:endParaRPr lang="en-US" sz="2000" kern="1200" dirty="0"/>
        </a:p>
        <a:p>
          <a:pPr marL="228600" lvl="1" indent="-228600" algn="l" defTabSz="889000">
            <a:lnSpc>
              <a:spcPct val="90000"/>
            </a:lnSpc>
            <a:spcBef>
              <a:spcPct val="0"/>
            </a:spcBef>
            <a:spcAft>
              <a:spcPct val="15000"/>
            </a:spcAft>
            <a:buChar char="••"/>
          </a:pPr>
          <a:r>
            <a:rPr lang="en-US" sz="2000" kern="1200" dirty="0" smtClean="0"/>
            <a:t>To protect himself</a:t>
          </a:r>
          <a:endParaRPr lang="en-US" sz="2000" kern="1200" dirty="0"/>
        </a:p>
      </dsp:txBody>
      <dsp:txXfrm>
        <a:off x="2842268" y="486"/>
        <a:ext cx="4263402" cy="1896225"/>
      </dsp:txXfrm>
    </dsp:sp>
    <dsp:sp modelId="{7BA25911-8983-4996-8184-EB9DC410ACC2}">
      <dsp:nvSpPr>
        <dsp:cNvPr id="0" name=""/>
        <dsp:cNvSpPr/>
      </dsp:nvSpPr>
      <dsp:spPr>
        <a:xfrm>
          <a:off x="0" y="486"/>
          <a:ext cx="2842268" cy="1896225"/>
        </a:xfrm>
        <a:prstGeom prst="roundRect">
          <a:avLst/>
        </a:prstGeom>
        <a:solidFill>
          <a:schemeClr val="lt1">
            <a:hueOff val="0"/>
            <a:satOff val="0"/>
            <a:lumOff val="0"/>
            <a:alphaOff val="0"/>
          </a:schemeClr>
        </a:solidFill>
        <a:ln w="25400" cap="flat" cmpd="sng" algn="ctr">
          <a:solidFill>
            <a:schemeClr val="dk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45720" rIns="91440" bIns="45720" numCol="1" spcCol="1270" anchor="ctr" anchorCtr="0">
          <a:noAutofit/>
        </a:bodyPr>
        <a:lstStyle/>
        <a:p>
          <a:pPr lvl="0" algn="ctr" defTabSz="1066800">
            <a:lnSpc>
              <a:spcPct val="90000"/>
            </a:lnSpc>
            <a:spcBef>
              <a:spcPct val="0"/>
            </a:spcBef>
            <a:spcAft>
              <a:spcPct val="35000"/>
            </a:spcAft>
          </a:pPr>
          <a:r>
            <a:rPr lang="en-US" sz="2400" kern="1200" dirty="0" smtClean="0"/>
            <a:t>Objectives of the level 1 “classic” worker</a:t>
          </a:r>
        </a:p>
        <a:p>
          <a:pPr lvl="0" algn="ctr" defTabSz="1066800">
            <a:lnSpc>
              <a:spcPct val="90000"/>
            </a:lnSpc>
            <a:spcBef>
              <a:spcPct val="0"/>
            </a:spcBef>
            <a:spcAft>
              <a:spcPct val="35000"/>
            </a:spcAft>
          </a:pPr>
          <a:r>
            <a:rPr lang="en-US" sz="2400" kern="1200" dirty="0" smtClean="0"/>
            <a:t>4 days training</a:t>
          </a:r>
          <a:endParaRPr lang="en-US" sz="2400" kern="1200" dirty="0"/>
        </a:p>
      </dsp:txBody>
      <dsp:txXfrm>
        <a:off x="0" y="486"/>
        <a:ext cx="2842268" cy="1896225"/>
      </dsp:txXfrm>
    </dsp:sp>
    <dsp:sp modelId="{630D2FA2-4469-4439-ADB8-0C4D5651B958}">
      <dsp:nvSpPr>
        <dsp:cNvPr id="0" name=""/>
        <dsp:cNvSpPr/>
      </dsp:nvSpPr>
      <dsp:spPr>
        <a:xfrm>
          <a:off x="2842268" y="2086334"/>
          <a:ext cx="4263402" cy="1896225"/>
        </a:xfrm>
        <a:prstGeom prst="rightArrow">
          <a:avLst>
            <a:gd name="adj1" fmla="val 75000"/>
            <a:gd name="adj2" fmla="val 50000"/>
          </a:avLst>
        </a:prstGeom>
        <a:solidFill>
          <a:schemeClr val="lt1">
            <a:alpha val="90000"/>
            <a:tint val="40000"/>
            <a:hueOff val="0"/>
            <a:satOff val="0"/>
            <a:lumOff val="0"/>
            <a:alphaOff val="0"/>
          </a:schemeClr>
        </a:solidFill>
        <a:ln w="25400" cap="flat" cmpd="sng" algn="ctr">
          <a:solidFill>
            <a:schemeClr val="dk2">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3335" tIns="13335" rIns="13335" bIns="13335" numCol="1" spcCol="1270" anchor="t" anchorCtr="0">
          <a:noAutofit/>
        </a:bodyPr>
        <a:lstStyle/>
        <a:p>
          <a:pPr marL="228600" lvl="1" indent="-228600" algn="l" defTabSz="933450">
            <a:lnSpc>
              <a:spcPct val="90000"/>
            </a:lnSpc>
            <a:spcBef>
              <a:spcPct val="0"/>
            </a:spcBef>
            <a:spcAft>
              <a:spcPct val="15000"/>
            </a:spcAft>
            <a:buChar char="••"/>
          </a:pPr>
          <a:r>
            <a:rPr lang="en-US" sz="2100" kern="1200" dirty="0" smtClean="0"/>
            <a:t>A worker whose able to work alone within a radiological area and </a:t>
          </a:r>
          <a:r>
            <a:rPr lang="en-US" sz="2100" kern="1200" dirty="0" smtClean="0"/>
            <a:t>who pay attention to </a:t>
          </a:r>
          <a:r>
            <a:rPr lang="en-US" sz="2100" kern="1200" smtClean="0"/>
            <a:t>the team </a:t>
          </a:r>
          <a:r>
            <a:rPr lang="en-US" sz="2100" kern="1200" dirty="0" smtClean="0"/>
            <a:t>safety</a:t>
          </a:r>
          <a:endParaRPr lang="en-US" sz="2100" kern="1200" dirty="0"/>
        </a:p>
      </dsp:txBody>
      <dsp:txXfrm>
        <a:off x="2842268" y="2086334"/>
        <a:ext cx="4263402" cy="1896225"/>
      </dsp:txXfrm>
    </dsp:sp>
    <dsp:sp modelId="{FBF584B5-A9A3-4371-AA17-39200C39F0EF}">
      <dsp:nvSpPr>
        <dsp:cNvPr id="0" name=""/>
        <dsp:cNvSpPr/>
      </dsp:nvSpPr>
      <dsp:spPr>
        <a:xfrm>
          <a:off x="0" y="2086334"/>
          <a:ext cx="2842268" cy="1896225"/>
        </a:xfrm>
        <a:prstGeom prst="roundRect">
          <a:avLst/>
        </a:prstGeom>
        <a:solidFill>
          <a:schemeClr val="lt1">
            <a:hueOff val="0"/>
            <a:satOff val="0"/>
            <a:lumOff val="0"/>
            <a:alphaOff val="0"/>
          </a:schemeClr>
        </a:solidFill>
        <a:ln w="25400" cap="flat" cmpd="sng" algn="ctr">
          <a:solidFill>
            <a:schemeClr val="dk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45720" rIns="91440" bIns="45720" numCol="1" spcCol="1270" anchor="ctr" anchorCtr="0">
          <a:noAutofit/>
        </a:bodyPr>
        <a:lstStyle/>
        <a:p>
          <a:pPr lvl="0" algn="ctr" defTabSz="1066800">
            <a:lnSpc>
              <a:spcPct val="90000"/>
            </a:lnSpc>
            <a:spcBef>
              <a:spcPct val="0"/>
            </a:spcBef>
            <a:spcAft>
              <a:spcPct val="35000"/>
            </a:spcAft>
          </a:pPr>
          <a:r>
            <a:rPr lang="en-US" sz="2400" kern="1200" dirty="0" smtClean="0"/>
            <a:t>Objectives of the level 2 “the job leader”</a:t>
          </a:r>
        </a:p>
        <a:p>
          <a:pPr lvl="0" algn="ctr" defTabSz="1066800">
            <a:lnSpc>
              <a:spcPct val="90000"/>
            </a:lnSpc>
            <a:spcBef>
              <a:spcPct val="0"/>
            </a:spcBef>
            <a:spcAft>
              <a:spcPct val="35000"/>
            </a:spcAft>
          </a:pPr>
          <a:r>
            <a:rPr lang="en-US" sz="2400" kern="1200" dirty="0" smtClean="0"/>
            <a:t>4 days training</a:t>
          </a:r>
          <a:endParaRPr lang="en-US" sz="2400" kern="1200" dirty="0"/>
        </a:p>
      </dsp:txBody>
      <dsp:txXfrm>
        <a:off x="0" y="2086334"/>
        <a:ext cx="2842268" cy="1896225"/>
      </dsp:txXfrm>
    </dsp:sp>
  </dsp:spTree>
</dsp:drawing>
</file>

<file path=ppt/diagrams/layout1.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2.xml><?xml version="1.0" encoding="utf-8"?>
<dgm:layoutDef xmlns:dgm="http://schemas.openxmlformats.org/drawingml/2006/diagram" xmlns:a="http://schemas.openxmlformats.org/drawingml/2006/main" uniqueId="urn:microsoft.com/office/officeart/2005/8/layout/vList6">
  <dgm:title val=""/>
  <dgm:desc val=""/>
  <dgm:catLst>
    <dgm:cat type="process" pri="22000"/>
    <dgm:cat type="list" pri="1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dgm:varLst>
    <dgm:alg type="lin">
      <dgm:param type="linDir" val="fromT"/>
    </dgm:alg>
    <dgm:shape xmlns:r="http://schemas.openxmlformats.org/officeDocument/2006/relationships" r:blip="">
      <dgm:adjLst/>
    </dgm:shape>
    <dgm:presOf/>
    <dgm:constrLst>
      <dgm:constr type="w" for="ch" forName="linNode" refType="w"/>
      <dgm:constr type="h" for="ch" forName="linNode" refType="h"/>
      <dgm:constr type="h" for="ch" forName="spacing" refType="h" refFor="ch" refForName="linNode" fact="0.1"/>
      <dgm:constr type="primFontSz" for="des" forName="parentShp" op="equ" val="65"/>
      <dgm:constr type="primFontSz" for="des" forName="childShp" op="equ" val="65"/>
    </dgm:constrLst>
    <dgm:ruleLst/>
    <dgm:forEach name="Name1" axis="ch" ptType="node">
      <dgm:layoutNode name="linNode">
        <dgm:choose name="Name2">
          <dgm:if name="Name3" func="var" arg="dir" op="equ" val="norm">
            <dgm:alg type="lin">
              <dgm:param type="linDir" val="fromL"/>
            </dgm:alg>
          </dgm:if>
          <dgm:else name="Name4">
            <dgm:alg type="lin">
              <dgm:param type="linDir" val="fromR"/>
            </dgm:alg>
          </dgm:else>
        </dgm:choose>
        <dgm:shape xmlns:r="http://schemas.openxmlformats.org/officeDocument/2006/relationships" r:blip="">
          <dgm:adjLst/>
        </dgm:shape>
        <dgm:presOf/>
        <dgm:choose name="Name5">
          <dgm:if name="Name6" func="var" arg="dir" op="equ" val="norm">
            <dgm:constrLst>
              <dgm:constr type="w" for="ch" forName="parentShp" refType="w" fact="0.4"/>
              <dgm:constr type="h" for="ch" forName="parentShp" refType="h"/>
              <dgm:constr type="w" for="ch" forName="childShp" refType="w" fact="0.6"/>
              <dgm:constr type="h" for="ch" forName="childShp" refType="h" refFor="ch" refForName="parentShp"/>
            </dgm:constrLst>
          </dgm:if>
          <dgm:else name="Name7">
            <dgm:constrLst>
              <dgm:constr type="w" for="ch" forName="parentShp" refType="w" fact="0.4"/>
              <dgm:constr type="h" for="ch" forName="parentShp" refType="h"/>
              <dgm:constr type="w" for="ch" forName="childShp" refType="w" fact="0.6"/>
              <dgm:constr type="h" for="ch" forName="childShp" refType="h" refFor="ch" refForName="parentShp"/>
            </dgm:constrLst>
          </dgm:else>
        </dgm:choose>
        <dgm:ruleLst/>
        <dgm:layoutNode name="parentShp" styleLbl="node1">
          <dgm:varLst>
            <dgm:bulletEnabled val="1"/>
          </dgm:varLst>
          <dgm:alg type="tx"/>
          <dgm:shape xmlns:r="http://schemas.openxmlformats.org/officeDocument/2006/relationships" type="roundRect" r:blip="">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layoutNode name="childShp" styleLbl="bgAccFollowNode1">
          <dgm:varLst>
            <dgm:bulletEnabled val="1"/>
          </dgm:varLst>
          <dgm:alg type="tx">
            <dgm:param type="stBulletLvl" val="1"/>
          </dgm:alg>
          <dgm:choose name="Name8">
            <dgm:if name="Name9" func="var" arg="dir" op="equ" val="norm">
              <dgm:shape xmlns:r="http://schemas.openxmlformats.org/officeDocument/2006/relationships" type="rightArrow" r:blip="" zOrderOff="-2">
                <dgm:adjLst>
                  <dgm:adj idx="1" val="0.75"/>
                </dgm:adjLst>
              </dgm:shape>
            </dgm:if>
            <dgm:else name="Name10">
              <dgm:shape xmlns:r="http://schemas.openxmlformats.org/officeDocument/2006/relationships" rot="180" type="rightArrow" r:blip="" zOrderOff="-2">
                <dgm:adjLst>
                  <dgm:adj idx="1" val="0.75"/>
                </dgm:adjLst>
              </dgm:shape>
            </dgm:else>
          </dgm:choose>
          <dgm:presOf axis="des" ptType="node"/>
          <dgm:constrLst>
            <dgm:constr type="secFontSz" refType="primFontSz"/>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dgm:forEach name="Name11" axis="followSib" ptType="sibTrans" cnt="1">
        <dgm:layoutNode name="spacing">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22.png"/></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889938" cy="487680"/>
          </a:xfrm>
          <a:prstGeom prst="rect">
            <a:avLst/>
          </a:prstGeom>
        </p:spPr>
        <p:txBody>
          <a:bodyPr vert="horz" lIns="89785" tIns="44892" rIns="89785" bIns="44892" rtlCol="0"/>
          <a:lstStyle>
            <a:lvl1pPr algn="l" fontAlgn="auto">
              <a:spcBef>
                <a:spcPts val="0"/>
              </a:spcBef>
              <a:spcAft>
                <a:spcPts val="0"/>
              </a:spcAft>
              <a:defRPr sz="1200">
                <a:latin typeface="+mn-lt"/>
                <a:cs typeface="+mn-cs"/>
              </a:defRPr>
            </a:lvl1pPr>
          </a:lstStyle>
          <a:p>
            <a:pPr>
              <a:defRPr/>
            </a:pPr>
            <a:endParaRPr lang="fr-FR"/>
          </a:p>
        </p:txBody>
      </p:sp>
      <p:sp>
        <p:nvSpPr>
          <p:cNvPr id="3" name="Espace réservé de la date 2"/>
          <p:cNvSpPr>
            <a:spLocks noGrp="1"/>
          </p:cNvSpPr>
          <p:nvPr>
            <p:ph type="dt" idx="1"/>
          </p:nvPr>
        </p:nvSpPr>
        <p:spPr>
          <a:xfrm>
            <a:off x="3777607" y="0"/>
            <a:ext cx="2889938" cy="487680"/>
          </a:xfrm>
          <a:prstGeom prst="rect">
            <a:avLst/>
          </a:prstGeom>
        </p:spPr>
        <p:txBody>
          <a:bodyPr vert="horz" lIns="89785" tIns="44892" rIns="89785" bIns="44892" rtlCol="0"/>
          <a:lstStyle>
            <a:lvl1pPr algn="r" fontAlgn="auto">
              <a:spcBef>
                <a:spcPts val="0"/>
              </a:spcBef>
              <a:spcAft>
                <a:spcPts val="0"/>
              </a:spcAft>
              <a:defRPr sz="1200" smtClean="0">
                <a:latin typeface="+mn-lt"/>
                <a:cs typeface="+mn-cs"/>
              </a:defRPr>
            </a:lvl1pPr>
          </a:lstStyle>
          <a:p>
            <a:pPr>
              <a:defRPr/>
            </a:pPr>
            <a:fld id="{D735B34A-28A8-4F4C-B52D-F3E65C536A46}" type="datetimeFigureOut">
              <a:rPr lang="fr-FR"/>
              <a:pPr>
                <a:defRPr/>
              </a:pPr>
              <a:t>08/05/2014</a:t>
            </a:fld>
            <a:endParaRPr lang="fr-FR"/>
          </a:p>
        </p:txBody>
      </p:sp>
      <p:sp>
        <p:nvSpPr>
          <p:cNvPr id="4" name="Espace réservé de l'image des diapositives 3"/>
          <p:cNvSpPr>
            <a:spLocks noGrp="1" noRot="1" noChangeAspect="1"/>
          </p:cNvSpPr>
          <p:nvPr>
            <p:ph type="sldImg" idx="2"/>
          </p:nvPr>
        </p:nvSpPr>
        <p:spPr>
          <a:xfrm>
            <a:off x="896938" y="731838"/>
            <a:ext cx="4875212" cy="3657600"/>
          </a:xfrm>
          <a:prstGeom prst="rect">
            <a:avLst/>
          </a:prstGeom>
          <a:noFill/>
          <a:ln w="12700">
            <a:solidFill>
              <a:prstClr val="black"/>
            </a:solidFill>
          </a:ln>
        </p:spPr>
        <p:txBody>
          <a:bodyPr vert="horz" lIns="89785" tIns="44892" rIns="89785" bIns="44892" rtlCol="0" anchor="ctr"/>
          <a:lstStyle/>
          <a:p>
            <a:pPr lvl="0"/>
            <a:endParaRPr lang="fr-FR" noProof="0"/>
          </a:p>
        </p:txBody>
      </p:sp>
      <p:sp>
        <p:nvSpPr>
          <p:cNvPr id="5" name="Espace réservé des commentaires 4"/>
          <p:cNvSpPr>
            <a:spLocks noGrp="1"/>
          </p:cNvSpPr>
          <p:nvPr>
            <p:ph type="body" sz="quarter" idx="3"/>
          </p:nvPr>
        </p:nvSpPr>
        <p:spPr>
          <a:xfrm>
            <a:off x="666909" y="4632960"/>
            <a:ext cx="5335270" cy="4389120"/>
          </a:xfrm>
          <a:prstGeom prst="rect">
            <a:avLst/>
          </a:prstGeom>
        </p:spPr>
        <p:txBody>
          <a:bodyPr vert="horz" lIns="89785" tIns="44892" rIns="89785" bIns="44892" rtlCol="0">
            <a:normAutofit/>
          </a:bodyPr>
          <a:lstStyle/>
          <a:p>
            <a:pPr lvl="0"/>
            <a:r>
              <a:rPr lang="fr-FR" noProof="0" smtClean="0"/>
              <a:t>Cliquez pour modifier les styles du texte du masque</a:t>
            </a:r>
          </a:p>
          <a:p>
            <a:pPr lvl="1"/>
            <a:r>
              <a:rPr lang="fr-FR" noProof="0" smtClean="0"/>
              <a:t>Deuxième niveau</a:t>
            </a:r>
          </a:p>
          <a:p>
            <a:pPr lvl="2"/>
            <a:r>
              <a:rPr lang="fr-FR" noProof="0" smtClean="0"/>
              <a:t>Troisième niveau</a:t>
            </a:r>
          </a:p>
          <a:p>
            <a:pPr lvl="3"/>
            <a:r>
              <a:rPr lang="fr-FR" noProof="0" smtClean="0"/>
              <a:t>Quatrième niveau</a:t>
            </a:r>
          </a:p>
          <a:p>
            <a:pPr lvl="4"/>
            <a:r>
              <a:rPr lang="fr-FR" noProof="0" smtClean="0"/>
              <a:t>Cinquième niveau</a:t>
            </a:r>
            <a:endParaRPr lang="fr-FR" noProof="0"/>
          </a:p>
        </p:txBody>
      </p:sp>
      <p:sp>
        <p:nvSpPr>
          <p:cNvPr id="6" name="Espace réservé du pied de page 5"/>
          <p:cNvSpPr>
            <a:spLocks noGrp="1"/>
          </p:cNvSpPr>
          <p:nvPr>
            <p:ph type="ftr" sz="quarter" idx="4"/>
          </p:nvPr>
        </p:nvSpPr>
        <p:spPr>
          <a:xfrm>
            <a:off x="0" y="9264227"/>
            <a:ext cx="2889938" cy="487680"/>
          </a:xfrm>
          <a:prstGeom prst="rect">
            <a:avLst/>
          </a:prstGeom>
        </p:spPr>
        <p:txBody>
          <a:bodyPr vert="horz" lIns="89785" tIns="44892" rIns="89785" bIns="44892" rtlCol="0" anchor="b"/>
          <a:lstStyle>
            <a:lvl1pPr algn="l" fontAlgn="auto">
              <a:spcBef>
                <a:spcPts val="0"/>
              </a:spcBef>
              <a:spcAft>
                <a:spcPts val="0"/>
              </a:spcAft>
              <a:defRPr sz="1200">
                <a:latin typeface="+mn-lt"/>
                <a:cs typeface="+mn-cs"/>
              </a:defRPr>
            </a:lvl1pPr>
          </a:lstStyle>
          <a:p>
            <a:pPr>
              <a:defRPr/>
            </a:pPr>
            <a:endParaRPr lang="fr-FR"/>
          </a:p>
        </p:txBody>
      </p:sp>
      <p:sp>
        <p:nvSpPr>
          <p:cNvPr id="7" name="Espace réservé du numéro de diapositive 6"/>
          <p:cNvSpPr>
            <a:spLocks noGrp="1"/>
          </p:cNvSpPr>
          <p:nvPr>
            <p:ph type="sldNum" sz="quarter" idx="5"/>
          </p:nvPr>
        </p:nvSpPr>
        <p:spPr>
          <a:xfrm>
            <a:off x="3777607" y="9264227"/>
            <a:ext cx="2889938" cy="487680"/>
          </a:xfrm>
          <a:prstGeom prst="rect">
            <a:avLst/>
          </a:prstGeom>
        </p:spPr>
        <p:txBody>
          <a:bodyPr vert="horz" lIns="89785" tIns="44892" rIns="89785" bIns="44892" rtlCol="0" anchor="b"/>
          <a:lstStyle>
            <a:lvl1pPr algn="r" fontAlgn="auto">
              <a:spcBef>
                <a:spcPts val="0"/>
              </a:spcBef>
              <a:spcAft>
                <a:spcPts val="0"/>
              </a:spcAft>
              <a:defRPr sz="1200" smtClean="0">
                <a:latin typeface="+mn-lt"/>
                <a:cs typeface="+mn-cs"/>
              </a:defRPr>
            </a:lvl1pPr>
          </a:lstStyle>
          <a:p>
            <a:pPr>
              <a:defRPr/>
            </a:pPr>
            <a:fld id="{B640D464-E815-4A7C-9563-787F5AC459C2}" type="slidenum">
              <a:rPr lang="fr-FR"/>
              <a:pPr>
                <a:defRPr/>
              </a:pPr>
              <a:t>‹N°›</a:t>
            </a:fld>
            <a:endParaRPr lang="fr-FR"/>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Arial" pitchFamily="34" charset="0"/>
      </a:defRPr>
    </a:lvl1pPr>
    <a:lvl2pPr marL="457200" algn="l" rtl="0" fontAlgn="base">
      <a:spcBef>
        <a:spcPct val="30000"/>
      </a:spcBef>
      <a:spcAft>
        <a:spcPct val="0"/>
      </a:spcAft>
      <a:defRPr sz="1200" kern="1200">
        <a:solidFill>
          <a:schemeClr val="tx1"/>
        </a:solidFill>
        <a:latin typeface="+mn-lt"/>
        <a:ea typeface="+mn-ea"/>
        <a:cs typeface="Arial" pitchFamily="34" charset="0"/>
      </a:defRPr>
    </a:lvl2pPr>
    <a:lvl3pPr marL="914400" algn="l" rtl="0" fontAlgn="base">
      <a:spcBef>
        <a:spcPct val="30000"/>
      </a:spcBef>
      <a:spcAft>
        <a:spcPct val="0"/>
      </a:spcAft>
      <a:defRPr sz="1200" kern="1200">
        <a:solidFill>
          <a:schemeClr val="tx1"/>
        </a:solidFill>
        <a:latin typeface="+mn-lt"/>
        <a:ea typeface="+mn-ea"/>
        <a:cs typeface="Arial" pitchFamily="34" charset="0"/>
      </a:defRPr>
    </a:lvl3pPr>
    <a:lvl4pPr marL="1371600" algn="l" rtl="0" fontAlgn="base">
      <a:spcBef>
        <a:spcPct val="30000"/>
      </a:spcBef>
      <a:spcAft>
        <a:spcPct val="0"/>
      </a:spcAft>
      <a:defRPr sz="1200" kern="1200">
        <a:solidFill>
          <a:schemeClr val="tx1"/>
        </a:solidFill>
        <a:latin typeface="+mn-lt"/>
        <a:ea typeface="+mn-ea"/>
        <a:cs typeface="Arial" pitchFamily="34" charset="0"/>
      </a:defRPr>
    </a:lvl4pPr>
    <a:lvl5pPr marL="1828800" algn="l" rtl="0" fontAlgn="base">
      <a:spcBef>
        <a:spcPct val="30000"/>
      </a:spcBef>
      <a:spcAft>
        <a:spcPct val="0"/>
      </a:spcAft>
      <a:defRPr sz="1200" kern="1200">
        <a:solidFill>
          <a:schemeClr val="tx1"/>
        </a:solidFill>
        <a:latin typeface="+mn-lt"/>
        <a:ea typeface="+mn-ea"/>
        <a:cs typeface="Arial" pitchFamily="34"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pPr defTabSz="897849">
              <a:defRPr/>
            </a:pPr>
            <a:r>
              <a:rPr lang="en-US" dirty="0" smtClean="0"/>
              <a:t>The presentation will try to develop, and to share with you,</a:t>
            </a:r>
            <a:r>
              <a:rPr lang="en-US" baseline="0" dirty="0" smtClean="0"/>
              <a:t> a main idea: it’s possible to take into account HF dimensions within the design of training program but it needs to share and make evolve some basic “assumptions” about how people learn and “what’s the best way to design a training program?”</a:t>
            </a:r>
          </a:p>
          <a:p>
            <a:endParaRPr lang="en-US" dirty="0"/>
          </a:p>
        </p:txBody>
      </p:sp>
      <p:sp>
        <p:nvSpPr>
          <p:cNvPr id="4" name="Espace réservé du numéro de diapositive 3"/>
          <p:cNvSpPr>
            <a:spLocks noGrp="1"/>
          </p:cNvSpPr>
          <p:nvPr>
            <p:ph type="sldNum" sz="quarter" idx="10"/>
          </p:nvPr>
        </p:nvSpPr>
        <p:spPr/>
        <p:txBody>
          <a:bodyPr/>
          <a:lstStyle/>
          <a:p>
            <a:pPr>
              <a:defRPr/>
            </a:pPr>
            <a:fld id="{B640D464-E815-4A7C-9563-787F5AC459C2}" type="slidenum">
              <a:rPr lang="fr-FR" smtClean="0"/>
              <a:pPr>
                <a:defRPr/>
              </a:pPr>
              <a:t>1</a:t>
            </a:fld>
            <a:endParaRPr lang="fr-F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fontScale="92500" lnSpcReduction="20000"/>
          </a:bodyPr>
          <a:lstStyle/>
          <a:p>
            <a:pPr>
              <a:spcBef>
                <a:spcPts val="0"/>
              </a:spcBef>
            </a:pPr>
            <a:r>
              <a:rPr lang="en-US" dirty="0" smtClean="0">
                <a:solidFill>
                  <a:srgbClr val="0070C0"/>
                </a:solidFill>
                <a:latin typeface="Calibri" pitchFamily="34" charset="0"/>
                <a:cs typeface="Calibri" pitchFamily="34" charset="0"/>
                <a:sym typeface="Wingdings 3"/>
              </a:rPr>
              <a:t>If it can be “easy” to associate rule with its utility, this exercise leads also to change the global design of the training and the lessons….As you already know, adults are characterized by an existing experience and you have to use it to create “reference” with this experience to help trainees to understand when and how “place” these rules into their work experiences. Doing these links betweens these general safety rules and their work, you facilitate the future use.</a:t>
            </a:r>
          </a:p>
          <a:p>
            <a:pPr>
              <a:spcBef>
                <a:spcPts val="0"/>
              </a:spcBef>
            </a:pPr>
            <a:endParaRPr lang="en-US" dirty="0" smtClean="0">
              <a:solidFill>
                <a:srgbClr val="0070C0"/>
              </a:solidFill>
              <a:latin typeface="Calibri" pitchFamily="34" charset="0"/>
              <a:cs typeface="Calibri" pitchFamily="34" charset="0"/>
              <a:sym typeface="Wingdings 3"/>
            </a:endParaRPr>
          </a:p>
          <a:p>
            <a:pPr>
              <a:spcBef>
                <a:spcPts val="0"/>
              </a:spcBef>
            </a:pPr>
            <a:r>
              <a:rPr lang="en-US" dirty="0" smtClean="0">
                <a:solidFill>
                  <a:srgbClr val="0070C0"/>
                </a:solidFill>
                <a:latin typeface="Calibri" pitchFamily="34" charset="0"/>
                <a:cs typeface="Calibri" pitchFamily="34" charset="0"/>
                <a:sym typeface="Wingdings 3"/>
              </a:rPr>
              <a:t>A very simple example about the needs of giving reference relates to the rule “ you must fill out the document called “identification of risk and means to prevent risk ”. Workers are expected to hang up this document on their work area to inform, your team and everybody, about the risks.</a:t>
            </a:r>
          </a:p>
          <a:p>
            <a:pPr>
              <a:spcBef>
                <a:spcPts val="0"/>
              </a:spcBef>
            </a:pPr>
            <a:r>
              <a:rPr lang="en-US" dirty="0" smtClean="0">
                <a:solidFill>
                  <a:srgbClr val="0070C0"/>
                </a:solidFill>
                <a:latin typeface="Calibri" pitchFamily="34" charset="0"/>
                <a:cs typeface="Calibri" pitchFamily="34" charset="0"/>
                <a:sym typeface="Wingdings 3"/>
              </a:rPr>
              <a:t>To train to this rule , workers need a lot of information about…:</a:t>
            </a:r>
          </a:p>
          <a:p>
            <a:pPr>
              <a:spcBef>
                <a:spcPts val="0"/>
              </a:spcBef>
            </a:pPr>
            <a:r>
              <a:rPr lang="en-US" dirty="0" smtClean="0">
                <a:solidFill>
                  <a:srgbClr val="0070C0"/>
                </a:solidFill>
                <a:latin typeface="Calibri" pitchFamily="34" charset="0"/>
                <a:cs typeface="Calibri" pitchFamily="34" charset="0"/>
                <a:sym typeface="Wingdings 3"/>
              </a:rPr>
              <a:t>The document which identify the safety equipment</a:t>
            </a:r>
          </a:p>
          <a:p>
            <a:pPr>
              <a:spcBef>
                <a:spcPts val="0"/>
              </a:spcBef>
              <a:buFont typeface="Wingdings" pitchFamily="2" charset="2"/>
              <a:buChar char="§"/>
            </a:pPr>
            <a:r>
              <a:rPr lang="en-US" dirty="0" smtClean="0">
                <a:solidFill>
                  <a:srgbClr val="0070C0"/>
                </a:solidFill>
                <a:latin typeface="Calibri" pitchFamily="34" charset="0"/>
                <a:cs typeface="Calibri" pitchFamily="34" charset="0"/>
                <a:sym typeface="Wingdings 3"/>
              </a:rPr>
              <a:t>Who provide the document ?</a:t>
            </a:r>
          </a:p>
          <a:p>
            <a:pPr>
              <a:spcBef>
                <a:spcPts val="0"/>
              </a:spcBef>
              <a:buFont typeface="Wingdings" pitchFamily="2" charset="2"/>
              <a:buChar char="§"/>
            </a:pPr>
            <a:r>
              <a:rPr lang="en-US" dirty="0" smtClean="0">
                <a:solidFill>
                  <a:srgbClr val="0070C0"/>
                </a:solidFill>
                <a:latin typeface="Calibri" pitchFamily="34" charset="0"/>
                <a:cs typeface="Calibri" pitchFamily="34" charset="0"/>
                <a:sym typeface="Wingdings 3"/>
              </a:rPr>
              <a:t>When the document is available ? </a:t>
            </a:r>
          </a:p>
          <a:p>
            <a:pPr>
              <a:spcBef>
                <a:spcPts val="0"/>
              </a:spcBef>
              <a:buFont typeface="Wingdings" pitchFamily="2" charset="2"/>
              <a:buChar char="§"/>
            </a:pPr>
            <a:r>
              <a:rPr lang="en-US" dirty="0" smtClean="0">
                <a:solidFill>
                  <a:srgbClr val="0070C0"/>
                </a:solidFill>
                <a:latin typeface="Calibri" pitchFamily="34" charset="0"/>
                <a:cs typeface="Calibri" pitchFamily="34" charset="0"/>
                <a:sym typeface="Wingdings 3"/>
              </a:rPr>
              <a:t>What to do when the document in case of a lack of data?</a:t>
            </a:r>
          </a:p>
          <a:p>
            <a:pPr>
              <a:spcBef>
                <a:spcPts val="0"/>
              </a:spcBef>
              <a:buFont typeface="Wingdings" pitchFamily="2" charset="2"/>
              <a:buChar char="§"/>
            </a:pPr>
            <a:r>
              <a:rPr lang="en-US" dirty="0" smtClean="0">
                <a:solidFill>
                  <a:srgbClr val="0070C0"/>
                </a:solidFill>
                <a:latin typeface="Calibri" pitchFamily="34" charset="0"/>
                <a:cs typeface="Calibri" pitchFamily="34" charset="0"/>
                <a:sym typeface="Wingdings 3"/>
              </a:rPr>
              <a:t>Where do I find the material ?</a:t>
            </a:r>
          </a:p>
          <a:p>
            <a:pPr>
              <a:spcBef>
                <a:spcPts val="0"/>
              </a:spcBef>
              <a:buFont typeface="Wingdings" pitchFamily="2" charset="2"/>
              <a:buChar char="§"/>
            </a:pPr>
            <a:r>
              <a:rPr lang="en-US" dirty="0" smtClean="0">
                <a:solidFill>
                  <a:srgbClr val="0070C0"/>
                </a:solidFill>
                <a:latin typeface="Calibri" pitchFamily="34" charset="0"/>
                <a:cs typeface="Calibri" pitchFamily="34" charset="0"/>
                <a:sym typeface="Wingdings 3"/>
              </a:rPr>
              <a:t>Are things different if I work within radiological area?</a:t>
            </a:r>
          </a:p>
          <a:p>
            <a:pPr>
              <a:spcBef>
                <a:spcPts val="0"/>
              </a:spcBef>
              <a:buFont typeface="Wingdings" pitchFamily="2" charset="2"/>
              <a:buChar char="§"/>
            </a:pPr>
            <a:r>
              <a:rPr lang="en-US" dirty="0" smtClean="0">
                <a:solidFill>
                  <a:srgbClr val="0070C0"/>
                </a:solidFill>
                <a:latin typeface="Calibri" pitchFamily="34" charset="0"/>
                <a:cs typeface="Calibri" pitchFamily="34" charset="0"/>
                <a:sym typeface="Wingdings 3"/>
              </a:rPr>
              <a:t>What ‘s the best place to hang up the document ,</a:t>
            </a:r>
          </a:p>
          <a:p>
            <a:pPr>
              <a:spcBef>
                <a:spcPts val="0"/>
              </a:spcBef>
              <a:buFont typeface="Wingdings" pitchFamily="2" charset="2"/>
              <a:buChar char="§"/>
            </a:pPr>
            <a:r>
              <a:rPr lang="en-US" dirty="0" smtClean="0">
                <a:solidFill>
                  <a:srgbClr val="0070C0"/>
                </a:solidFill>
                <a:latin typeface="Calibri" pitchFamily="34" charset="0"/>
                <a:cs typeface="Calibri" pitchFamily="34" charset="0"/>
                <a:sym typeface="Wingdings 3"/>
              </a:rPr>
              <a:t>What I have to do if I loose it or if the document is damaged?</a:t>
            </a:r>
          </a:p>
          <a:p>
            <a:pPr>
              <a:spcBef>
                <a:spcPts val="589"/>
              </a:spcBef>
            </a:pPr>
            <a:endParaRPr lang="en-US" dirty="0" smtClean="0">
              <a:solidFill>
                <a:srgbClr val="FF0000"/>
              </a:solidFill>
              <a:latin typeface="Calibri" pitchFamily="34" charset="0"/>
              <a:cs typeface="Calibri" pitchFamily="34" charset="0"/>
              <a:sym typeface="Wingdings 3"/>
            </a:endParaRPr>
          </a:p>
          <a:p>
            <a:pPr>
              <a:spcBef>
                <a:spcPts val="589"/>
              </a:spcBef>
            </a:pPr>
            <a:r>
              <a:rPr lang="en-US" dirty="0" smtClean="0">
                <a:solidFill>
                  <a:srgbClr val="FF0000"/>
                </a:solidFill>
                <a:latin typeface="Calibri" pitchFamily="34" charset="0"/>
                <a:cs typeface="Calibri" pitchFamily="34" charset="0"/>
                <a:sym typeface="Wingdings 3"/>
              </a:rPr>
              <a:t>But we can also take an other example, when we talk about radiological risk. We know that people have already heard about them and that even if they never work in a NPP. So if we consider their experiences, what’s the best word to talk about irradiation : Is irradiation “a common word” or an expert vocabulary “ an external exposition without contact” ? This king of example allows me to address a case in which “rules makers” have to make effort and to accept an adaptation…So this kind of example can lead as well as obvious </a:t>
            </a:r>
            <a:r>
              <a:rPr lang="en-US" dirty="0" err="1" smtClean="0">
                <a:solidFill>
                  <a:srgbClr val="FF0000"/>
                </a:solidFill>
                <a:latin typeface="Calibri" pitchFamily="34" charset="0"/>
                <a:cs typeface="Calibri" pitchFamily="34" charset="0"/>
                <a:sym typeface="Wingdings 3"/>
              </a:rPr>
              <a:t>exercize</a:t>
            </a:r>
            <a:r>
              <a:rPr lang="en-US" dirty="0" smtClean="0">
                <a:solidFill>
                  <a:srgbClr val="FF0000"/>
                </a:solidFill>
                <a:latin typeface="Calibri" pitchFamily="34" charset="0"/>
                <a:cs typeface="Calibri" pitchFamily="34" charset="0"/>
                <a:sym typeface="Wingdings 3"/>
              </a:rPr>
              <a:t> or intense debate.</a:t>
            </a:r>
            <a:endParaRPr lang="en-US" sz="1600" dirty="0" smtClean="0">
              <a:solidFill>
                <a:srgbClr val="0070C0"/>
              </a:solidFill>
              <a:latin typeface="Calibri" pitchFamily="34" charset="0"/>
              <a:cs typeface="Calibri" pitchFamily="34" charset="0"/>
              <a:sym typeface="Wingdings 3"/>
            </a:endParaRPr>
          </a:p>
          <a:p>
            <a:pPr>
              <a:spcBef>
                <a:spcPts val="589"/>
              </a:spcBef>
            </a:pPr>
            <a:endParaRPr lang="en-US" dirty="0" smtClean="0">
              <a:solidFill>
                <a:srgbClr val="FF0000"/>
              </a:solidFill>
              <a:latin typeface="Calibri" pitchFamily="34" charset="0"/>
              <a:cs typeface="Calibri" pitchFamily="34" charset="0"/>
              <a:sym typeface="Wingdings 3"/>
            </a:endParaRPr>
          </a:p>
          <a:p>
            <a:endParaRPr lang="en-US" dirty="0"/>
          </a:p>
        </p:txBody>
      </p:sp>
      <p:sp>
        <p:nvSpPr>
          <p:cNvPr id="4" name="Espace réservé du numéro de diapositive 3"/>
          <p:cNvSpPr>
            <a:spLocks noGrp="1"/>
          </p:cNvSpPr>
          <p:nvPr>
            <p:ph type="sldNum" sz="quarter" idx="10"/>
          </p:nvPr>
        </p:nvSpPr>
        <p:spPr/>
        <p:txBody>
          <a:bodyPr/>
          <a:lstStyle/>
          <a:p>
            <a:pPr>
              <a:defRPr/>
            </a:pPr>
            <a:fld id="{B640D464-E815-4A7C-9563-787F5AC459C2}" type="slidenum">
              <a:rPr lang="fr-FR" smtClean="0"/>
              <a:pPr>
                <a:defRPr/>
              </a:pPr>
              <a:t>12</a:t>
            </a:fld>
            <a:endParaRPr lang="fr-F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fontScale="92500" lnSpcReduction="20000"/>
          </a:bodyPr>
          <a:lstStyle/>
          <a:p>
            <a:pPr>
              <a:buNone/>
            </a:pPr>
            <a:r>
              <a:rPr lang="en-US" dirty="0" smtClean="0">
                <a:latin typeface="Calibri" pitchFamily="34" charset="0"/>
                <a:cs typeface="Calibri" pitchFamily="34" charset="0"/>
                <a:sym typeface="Wingdings 3"/>
              </a:rPr>
              <a:t>Let me know tell you about the fourth evolution.</a:t>
            </a:r>
          </a:p>
          <a:p>
            <a:pPr>
              <a:buNone/>
            </a:pPr>
            <a:endParaRPr lang="en-US" dirty="0" smtClean="0">
              <a:solidFill>
                <a:schemeClr val="tx2"/>
              </a:solidFill>
              <a:latin typeface="Calibri" pitchFamily="34" charset="0"/>
              <a:cs typeface="Calibri" pitchFamily="34" charset="0"/>
              <a:sym typeface="Wingdings 3"/>
            </a:endParaRPr>
          </a:p>
          <a:p>
            <a:pPr>
              <a:buNone/>
            </a:pPr>
            <a:r>
              <a:rPr lang="en-US" dirty="0" smtClean="0">
                <a:solidFill>
                  <a:schemeClr val="tx2"/>
                </a:solidFill>
                <a:latin typeface="Calibri" pitchFamily="34" charset="0"/>
                <a:cs typeface="Calibri" pitchFamily="34" charset="0"/>
                <a:sym typeface="Wingdings 3"/>
              </a:rPr>
              <a:t>If you take into account the real work experience of workers, you quickly act that real work is not the formal or the predicted work : something different always happens. Therefore, when EDF decided to design a training useful trainers EDF decided also to integrate the real work which is characterized by “abnormal situation”</a:t>
            </a:r>
          </a:p>
          <a:p>
            <a:pPr>
              <a:buFont typeface="Wingdings" pitchFamily="2" charset="2"/>
              <a:buNone/>
            </a:pPr>
            <a:r>
              <a:rPr lang="en-US" dirty="0" smtClean="0">
                <a:solidFill>
                  <a:schemeClr val="tx2"/>
                </a:solidFill>
                <a:latin typeface="Calibri" pitchFamily="34" charset="0"/>
                <a:cs typeface="Calibri" pitchFamily="34" charset="0"/>
                <a:sym typeface="Wingdings 3"/>
              </a:rPr>
              <a:t>“abnormal situation” </a:t>
            </a:r>
            <a:r>
              <a:rPr lang="en-US" dirty="0" smtClean="0">
                <a:latin typeface="Calibri" pitchFamily="34" charset="0"/>
                <a:cs typeface="Calibri" pitchFamily="34" charset="0"/>
                <a:sym typeface="Wingdings 3"/>
              </a:rPr>
              <a:t> refers to hazards, unexpected events, degradation, weak signal. There are different from deviation and gap, or emergencies situations.</a:t>
            </a:r>
          </a:p>
          <a:p>
            <a:pPr>
              <a:buFont typeface="Wingdings" pitchFamily="2" charset="2"/>
              <a:buNone/>
            </a:pPr>
            <a:r>
              <a:rPr lang="en-US" dirty="0" smtClean="0">
                <a:latin typeface="Calibri" pitchFamily="34" charset="0"/>
                <a:cs typeface="Calibri" pitchFamily="34" charset="0"/>
                <a:sym typeface="Wingdings 3"/>
              </a:rPr>
              <a:t>Now, rules relates often to normal work situations and emergencies</a:t>
            </a:r>
          </a:p>
          <a:p>
            <a:pPr>
              <a:buFont typeface="Wingdings" pitchFamily="2" charset="2"/>
              <a:buChar char="§"/>
            </a:pPr>
            <a:r>
              <a:rPr lang="en-US" dirty="0" smtClean="0">
                <a:latin typeface="Calibri" pitchFamily="34" charset="0"/>
                <a:cs typeface="Calibri" pitchFamily="34" charset="0"/>
                <a:sym typeface="Wingdings 3"/>
              </a:rPr>
              <a:t>So how to integrate that ?</a:t>
            </a:r>
          </a:p>
          <a:p>
            <a:pPr>
              <a:buFont typeface="Wingdings" pitchFamily="2" charset="2"/>
              <a:buChar char="§"/>
            </a:pPr>
            <a:endParaRPr lang="en-US" dirty="0" smtClean="0">
              <a:latin typeface="Calibri" pitchFamily="34" charset="0"/>
              <a:cs typeface="Calibri" pitchFamily="34" charset="0"/>
              <a:sym typeface="Wingdings 3"/>
            </a:endParaRPr>
          </a:p>
          <a:p>
            <a:pPr>
              <a:buFont typeface="Wingdings" pitchFamily="2" charset="2"/>
              <a:buChar char="§"/>
            </a:pPr>
            <a:r>
              <a:rPr lang="en-US" dirty="0" smtClean="0">
                <a:latin typeface="Calibri" pitchFamily="34" charset="0"/>
                <a:cs typeface="Calibri" pitchFamily="34" charset="0"/>
                <a:sym typeface="Wingdings 3"/>
              </a:rPr>
              <a:t>According to social sciences and knowledge, we identify as much as possible these “little problem”, these weak signal, the drifts that workers are supposed to face during the work and we create case studies, we use storytelling to teach them how to face, to fix, to manage these abnormal situations.</a:t>
            </a:r>
          </a:p>
          <a:p>
            <a:pPr>
              <a:buFont typeface="Wingdings" pitchFamily="2" charset="2"/>
              <a:buChar char="§"/>
            </a:pPr>
            <a:endParaRPr lang="en-US" dirty="0" smtClean="0">
              <a:latin typeface="Calibri" pitchFamily="34" charset="0"/>
              <a:cs typeface="Calibri" pitchFamily="34" charset="0"/>
              <a:sym typeface="Wingdings 3"/>
            </a:endParaRPr>
          </a:p>
          <a:p>
            <a:pPr marL="448925" indent="-448925">
              <a:spcBef>
                <a:spcPts val="0"/>
              </a:spcBef>
              <a:buSzPct val="150000"/>
            </a:pPr>
            <a:r>
              <a:rPr lang="en-US" dirty="0" smtClean="0">
                <a:solidFill>
                  <a:schemeClr val="tx2">
                    <a:lumMod val="50000"/>
                  </a:schemeClr>
                </a:solidFill>
              </a:rPr>
              <a:t>Educational sciences results : Adults learn by </a:t>
            </a:r>
          </a:p>
          <a:p>
            <a:pPr marL="448925" indent="-448925">
              <a:spcBef>
                <a:spcPts val="0"/>
              </a:spcBef>
              <a:buSzPct val="150000"/>
              <a:buFont typeface="Arial" pitchFamily="34" charset="0"/>
              <a:buChar char="•"/>
            </a:pPr>
            <a:r>
              <a:rPr lang="en-US" dirty="0" smtClean="0">
                <a:solidFill>
                  <a:schemeClr val="tx2">
                    <a:lumMod val="50000"/>
                  </a:schemeClr>
                </a:solidFill>
              </a:rPr>
              <a:t>“doing </a:t>
            </a:r>
            <a:r>
              <a:rPr lang="en-US" dirty="0" err="1" smtClean="0">
                <a:solidFill>
                  <a:schemeClr val="tx2">
                    <a:lumMod val="50000"/>
                  </a:schemeClr>
                </a:solidFill>
              </a:rPr>
              <a:t>experiences”but</a:t>
            </a:r>
            <a:r>
              <a:rPr lang="en-US" dirty="0" smtClean="0">
                <a:solidFill>
                  <a:schemeClr val="tx2">
                    <a:lumMod val="50000"/>
                  </a:schemeClr>
                </a:solidFill>
              </a:rPr>
              <a:t> we can’t expose learners to events!</a:t>
            </a:r>
          </a:p>
          <a:p>
            <a:pPr marL="448925" indent="-448925">
              <a:spcBef>
                <a:spcPts val="0"/>
              </a:spcBef>
              <a:buSzPct val="150000"/>
              <a:buFont typeface="Arial" pitchFamily="34" charset="0"/>
              <a:buChar char="•"/>
            </a:pPr>
            <a:r>
              <a:rPr lang="en-US" dirty="0" smtClean="0">
                <a:solidFill>
                  <a:schemeClr val="tx2">
                    <a:lumMod val="50000"/>
                  </a:schemeClr>
                </a:solidFill>
              </a:rPr>
              <a:t>resolving problem, enigma, and so on.</a:t>
            </a:r>
          </a:p>
          <a:p>
            <a:pPr marL="448925" indent="-448925">
              <a:buSzPct val="150000"/>
            </a:pPr>
            <a:r>
              <a:rPr lang="en-US" dirty="0" smtClean="0"/>
              <a:t>Purpose : an relevant and real event is transformed in a “springboard” story to lead learner to analyze an event and to explore what could be done to avoid this event ?</a:t>
            </a:r>
          </a:p>
          <a:p>
            <a:pPr marL="448925" indent="-448925">
              <a:buSzPct val="150000"/>
            </a:pPr>
            <a:endParaRPr lang="en-US" dirty="0" smtClean="0"/>
          </a:p>
          <a:p>
            <a:pPr marL="448925" indent="-448925">
              <a:spcBef>
                <a:spcPts val="0"/>
              </a:spcBef>
              <a:buSzPct val="150000"/>
            </a:pPr>
            <a:r>
              <a:rPr lang="en-US" dirty="0" smtClean="0"/>
              <a:t>After the story, a debate is leaded with three main questions:</a:t>
            </a:r>
          </a:p>
          <a:p>
            <a:pPr marL="448925" indent="-448925">
              <a:spcBef>
                <a:spcPts val="0"/>
              </a:spcBef>
              <a:buSzPct val="150000"/>
              <a:buFont typeface="Arial" pitchFamily="34" charset="0"/>
              <a:buChar char="•"/>
            </a:pPr>
            <a:r>
              <a:rPr lang="en-US" dirty="0" smtClean="0"/>
              <a:t>According to you, how this event happened ?</a:t>
            </a:r>
          </a:p>
          <a:p>
            <a:pPr marL="448925" indent="-448925">
              <a:spcBef>
                <a:spcPts val="0"/>
              </a:spcBef>
              <a:buSzPct val="150000"/>
              <a:buFont typeface="Arial" pitchFamily="34" charset="0"/>
              <a:buChar char="•"/>
            </a:pPr>
            <a:r>
              <a:rPr lang="en-US" dirty="0" smtClean="0"/>
              <a:t>According to you, how this event could be prevent ?</a:t>
            </a:r>
          </a:p>
          <a:p>
            <a:pPr marL="448925" indent="-448925">
              <a:spcBef>
                <a:spcPts val="0"/>
              </a:spcBef>
              <a:buSzPct val="150000"/>
              <a:buFont typeface="Arial" pitchFamily="34" charset="0"/>
              <a:buChar char="•"/>
            </a:pPr>
            <a:r>
              <a:rPr lang="en-US" dirty="0" smtClean="0"/>
              <a:t>Do you consider to be expose to similar work situation ?(springboard effect)</a:t>
            </a:r>
          </a:p>
          <a:p>
            <a:endParaRPr lang="en-US" dirty="0"/>
          </a:p>
        </p:txBody>
      </p:sp>
      <p:sp>
        <p:nvSpPr>
          <p:cNvPr id="4" name="Espace réservé du numéro de diapositive 3"/>
          <p:cNvSpPr>
            <a:spLocks noGrp="1"/>
          </p:cNvSpPr>
          <p:nvPr>
            <p:ph type="sldNum" sz="quarter" idx="10"/>
          </p:nvPr>
        </p:nvSpPr>
        <p:spPr/>
        <p:txBody>
          <a:bodyPr/>
          <a:lstStyle/>
          <a:p>
            <a:pPr>
              <a:defRPr/>
            </a:pPr>
            <a:fld id="{B640D464-E815-4A7C-9563-787F5AC459C2}" type="slidenum">
              <a:rPr lang="fr-FR" smtClean="0"/>
              <a:pPr>
                <a:defRPr/>
              </a:pPr>
              <a:t>13</a:t>
            </a:fld>
            <a:endParaRPr lang="fr-F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r>
              <a:rPr lang="en-US" dirty="0" smtClean="0"/>
              <a:t>To conclude,</a:t>
            </a:r>
            <a:r>
              <a:rPr lang="en-US" baseline="0" dirty="0" smtClean="0"/>
              <a:t> this project tried to take into account a human factor orientation based on 4 “instruction” : a design based on the real job, the sense of rule as a guide to facilitate its use, the integration of abnormal situations and also a change of vocabulary.</a:t>
            </a:r>
          </a:p>
          <a:p>
            <a:endParaRPr lang="en-US" baseline="0" dirty="0" smtClean="0"/>
          </a:p>
          <a:p>
            <a:r>
              <a:rPr lang="en-US" baseline="0" dirty="0" smtClean="0"/>
              <a:t>Now the project is quite finished. The starting up is forecasted in September. We have done experimental sessions with real workers groups and the results were positive.</a:t>
            </a:r>
          </a:p>
          <a:p>
            <a:endParaRPr lang="en-US" baseline="0" dirty="0" smtClean="0"/>
          </a:p>
          <a:p>
            <a:r>
              <a:rPr lang="en-US" baseline="0" dirty="0" smtClean="0"/>
              <a:t>We know that this king of project calls for some “cultural changes”. That’s the reason why EDF will be face an other big challenge : the steering change with the training centers and the  trainers and also the needs for the continuous improvements…</a:t>
            </a:r>
            <a:endParaRPr lang="en-US" dirty="0"/>
          </a:p>
        </p:txBody>
      </p:sp>
      <p:sp>
        <p:nvSpPr>
          <p:cNvPr id="4" name="Espace réservé du numéro de diapositive 3"/>
          <p:cNvSpPr>
            <a:spLocks noGrp="1"/>
          </p:cNvSpPr>
          <p:nvPr>
            <p:ph type="sldNum" sz="quarter" idx="10"/>
          </p:nvPr>
        </p:nvSpPr>
        <p:spPr/>
        <p:txBody>
          <a:bodyPr/>
          <a:lstStyle/>
          <a:p>
            <a:pPr>
              <a:defRPr/>
            </a:pPr>
            <a:fld id="{B640D464-E815-4A7C-9563-787F5AC459C2}" type="slidenum">
              <a:rPr lang="fr-FR" smtClean="0"/>
              <a:pPr>
                <a:defRPr/>
              </a:pPr>
              <a:t>14</a:t>
            </a:fld>
            <a:endParaRPr lang="fr-F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en-US" dirty="0"/>
          </a:p>
        </p:txBody>
      </p:sp>
      <p:sp>
        <p:nvSpPr>
          <p:cNvPr id="4" name="Espace réservé du numéro de diapositive 3"/>
          <p:cNvSpPr>
            <a:spLocks noGrp="1"/>
          </p:cNvSpPr>
          <p:nvPr>
            <p:ph type="sldNum" sz="quarter" idx="10"/>
          </p:nvPr>
        </p:nvSpPr>
        <p:spPr/>
        <p:txBody>
          <a:bodyPr/>
          <a:lstStyle/>
          <a:p>
            <a:pPr>
              <a:defRPr/>
            </a:pPr>
            <a:fld id="{B640D464-E815-4A7C-9563-787F5AC459C2}" type="slidenum">
              <a:rPr lang="fr-FR" smtClean="0"/>
              <a:pPr>
                <a:defRPr/>
              </a:pPr>
              <a:t>15</a:t>
            </a:fld>
            <a:endParaRPr lang="fr-F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en-US" baseline="0" dirty="0" smtClean="0"/>
          </a:p>
          <a:p>
            <a:r>
              <a:rPr lang="en-US" baseline="0" dirty="0" smtClean="0"/>
              <a:t>The presentation is divided into four part :</a:t>
            </a:r>
          </a:p>
          <a:p>
            <a:r>
              <a:rPr lang="en-US" baseline="0" dirty="0" smtClean="0"/>
              <a:t>The context of the training program revision. I will indicate who are the learners considered in this project and what EDF want to learn to them ?</a:t>
            </a:r>
          </a:p>
          <a:p>
            <a:r>
              <a:rPr lang="en-US" baseline="0" dirty="0" smtClean="0"/>
              <a:t>Second, I will try to explain what does it means to integrate HF dimensions into the design of training program</a:t>
            </a:r>
          </a:p>
          <a:p>
            <a:r>
              <a:rPr lang="en-US" baseline="0" dirty="0" smtClean="0"/>
              <a:t>Third, I will expose the main changes and challenges within this program resulting from this HF approach</a:t>
            </a:r>
          </a:p>
          <a:p>
            <a:r>
              <a:rPr lang="en-US" baseline="0" dirty="0" smtClean="0"/>
              <a:t>Fourth, I will discuss some conclusion</a:t>
            </a:r>
          </a:p>
          <a:p>
            <a:endParaRPr lang="en-US" dirty="0"/>
          </a:p>
        </p:txBody>
      </p:sp>
      <p:sp>
        <p:nvSpPr>
          <p:cNvPr id="4" name="Espace réservé du numéro de diapositive 3"/>
          <p:cNvSpPr>
            <a:spLocks noGrp="1"/>
          </p:cNvSpPr>
          <p:nvPr>
            <p:ph type="sldNum" sz="quarter" idx="10"/>
          </p:nvPr>
        </p:nvSpPr>
        <p:spPr/>
        <p:txBody>
          <a:bodyPr/>
          <a:lstStyle/>
          <a:p>
            <a:pPr>
              <a:defRPr/>
            </a:pPr>
            <a:fld id="{B640D464-E815-4A7C-9563-787F5AC459C2}" type="slidenum">
              <a:rPr lang="fr-FR" smtClean="0"/>
              <a:pPr>
                <a:defRPr/>
              </a:pPr>
              <a:t>2</a:t>
            </a:fld>
            <a:endParaRPr lang="fr-F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lnSpcReduction="10000"/>
          </a:bodyPr>
          <a:lstStyle/>
          <a:p>
            <a:r>
              <a:rPr lang="en-US" dirty="0" smtClean="0"/>
              <a:t>In the next and soon future, EDF</a:t>
            </a:r>
            <a:r>
              <a:rPr lang="en-US" baseline="0" dirty="0" smtClean="0"/>
              <a:t> will face a specific context which characterized by four simultaneous data : the renewal of the outside workers who realize the revisions of the NPP and a big program of technical revisions. In this context, the competences and the skills of people to work in a nuclear industry with all its specificities become a challenge for EDF…</a:t>
            </a:r>
          </a:p>
          <a:p>
            <a:endParaRPr lang="en-US" baseline="0" dirty="0" smtClean="0"/>
          </a:p>
          <a:p>
            <a:r>
              <a:rPr lang="en-US" baseline="0" dirty="0" smtClean="0"/>
              <a:t>So this context create the opportunity to open and begin a </a:t>
            </a:r>
            <a:r>
              <a:rPr lang="en-US" baseline="0" noProof="0" dirty="0" smtClean="0"/>
              <a:t>reflection</a:t>
            </a:r>
            <a:r>
              <a:rPr lang="en-US" baseline="0" dirty="0" smtClean="0"/>
              <a:t> about the training program. </a:t>
            </a:r>
          </a:p>
          <a:p>
            <a:endParaRPr lang="en-US" baseline="0" dirty="0" smtClean="0"/>
          </a:p>
          <a:p>
            <a:r>
              <a:rPr lang="en-US" baseline="0" dirty="0" smtClean="0"/>
              <a:t>The project began in 2012 and now, we are very closed to the starting up.</a:t>
            </a:r>
            <a:endParaRPr lang="en-US" dirty="0"/>
          </a:p>
        </p:txBody>
      </p:sp>
      <p:sp>
        <p:nvSpPr>
          <p:cNvPr id="4" name="Espace réservé du numéro de diapositive 3"/>
          <p:cNvSpPr>
            <a:spLocks noGrp="1"/>
          </p:cNvSpPr>
          <p:nvPr>
            <p:ph type="sldNum" sz="quarter" idx="10"/>
          </p:nvPr>
        </p:nvSpPr>
        <p:spPr/>
        <p:txBody>
          <a:bodyPr/>
          <a:lstStyle/>
          <a:p>
            <a:pPr>
              <a:defRPr/>
            </a:pPr>
            <a:fld id="{B640D464-E815-4A7C-9563-787F5AC459C2}" type="slidenum">
              <a:rPr lang="fr-FR" smtClean="0"/>
              <a:pPr>
                <a:defRPr/>
              </a:pPr>
              <a:t>3</a:t>
            </a:fld>
            <a:endParaRPr lang="fr-F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lnSpcReduction="10000"/>
          </a:bodyPr>
          <a:lstStyle/>
          <a:p>
            <a:endParaRPr lang="en-US" baseline="0" dirty="0" smtClean="0"/>
          </a:p>
          <a:p>
            <a:r>
              <a:rPr lang="en-US" baseline="0" dirty="0" smtClean="0"/>
              <a:t>Even the objectives is simple to present, the path to reach is, at the opposite, complicated regarding with which to deal with:</a:t>
            </a:r>
          </a:p>
          <a:p>
            <a:r>
              <a:rPr lang="en-US" baseline="0" dirty="0" smtClean="0"/>
              <a:t>The very broad fields/risk domains</a:t>
            </a:r>
          </a:p>
          <a:p>
            <a:r>
              <a:rPr lang="en-US" baseline="0" dirty="0" smtClean="0"/>
              <a:t>Workers with different technical job</a:t>
            </a:r>
          </a:p>
          <a:p>
            <a:r>
              <a:rPr lang="en-US" baseline="0" dirty="0" smtClean="0"/>
              <a:t>12 Training center</a:t>
            </a:r>
          </a:p>
          <a:p>
            <a:r>
              <a:rPr lang="en-US" baseline="0" dirty="0" smtClean="0"/>
              <a:t>250 trainers…</a:t>
            </a:r>
          </a:p>
          <a:p>
            <a:endParaRPr lang="en-US" baseline="0" dirty="0" smtClean="0"/>
          </a:p>
          <a:p>
            <a:r>
              <a:rPr lang="en-US" baseline="0" dirty="0" smtClean="0"/>
              <a:t>So to face this complexity and to build a new safety training program acceptable, EDF decided to bring together stakeholders (representatives of outside companies and training companies). Their involvement is considered as a key success to facilitate the introduction of big changes.  Safety is a shared product, training is a part of it, so EDF want to make possible to representatives to take part to this project.</a:t>
            </a:r>
            <a:endParaRPr lang="en-US" dirty="0"/>
          </a:p>
        </p:txBody>
      </p:sp>
      <p:sp>
        <p:nvSpPr>
          <p:cNvPr id="4" name="Espace réservé du numéro de diapositive 3"/>
          <p:cNvSpPr>
            <a:spLocks noGrp="1"/>
          </p:cNvSpPr>
          <p:nvPr>
            <p:ph type="sldNum" sz="quarter" idx="10"/>
          </p:nvPr>
        </p:nvSpPr>
        <p:spPr/>
        <p:txBody>
          <a:bodyPr/>
          <a:lstStyle/>
          <a:p>
            <a:pPr>
              <a:defRPr/>
            </a:pPr>
            <a:fld id="{B640D464-E815-4A7C-9563-787F5AC459C2}" type="slidenum">
              <a:rPr lang="fr-FR" smtClean="0"/>
              <a:pPr>
                <a:defRPr/>
              </a:pPr>
              <a:t>4</a:t>
            </a:fld>
            <a:endParaRPr lang="fr-F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r>
              <a:rPr lang="en-US" baseline="0" dirty="0" smtClean="0"/>
              <a:t>Everybody who worked in a nuclear industry learned how much a classic and technical work is specific when this work is realized in a nuclear environment. Each step of the work is different because safety leads to a high level of requirements, of control, of quality…and so on.</a:t>
            </a:r>
          </a:p>
          <a:p>
            <a:endParaRPr lang="en-US" baseline="0" dirty="0" smtClean="0"/>
          </a:p>
          <a:p>
            <a:pPr defTabSz="897849">
              <a:defRPr/>
            </a:pPr>
            <a:r>
              <a:rPr lang="en-US" baseline="0" dirty="0" smtClean="0"/>
              <a:t>The goals are than well defined: each new worker and each worker must be train to a set of common nuclear knowledge (safety culture, the functioning, quality assurance, and so on) and to a large set of risks. EDF want also to distinguish clearly two level of training and authorizations : the “classic” worker and the job leader : the one who is in charge, within the work area, of the technical operation and the safety of the team.</a:t>
            </a:r>
          </a:p>
          <a:p>
            <a:endParaRPr lang="en-US" dirty="0"/>
          </a:p>
        </p:txBody>
      </p:sp>
      <p:sp>
        <p:nvSpPr>
          <p:cNvPr id="4" name="Espace réservé du numéro de diapositive 3"/>
          <p:cNvSpPr>
            <a:spLocks noGrp="1"/>
          </p:cNvSpPr>
          <p:nvPr>
            <p:ph type="sldNum" sz="quarter" idx="10"/>
          </p:nvPr>
        </p:nvSpPr>
        <p:spPr/>
        <p:txBody>
          <a:bodyPr/>
          <a:lstStyle/>
          <a:p>
            <a:pPr>
              <a:defRPr/>
            </a:pPr>
            <a:fld id="{B640D464-E815-4A7C-9563-787F5AC459C2}" type="slidenum">
              <a:rPr lang="fr-FR" smtClean="0"/>
              <a:pPr>
                <a:defRPr/>
              </a:pPr>
              <a:t>5</a:t>
            </a:fld>
            <a:endParaRPr lang="fr-F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fontScale="92500"/>
          </a:bodyPr>
          <a:lstStyle/>
          <a:p>
            <a:pPr defTabSz="897849">
              <a:defRPr/>
            </a:pPr>
            <a:r>
              <a:rPr lang="en-US" dirty="0" smtClean="0"/>
              <a:t>First</a:t>
            </a:r>
            <a:r>
              <a:rPr lang="en-US" baseline="0" dirty="0" smtClean="0"/>
              <a:t> before presenting you this communication, I would like tell you some words about the human group within the Research and Development Division within EDF. This group gather together social scientists who are in support of the Division of the nuclear production. We take part in long term project. So for 10 years, I realized some analysis and researches within the HP field to understand why people comply with such HP rules and why they do not comply with others. So I had the occasion to follow and to observe outside workers meanwhile they work. I gathered a lot of operational information about their work, what are their constraints, their goals, their relations with representatives of EDF, and so on.  This specific framework explains, partly, the origin of my participation within the revision project of the training for the outside workers.</a:t>
            </a:r>
          </a:p>
          <a:p>
            <a:pPr defTabSz="897849">
              <a:defRPr/>
            </a:pPr>
            <a:endParaRPr lang="en-US" dirty="0" smtClean="0"/>
          </a:p>
          <a:p>
            <a:r>
              <a:rPr lang="en-US" dirty="0" smtClean="0"/>
              <a:t>Social sciences have produced a lot of results and knowledge about “How adults learn”. The purpose is than obvious. The design of the training program should be based on these specific lessons. Educational sciences teach us that adults do not learn as the children. There two main differences between the children and the adult learning. The adult are characterized by firstly  an “economic and rational approach”: they learn what they need to face the daily life, the fixe regular problem. By contrast, children learn to comply with the expectations of their teacher, to please their parents. Adults do not work, not function like. Second, adults have a package of “existing knowledge and experience” which already there and which help them to work daily and fix problem. So the training should refer to this existing package, links should be created to appeal adults. By </a:t>
            </a:r>
            <a:r>
              <a:rPr lang="en-US" dirty="0" err="1" smtClean="0"/>
              <a:t>constrat</a:t>
            </a:r>
            <a:r>
              <a:rPr lang="en-US" dirty="0" smtClean="0"/>
              <a:t>, children have so much to discover, they are curious and they accept/learn a lot of things. </a:t>
            </a:r>
          </a:p>
          <a:p>
            <a:endParaRPr lang="en-US" dirty="0" smtClean="0"/>
          </a:p>
          <a:p>
            <a:r>
              <a:rPr lang="en-US" dirty="0" smtClean="0"/>
              <a:t>Albert Einstein : “The only source of knowledge is experience”</a:t>
            </a:r>
            <a:r>
              <a:rPr lang="en-US" baseline="0" dirty="0" smtClean="0"/>
              <a:t> and</a:t>
            </a:r>
            <a:r>
              <a:rPr lang="en-US" dirty="0" smtClean="0"/>
              <a:t> “Information is not knowledge”….and so long “It’s a miracle that curiosity survives formal education….”</a:t>
            </a:r>
            <a:endParaRPr lang="en-US" dirty="0"/>
          </a:p>
        </p:txBody>
      </p:sp>
      <p:sp>
        <p:nvSpPr>
          <p:cNvPr id="4" name="Espace réservé du numéro de diapositive 3"/>
          <p:cNvSpPr>
            <a:spLocks noGrp="1"/>
          </p:cNvSpPr>
          <p:nvPr>
            <p:ph type="sldNum" sz="quarter" idx="10"/>
          </p:nvPr>
        </p:nvSpPr>
        <p:spPr/>
        <p:txBody>
          <a:bodyPr/>
          <a:lstStyle/>
          <a:p>
            <a:pPr>
              <a:defRPr/>
            </a:pPr>
            <a:fld id="{B640D464-E815-4A7C-9563-787F5AC459C2}" type="slidenum">
              <a:rPr lang="fr-FR" smtClean="0"/>
              <a:pPr>
                <a:defRPr/>
              </a:pPr>
              <a:t>7</a:t>
            </a:fld>
            <a:endParaRPr lang="fr-F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r>
              <a:rPr lang="en-US" dirty="0" smtClean="0"/>
              <a:t>So when we take into account these two simple and brief lessons : the model,</a:t>
            </a:r>
            <a:r>
              <a:rPr lang="en-US" baseline="0" dirty="0" smtClean="0"/>
              <a:t> the paradigm of the training is changing.</a:t>
            </a:r>
          </a:p>
          <a:p>
            <a:endParaRPr lang="en-US" baseline="0" dirty="0" smtClean="0"/>
          </a:p>
          <a:p>
            <a:r>
              <a:rPr lang="en-US" baseline="0" dirty="0" smtClean="0"/>
              <a:t>We come from a “classic” model, the blackboard model where people comply with rule only because they are enacted. So the training is often a set of knowledge to transfer and practices to show. Workers seem only need to listen and observe to “know” how to safely work. But in real life, or “real workers” are not like that. They learn by understanding, doing and resolving problem and …they learn often what they will need usually, normally. In this model, the training is a “tool box”.</a:t>
            </a:r>
          </a:p>
          <a:p>
            <a:pPr defTabSz="897849">
              <a:defRPr/>
            </a:pPr>
            <a:r>
              <a:rPr lang="en-US" dirty="0" smtClean="0"/>
              <a:t>In this model,</a:t>
            </a:r>
            <a:r>
              <a:rPr lang="en-US" baseline="0" dirty="0" smtClean="0"/>
              <a:t> </a:t>
            </a:r>
            <a:r>
              <a:rPr lang="en-US" b="1" dirty="0" smtClean="0"/>
              <a:t>the training should be a set of practical cases, significant knowledge relevant for resolving case studies </a:t>
            </a:r>
          </a:p>
          <a:p>
            <a:endParaRPr lang="en-US" dirty="0"/>
          </a:p>
        </p:txBody>
      </p:sp>
      <p:sp>
        <p:nvSpPr>
          <p:cNvPr id="4" name="Espace réservé du numéro de diapositive 3"/>
          <p:cNvSpPr>
            <a:spLocks noGrp="1"/>
          </p:cNvSpPr>
          <p:nvPr>
            <p:ph type="sldNum" sz="quarter" idx="10"/>
          </p:nvPr>
        </p:nvSpPr>
        <p:spPr/>
        <p:txBody>
          <a:bodyPr/>
          <a:lstStyle/>
          <a:p>
            <a:pPr>
              <a:defRPr/>
            </a:pPr>
            <a:fld id="{B640D464-E815-4A7C-9563-787F5AC459C2}" type="slidenum">
              <a:rPr lang="fr-FR" smtClean="0"/>
              <a:pPr>
                <a:defRPr/>
              </a:pPr>
              <a:t>8</a:t>
            </a:fld>
            <a:endParaRPr lang="fr-F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r>
              <a:rPr lang="en-US" dirty="0" smtClean="0"/>
              <a:t>So to concretize the tools box model, we need to identify</a:t>
            </a:r>
            <a:r>
              <a:rPr lang="en-US" baseline="0" dirty="0" smtClean="0"/>
              <a:t> what workers need to work safely. Therefore, experts, the rules makers are the only to consider. We need to open the design process to new shareholders : representatives of workers, of trainers and also a specialist in “human factors” to make it run. Everyone has so fare a specific mission : meanwhile experts and rules makers were expected to indicates what rules we are talking about, the knowledge, the representatives of workers take part in the identifications of practices, priorities, their operational need. And the role of the human factor specialist had to bring some operational information, a description about work conditions, the environment to complete the way to teach about rules, to help to the compromise.</a:t>
            </a:r>
            <a:endParaRPr lang="en-US" dirty="0"/>
          </a:p>
        </p:txBody>
      </p:sp>
      <p:sp>
        <p:nvSpPr>
          <p:cNvPr id="4" name="Espace réservé du numéro de diapositive 3"/>
          <p:cNvSpPr>
            <a:spLocks noGrp="1"/>
          </p:cNvSpPr>
          <p:nvPr>
            <p:ph type="sldNum" sz="quarter" idx="10"/>
          </p:nvPr>
        </p:nvSpPr>
        <p:spPr/>
        <p:txBody>
          <a:bodyPr/>
          <a:lstStyle/>
          <a:p>
            <a:pPr>
              <a:defRPr/>
            </a:pPr>
            <a:fld id="{B640D464-E815-4A7C-9563-787F5AC459C2}" type="slidenum">
              <a:rPr lang="fr-FR" smtClean="0"/>
              <a:pPr>
                <a:defRPr/>
              </a:pPr>
              <a:t>10</a:t>
            </a:fld>
            <a:endParaRPr lang="fr-F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r>
              <a:rPr lang="en-US" dirty="0" smtClean="0"/>
              <a:t>This first switch into the design process lead firstly to the evolution about the way “how talk about the rule”. This evolution is required to talk about rule in a way “which make sense” for workers. Than the image of the rule has to change. If for managers, the rule is a way, a mean to make control behaviors, it’s not the most adapted speech for workers. They won’t comply with the rule to please the managers, they will comply with them because they are useful. So the best way to talk rule is to point out how the rule are helpful to work safely : which means how the rule help to contribute to the individual safety, collective safety, short and long term safety. So the rule is not only a mean to </a:t>
            </a:r>
            <a:r>
              <a:rPr lang="en-US" dirty="0" smtClean="0">
                <a:solidFill>
                  <a:srgbClr val="FFC000"/>
                </a:solidFill>
              </a:rPr>
              <a:t>constraint</a:t>
            </a:r>
            <a:r>
              <a:rPr lang="en-US" dirty="0" smtClean="0"/>
              <a:t>/control the behavior (managerial meaning). It’s also </a:t>
            </a:r>
            <a:r>
              <a:rPr lang="en-US" dirty="0" smtClean="0">
                <a:solidFill>
                  <a:schemeClr val="tx2"/>
                </a:solidFill>
              </a:rPr>
              <a:t>a tool to prevent and manage the risk at work</a:t>
            </a:r>
            <a:r>
              <a:rPr lang="en-US" dirty="0" smtClean="0"/>
              <a:t>.</a:t>
            </a:r>
          </a:p>
          <a:p>
            <a:r>
              <a:rPr lang="en-US" dirty="0" smtClean="0">
                <a:sym typeface="Wingdings 3"/>
              </a:rPr>
              <a:t>For example the “job leader” has to control the dose during the operation, the technical. From the worker, this rule is constraining because he has to stop his job to do that. But if you explain that this control of the dose is the only way for him to detect radiological evolutions and so on to protect himself and his teal from, the rule become meaningful. </a:t>
            </a:r>
            <a:endParaRPr lang="en-US" dirty="0" smtClean="0">
              <a:solidFill>
                <a:srgbClr val="FF0000"/>
              </a:solidFill>
            </a:endParaRPr>
          </a:p>
          <a:p>
            <a:r>
              <a:rPr lang="en-US" dirty="0" smtClean="0"/>
              <a:t> So during the design process, a specific instruction was given to the designers : </a:t>
            </a:r>
            <a:endParaRPr lang="en-US" dirty="0" smtClean="0">
              <a:solidFill>
                <a:schemeClr val="accent4">
                  <a:lumMod val="75000"/>
                </a:schemeClr>
              </a:solidFill>
            </a:endParaRPr>
          </a:p>
          <a:p>
            <a:pPr>
              <a:buClrTx/>
              <a:buSzPct val="150000"/>
              <a:buFont typeface="Wingdings" pitchFamily="2" charset="2"/>
              <a:buChar char="Ø"/>
            </a:pPr>
            <a:r>
              <a:rPr lang="en-US" dirty="0" smtClean="0">
                <a:solidFill>
                  <a:schemeClr val="accent4">
                    <a:lumMod val="75000"/>
                  </a:schemeClr>
                </a:solidFill>
              </a:rPr>
              <a:t>When you mention a rule, it must be linked, as much as possible, with his usefulness relating to personal, collective safety and industrial safety.</a:t>
            </a:r>
          </a:p>
          <a:p>
            <a:endParaRPr lang="en-US" dirty="0"/>
          </a:p>
        </p:txBody>
      </p:sp>
      <p:sp>
        <p:nvSpPr>
          <p:cNvPr id="4" name="Espace réservé du numéro de diapositive 3"/>
          <p:cNvSpPr>
            <a:spLocks noGrp="1"/>
          </p:cNvSpPr>
          <p:nvPr>
            <p:ph type="sldNum" sz="quarter" idx="10"/>
          </p:nvPr>
        </p:nvSpPr>
        <p:spPr/>
        <p:txBody>
          <a:bodyPr/>
          <a:lstStyle/>
          <a:p>
            <a:pPr>
              <a:defRPr/>
            </a:pPr>
            <a:fld id="{B640D464-E815-4A7C-9563-787F5AC459C2}" type="slidenum">
              <a:rPr lang="fr-FR" smtClean="0"/>
              <a:pPr>
                <a:defRPr/>
              </a:pPr>
              <a:t>11</a:t>
            </a:fld>
            <a:endParaRPr lang="fr-FR"/>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e de titre">
    <p:bg bwMode="auto">
      <p:bgPr>
        <a:solidFill>
          <a:schemeClr val="bg1"/>
        </a:solidFill>
        <a:effectLst/>
      </p:bgPr>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539750" y="1844675"/>
            <a:ext cx="4032250" cy="1727200"/>
          </a:xfrm>
        </p:spPr>
        <p:txBody>
          <a:bodyPr/>
          <a:lstStyle>
            <a:lvl1pPr>
              <a:defRPr sz="3400" cap="none" smtClean="0"/>
            </a:lvl1pPr>
          </a:lstStyle>
          <a:p>
            <a:r>
              <a:rPr lang="fr-FR" smtClean="0"/>
              <a:t>Cliquez pour modifier le style du titre</a:t>
            </a:r>
          </a:p>
        </p:txBody>
      </p:sp>
      <p:sp>
        <p:nvSpPr>
          <p:cNvPr id="35843" name="Espace réservé du texte 2"/>
          <p:cNvSpPr>
            <a:spLocks noGrp="1"/>
          </p:cNvSpPr>
          <p:nvPr>
            <p:ph type="subTitle" idx="1"/>
          </p:nvPr>
        </p:nvSpPr>
        <p:spPr>
          <a:xfrm>
            <a:off x="539750" y="4508500"/>
            <a:ext cx="4032250" cy="576263"/>
          </a:xfrm>
        </p:spPr>
        <p:txBody>
          <a:bodyPr/>
          <a:lstStyle>
            <a:lvl1pPr marL="0" indent="0">
              <a:spcBef>
                <a:spcPct val="0"/>
              </a:spcBef>
              <a:buFont typeface="Wingdings" pitchFamily="2" charset="2"/>
              <a:buNone/>
              <a:defRPr b="0" smtClean="0"/>
            </a:lvl1pPr>
          </a:lstStyle>
          <a:p>
            <a:r>
              <a:rPr lang="fr-FR" smtClean="0"/>
              <a:t>Cliquez pour modifier le style des sous-titres du masque</a:t>
            </a:r>
          </a:p>
        </p:txBody>
      </p:sp>
      <p:pic>
        <p:nvPicPr>
          <p:cNvPr id="35849" name="Picture 9"/>
          <p:cNvPicPr>
            <a:picLocks noChangeAspect="1" noChangeArrowheads="1"/>
          </p:cNvPicPr>
          <p:nvPr/>
        </p:nvPicPr>
        <p:blipFill>
          <a:blip r:embed="rId2" cstate="print"/>
          <a:srcRect/>
          <a:stretch>
            <a:fillRect/>
          </a:stretch>
        </p:blipFill>
        <p:spPr bwMode="auto">
          <a:xfrm>
            <a:off x="568325" y="481013"/>
            <a:ext cx="1206500" cy="517525"/>
          </a:xfrm>
          <a:prstGeom prst="rect">
            <a:avLst/>
          </a:prstGeom>
          <a:noFill/>
          <a:ln w="9525" algn="ctr">
            <a:noFill/>
            <a:miter lim="800000"/>
            <a:headEnd/>
            <a:tailEnd/>
          </a:ln>
          <a:effectLst/>
        </p:spPr>
      </p:pic>
      <p:pic>
        <p:nvPicPr>
          <p:cNvPr id="35850" name="Picture 10"/>
          <p:cNvPicPr>
            <a:picLocks noChangeAspect="1" noChangeArrowheads="1"/>
          </p:cNvPicPr>
          <p:nvPr/>
        </p:nvPicPr>
        <p:blipFill>
          <a:blip r:embed="rId3" cstate="print"/>
          <a:srcRect/>
          <a:stretch>
            <a:fillRect/>
          </a:stretch>
        </p:blipFill>
        <p:spPr bwMode="auto">
          <a:xfrm>
            <a:off x="5700713" y="-12700"/>
            <a:ext cx="3465512" cy="6888163"/>
          </a:xfrm>
          <a:prstGeom prst="rect">
            <a:avLst/>
          </a:prstGeom>
          <a:noFill/>
          <a:ln w="9525" algn="ctr">
            <a:noFill/>
            <a:miter lim="800000"/>
            <a:headEnd/>
            <a:tailEnd/>
          </a:ln>
          <a:effectLst/>
        </p:spPr>
      </p:pic>
    </p:spTree>
  </p:cSld>
  <p:clrMapOvr>
    <a:masterClrMapping/>
  </p:clrMapOvr>
  <p:hf sldNum="0" hdr="0" dt="0"/>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u pied de page 1"/>
          <p:cNvSpPr>
            <a:spLocks noGrp="1"/>
          </p:cNvSpPr>
          <p:nvPr>
            <p:ph type="ftr" sz="quarter" idx="10"/>
          </p:nvPr>
        </p:nvSpPr>
        <p:spPr>
          <a:xfrm>
            <a:off x="4572000" y="6381750"/>
            <a:ext cx="3887788" cy="153988"/>
          </a:xfrm>
        </p:spPr>
        <p:txBody>
          <a:bodyPr/>
          <a:lstStyle>
            <a:lvl1pPr>
              <a:defRPr/>
            </a:lvl1pPr>
          </a:lstStyle>
          <a:p>
            <a:r>
              <a:rPr lang="fr-FR"/>
              <a:t>Titre de la présentation  |  mm/aaaa</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Sommaire">
    <p:spTree>
      <p:nvGrpSpPr>
        <p:cNvPr id="1" name=""/>
        <p:cNvGrpSpPr/>
        <p:nvPr/>
      </p:nvGrpSpPr>
      <p:grpSpPr>
        <a:xfrm>
          <a:off x="0" y="0"/>
          <a:ext cx="0" cy="0"/>
          <a:chOff x="0" y="0"/>
          <a:chExt cx="0" cy="0"/>
        </a:xfrm>
      </p:grpSpPr>
      <p:sp>
        <p:nvSpPr>
          <p:cNvPr id="2" name="Titre 1"/>
          <p:cNvSpPr>
            <a:spLocks noGrp="1"/>
          </p:cNvSpPr>
          <p:nvPr>
            <p:ph type="title"/>
          </p:nvPr>
        </p:nvSpPr>
        <p:spPr>
          <a:xfrm>
            <a:off x="382761" y="922710"/>
            <a:ext cx="8353425" cy="850106"/>
          </a:xfrm>
        </p:spPr>
        <p:txBody>
          <a:bodyPr/>
          <a:lstStyle>
            <a:lvl1pPr>
              <a:defRPr sz="3800"/>
            </a:lvl1pPr>
          </a:lstStyle>
          <a:p>
            <a:r>
              <a:rPr lang="fr-FR" smtClean="0"/>
              <a:t>Cliquez pour modifier le style du titre</a:t>
            </a:r>
            <a:endParaRPr lang="fr-FR"/>
          </a:p>
        </p:txBody>
      </p:sp>
      <p:sp>
        <p:nvSpPr>
          <p:cNvPr id="5" name="Espace réservé du texte 4"/>
          <p:cNvSpPr>
            <a:spLocks noGrp="1"/>
          </p:cNvSpPr>
          <p:nvPr>
            <p:ph type="body" sz="quarter" idx="11"/>
          </p:nvPr>
        </p:nvSpPr>
        <p:spPr>
          <a:xfrm>
            <a:off x="395288" y="2060575"/>
            <a:ext cx="8353425" cy="4032250"/>
          </a:xfrm>
        </p:spPr>
        <p:txBody>
          <a:bodyPr/>
          <a:lstStyle>
            <a:lvl1pPr marL="358775" indent="-358775">
              <a:buSzPct val="125000"/>
              <a:buFont typeface="+mj-lt"/>
              <a:buAutoNum type="arabicPeriod"/>
              <a:defRPr sz="1300" cap="all" baseline="0"/>
            </a:lvl1pPr>
            <a:lvl2pPr marL="360000" indent="0">
              <a:spcBef>
                <a:spcPts val="0"/>
              </a:spcBef>
              <a:buClr>
                <a:schemeClr val="bg1"/>
              </a:buClr>
              <a:buSzPct val="25000"/>
              <a:buFontTx/>
              <a:buNone/>
              <a:defRPr sz="1300" cap="all" baseline="0"/>
            </a:lvl2pPr>
            <a:lvl3pPr marL="360000" indent="0">
              <a:spcBef>
                <a:spcPts val="0"/>
              </a:spcBef>
              <a:buFontTx/>
              <a:buNone/>
              <a:defRPr sz="1300" cap="all" baseline="0"/>
            </a:lvl3pPr>
            <a:lvl4pPr marL="360000" indent="0">
              <a:spcBef>
                <a:spcPts val="0"/>
              </a:spcBef>
              <a:buFontTx/>
              <a:buNone/>
              <a:defRPr sz="1300" cap="all" baseline="0"/>
            </a:lvl4pPr>
            <a:lvl5pPr marL="360000" indent="0">
              <a:spcBef>
                <a:spcPts val="0"/>
              </a:spcBef>
              <a:buFontTx/>
              <a:buNone/>
              <a:defRPr sz="1300" cap="all" baseline="0"/>
            </a:lvl5pPr>
          </a:lstStyle>
          <a:p>
            <a:pPr lvl="0"/>
            <a:r>
              <a:rPr lang="fr-FR" smtClean="0"/>
              <a:t>Cliquez pour modifier les styles du texte du masque</a:t>
            </a:r>
          </a:p>
          <a:p>
            <a:pPr lvl="1"/>
            <a:r>
              <a:rPr lang="fr-FR" smtClean="0"/>
              <a:t>Deuxième niveau</a:t>
            </a:r>
          </a:p>
        </p:txBody>
      </p:sp>
      <p:sp>
        <p:nvSpPr>
          <p:cNvPr id="4" name="Espace réservé du pied de page 4"/>
          <p:cNvSpPr>
            <a:spLocks noGrp="1"/>
          </p:cNvSpPr>
          <p:nvPr>
            <p:ph type="ftr" sz="quarter" idx="12"/>
          </p:nvPr>
        </p:nvSpPr>
        <p:spPr/>
        <p:txBody>
          <a:bodyPr/>
          <a:lstStyle>
            <a:lvl1pPr>
              <a:defRPr/>
            </a:lvl1pPr>
          </a:lstStyle>
          <a:p>
            <a:r>
              <a:rPr lang="fr-FR"/>
              <a:t>Titre de la présentation  |  mm/aaaa</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Introducti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contenu 2"/>
          <p:cNvSpPr>
            <a:spLocks noGrp="1"/>
          </p:cNvSpPr>
          <p:nvPr>
            <p:ph idx="1"/>
          </p:nvPr>
        </p:nvSpPr>
        <p:spPr>
          <a:xfrm>
            <a:off x="395288" y="1557338"/>
            <a:ext cx="8353424" cy="4568826"/>
          </a:xfrm>
        </p:spPr>
        <p:txBody>
          <a:bodyPr/>
          <a:lstStyle>
            <a:lvl1pPr marL="0" indent="0">
              <a:buClr>
                <a:schemeClr val="bg1"/>
              </a:buClr>
              <a:buSzPct val="25000"/>
              <a:buFontTx/>
              <a:buNone/>
              <a:defRPr sz="2200"/>
            </a:lvl1pPr>
          </a:lstStyle>
          <a:p>
            <a:pPr lvl="0"/>
            <a:r>
              <a:rPr lang="fr-FR" smtClean="0"/>
              <a:t>Cliquez pour modifier les styles du texte du masque</a:t>
            </a:r>
          </a:p>
        </p:txBody>
      </p:sp>
      <p:sp>
        <p:nvSpPr>
          <p:cNvPr id="4" name="Espace réservé du pied de page 4"/>
          <p:cNvSpPr>
            <a:spLocks noGrp="1"/>
          </p:cNvSpPr>
          <p:nvPr>
            <p:ph type="ftr" sz="quarter" idx="10"/>
          </p:nvPr>
        </p:nvSpPr>
        <p:spPr/>
        <p:txBody>
          <a:bodyPr/>
          <a:lstStyle>
            <a:lvl1pPr>
              <a:defRPr/>
            </a:lvl1pPr>
          </a:lstStyle>
          <a:p>
            <a:r>
              <a:rPr lang="fr-FR"/>
              <a:t>Titre de la présentation  |  mm/aaaa</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Contenu 1 colonne">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contenu 2"/>
          <p:cNvSpPr>
            <a:spLocks noGrp="1"/>
          </p:cNvSpPr>
          <p:nvPr>
            <p:ph idx="1"/>
          </p:nvPr>
        </p:nvSpPr>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pied de page 4"/>
          <p:cNvSpPr>
            <a:spLocks noGrp="1"/>
          </p:cNvSpPr>
          <p:nvPr>
            <p:ph type="ftr" sz="quarter" idx="10"/>
          </p:nvPr>
        </p:nvSpPr>
        <p:spPr/>
        <p:txBody>
          <a:bodyPr/>
          <a:lstStyle>
            <a:lvl1pPr>
              <a:defRPr/>
            </a:lvl1pPr>
          </a:lstStyle>
          <a:p>
            <a:r>
              <a:rPr lang="fr-FR"/>
              <a:t>Titre de la présentation  |  mm/aaaa</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ntenu 2 colonne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contenu 2"/>
          <p:cNvSpPr>
            <a:spLocks noGrp="1"/>
          </p:cNvSpPr>
          <p:nvPr>
            <p:ph idx="1"/>
          </p:nvPr>
        </p:nvSpPr>
        <p:spPr>
          <a:xfrm>
            <a:off x="395287" y="1268414"/>
            <a:ext cx="3816673" cy="4857750"/>
          </a:xfrm>
        </p:spPr>
        <p:txBody>
          <a:bodyPr/>
          <a:lstStyle>
            <a:lvl1pPr>
              <a:defRPr sz="1400"/>
            </a:lvl1pPr>
            <a:lvl2pPr>
              <a:defRPr sz="1400"/>
            </a:lvl2pPr>
            <a:lvl3pPr>
              <a:defRPr sz="1200"/>
            </a:lvl3pPr>
            <a:lvl4pPr>
              <a:defRPr sz="1100"/>
            </a:lvl4pPr>
            <a:lvl5pPr>
              <a:defRPr sz="1000"/>
            </a:lvl5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7" name="Espace réservé du contenu 2"/>
          <p:cNvSpPr>
            <a:spLocks noGrp="1"/>
          </p:cNvSpPr>
          <p:nvPr>
            <p:ph idx="12"/>
          </p:nvPr>
        </p:nvSpPr>
        <p:spPr>
          <a:xfrm>
            <a:off x="4932040" y="1268413"/>
            <a:ext cx="3816673" cy="4536851"/>
          </a:xfrm>
        </p:spPr>
        <p:txBody>
          <a:bodyPr/>
          <a:lstStyle>
            <a:lvl1pPr>
              <a:defRPr sz="1400"/>
            </a:lvl1pPr>
            <a:lvl2pPr>
              <a:defRPr sz="1400"/>
            </a:lvl2pPr>
            <a:lvl3pPr>
              <a:defRPr sz="1200"/>
            </a:lvl3pPr>
            <a:lvl4pPr>
              <a:defRPr sz="1100"/>
            </a:lvl4pPr>
            <a:lvl5pPr>
              <a:defRPr sz="1000"/>
            </a:lvl5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8" name="Espace réservé du texte 7"/>
          <p:cNvSpPr>
            <a:spLocks noGrp="1"/>
          </p:cNvSpPr>
          <p:nvPr>
            <p:ph type="body" sz="quarter" idx="13"/>
          </p:nvPr>
        </p:nvSpPr>
        <p:spPr>
          <a:xfrm>
            <a:off x="4932040" y="5876925"/>
            <a:ext cx="3816673" cy="180425"/>
          </a:xfrm>
        </p:spPr>
        <p:txBody>
          <a:bodyPr tIns="36000" bIns="36000">
            <a:spAutoFit/>
          </a:bodyPr>
          <a:lstStyle>
            <a:lvl1pPr marL="0" indent="0" algn="r">
              <a:spcBef>
                <a:spcPts val="0"/>
              </a:spcBef>
              <a:buFontTx/>
              <a:buNone/>
              <a:defRPr sz="700" b="0" baseline="0"/>
            </a:lvl1pPr>
            <a:lvl2pPr marL="0" indent="0" algn="r">
              <a:spcBef>
                <a:spcPts val="0"/>
              </a:spcBef>
              <a:buFontTx/>
              <a:buNone/>
              <a:defRPr sz="600"/>
            </a:lvl2pPr>
            <a:lvl3pPr marL="0" indent="0" algn="r">
              <a:spcBef>
                <a:spcPts val="0"/>
              </a:spcBef>
              <a:buFontTx/>
              <a:buNone/>
              <a:defRPr sz="600"/>
            </a:lvl3pPr>
            <a:lvl4pPr marL="0" indent="0" algn="r">
              <a:spcBef>
                <a:spcPts val="0"/>
              </a:spcBef>
              <a:buFontTx/>
              <a:buNone/>
              <a:defRPr sz="600"/>
            </a:lvl4pPr>
            <a:lvl5pPr marL="0" indent="0" algn="r">
              <a:spcBef>
                <a:spcPts val="0"/>
              </a:spcBef>
              <a:buFontTx/>
              <a:buNone/>
              <a:defRPr sz="600"/>
            </a:lvl5pPr>
          </a:lstStyle>
          <a:p>
            <a:pPr lvl="0"/>
            <a:r>
              <a:rPr lang="fr-FR" smtClean="0"/>
              <a:t>Cliquez pour modifier les styles du texte du masque</a:t>
            </a:r>
          </a:p>
        </p:txBody>
      </p:sp>
      <p:sp>
        <p:nvSpPr>
          <p:cNvPr id="6" name="Espace réservé du pied de page 4"/>
          <p:cNvSpPr>
            <a:spLocks noGrp="1"/>
          </p:cNvSpPr>
          <p:nvPr>
            <p:ph type="ftr" sz="quarter" idx="14"/>
          </p:nvPr>
        </p:nvSpPr>
        <p:spPr/>
        <p:txBody>
          <a:bodyPr/>
          <a:lstStyle>
            <a:lvl1pPr>
              <a:defRPr/>
            </a:lvl1pPr>
          </a:lstStyle>
          <a:p>
            <a:r>
              <a:rPr lang="fr-FR"/>
              <a:t>Titre de la présentation  |  mm/aaaa</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ntenu + encadré">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contenu 2"/>
          <p:cNvSpPr>
            <a:spLocks noGrp="1"/>
          </p:cNvSpPr>
          <p:nvPr>
            <p:ph idx="1"/>
          </p:nvPr>
        </p:nvSpPr>
        <p:spPr>
          <a:xfrm>
            <a:off x="395287" y="1268414"/>
            <a:ext cx="4176713" cy="4857750"/>
          </a:xfrm>
        </p:spPr>
        <p:txBody>
          <a:bodyPr/>
          <a:lstStyle>
            <a:lvl1pPr>
              <a:defRPr sz="1400"/>
            </a:lvl1pPr>
            <a:lvl2pPr>
              <a:defRPr sz="1400"/>
            </a:lvl2pPr>
            <a:lvl3pPr>
              <a:defRPr sz="1200"/>
            </a:lvl3pPr>
            <a:lvl4pPr>
              <a:defRPr sz="1100"/>
            </a:lvl4pPr>
            <a:lvl5pPr>
              <a:defRPr sz="1000"/>
            </a:lvl5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10" name="Espace réservé du texte 9"/>
          <p:cNvSpPr>
            <a:spLocks noGrp="1"/>
          </p:cNvSpPr>
          <p:nvPr>
            <p:ph type="body" sz="quarter" idx="12"/>
          </p:nvPr>
        </p:nvSpPr>
        <p:spPr>
          <a:xfrm>
            <a:off x="6084888" y="1268413"/>
            <a:ext cx="2663825" cy="4824883"/>
          </a:xfrm>
          <a:solidFill>
            <a:schemeClr val="accent1"/>
          </a:solidFill>
        </p:spPr>
        <p:txBody>
          <a:bodyPr lIns="72000" tIns="72000" rIns="72000" bIns="72000"/>
          <a:lstStyle>
            <a:lvl1pPr marL="0" indent="0" algn="ctr">
              <a:spcBef>
                <a:spcPts val="0"/>
              </a:spcBef>
              <a:spcAft>
                <a:spcPts val="600"/>
              </a:spcAft>
              <a:buClr>
                <a:schemeClr val="bg1"/>
              </a:buClr>
              <a:buFontTx/>
              <a:buNone/>
              <a:defRPr sz="1200" b="0" cap="all" baseline="0">
                <a:solidFill>
                  <a:schemeClr val="bg1"/>
                </a:solidFill>
              </a:defRPr>
            </a:lvl1pPr>
            <a:lvl2pPr marL="108000" indent="-108000">
              <a:buClr>
                <a:schemeClr val="bg1"/>
              </a:buClr>
              <a:buFont typeface="Wingdings" pitchFamily="2" charset="2"/>
              <a:buChar char="n"/>
              <a:defRPr sz="1200">
                <a:solidFill>
                  <a:schemeClr val="bg1"/>
                </a:solidFill>
              </a:defRPr>
            </a:lvl2pPr>
            <a:lvl3pPr marL="216000" indent="-108000">
              <a:buClr>
                <a:schemeClr val="bg1"/>
              </a:buClr>
              <a:defRPr sz="1100">
                <a:solidFill>
                  <a:schemeClr val="bg1"/>
                </a:solidFill>
              </a:defRPr>
            </a:lvl3pPr>
            <a:lvl4pPr marL="538163" indent="-174625">
              <a:defRPr sz="1000">
                <a:solidFill>
                  <a:schemeClr val="bg1"/>
                </a:solidFill>
              </a:defRPr>
            </a:lvl4pPr>
            <a:lvl5pPr marL="714375" indent="-176213">
              <a:defRPr sz="1000">
                <a:solidFill>
                  <a:schemeClr val="bg1"/>
                </a:solidFill>
              </a:defRPr>
            </a:lvl5pPr>
          </a:lstStyle>
          <a:p>
            <a:pPr lvl="0"/>
            <a:r>
              <a:rPr lang="fr-FR" smtClean="0"/>
              <a:t>Cliquez pour modifier les styles du texte du masque</a:t>
            </a:r>
          </a:p>
          <a:p>
            <a:pPr lvl="1"/>
            <a:r>
              <a:rPr lang="fr-FR" smtClean="0"/>
              <a:t>Deuxième niveau</a:t>
            </a:r>
          </a:p>
          <a:p>
            <a:pPr lvl="2"/>
            <a:r>
              <a:rPr lang="fr-FR" smtClean="0"/>
              <a:t>Troisième niveau</a:t>
            </a:r>
          </a:p>
        </p:txBody>
      </p:sp>
      <p:sp>
        <p:nvSpPr>
          <p:cNvPr id="5" name="Espace réservé du pied de page 4"/>
          <p:cNvSpPr>
            <a:spLocks noGrp="1"/>
          </p:cNvSpPr>
          <p:nvPr>
            <p:ph type="ftr" sz="quarter" idx="13"/>
          </p:nvPr>
        </p:nvSpPr>
        <p:spPr/>
        <p:txBody>
          <a:bodyPr/>
          <a:lstStyle>
            <a:lvl1pPr>
              <a:defRPr/>
            </a:lvl1pPr>
          </a:lstStyle>
          <a:p>
            <a:r>
              <a:rPr lang="fr-FR"/>
              <a:t>Titre de la présentation  |  mm/aaaa</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Graphique">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5" name="Espace réservé du graphique 4"/>
          <p:cNvSpPr>
            <a:spLocks noGrp="1"/>
          </p:cNvSpPr>
          <p:nvPr>
            <p:ph type="chart" sz="quarter" idx="11"/>
          </p:nvPr>
        </p:nvSpPr>
        <p:spPr>
          <a:xfrm>
            <a:off x="971550" y="1557338"/>
            <a:ext cx="7200900" cy="4319587"/>
          </a:xfrm>
        </p:spPr>
        <p:txBody>
          <a:bodyPr rtlCol="0">
            <a:noAutofit/>
          </a:bodyPr>
          <a:lstStyle/>
          <a:p>
            <a:pPr lvl="0"/>
            <a:r>
              <a:rPr lang="fr-FR" noProof="0" smtClean="0"/>
              <a:t>Cliquez sur l'icône pour ajouter un graphique</a:t>
            </a:r>
            <a:endParaRPr lang="fr-FR" noProof="0"/>
          </a:p>
        </p:txBody>
      </p:sp>
      <p:sp>
        <p:nvSpPr>
          <p:cNvPr id="4" name="Espace réservé du pied de page 4"/>
          <p:cNvSpPr>
            <a:spLocks noGrp="1"/>
          </p:cNvSpPr>
          <p:nvPr>
            <p:ph type="ftr" sz="quarter" idx="12"/>
          </p:nvPr>
        </p:nvSpPr>
        <p:spPr/>
        <p:txBody>
          <a:bodyPr/>
          <a:lstStyle>
            <a:lvl1pPr>
              <a:defRPr/>
            </a:lvl1pPr>
          </a:lstStyle>
          <a:p>
            <a:r>
              <a:rPr lang="fr-FR"/>
              <a:t>Titre de la présentation  |  mm/aaaa</a:t>
            </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ablea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7" name="Espace réservé du tableau 6"/>
          <p:cNvSpPr>
            <a:spLocks noGrp="1"/>
          </p:cNvSpPr>
          <p:nvPr>
            <p:ph type="tbl" sz="quarter" idx="11"/>
          </p:nvPr>
        </p:nvSpPr>
        <p:spPr>
          <a:xfrm>
            <a:off x="971550" y="1557338"/>
            <a:ext cx="7200900" cy="4319587"/>
          </a:xfrm>
        </p:spPr>
        <p:txBody>
          <a:bodyPr rtlCol="0">
            <a:noAutofit/>
          </a:bodyPr>
          <a:lstStyle/>
          <a:p>
            <a:pPr lvl="0"/>
            <a:r>
              <a:rPr lang="fr-FR" noProof="0" smtClean="0"/>
              <a:t>Cliquez sur l'icône pour ajouter un tableau</a:t>
            </a:r>
            <a:endParaRPr lang="fr-FR" noProof="0"/>
          </a:p>
        </p:txBody>
      </p:sp>
      <p:sp>
        <p:nvSpPr>
          <p:cNvPr id="4" name="Espace réservé du pied de page 4"/>
          <p:cNvSpPr>
            <a:spLocks noGrp="1"/>
          </p:cNvSpPr>
          <p:nvPr>
            <p:ph type="ftr" sz="quarter" idx="12"/>
          </p:nvPr>
        </p:nvSpPr>
        <p:spPr/>
        <p:txBody>
          <a:bodyPr/>
          <a:lstStyle>
            <a:lvl1pPr>
              <a:defRPr/>
            </a:lvl1pPr>
          </a:lstStyle>
          <a:p>
            <a:r>
              <a:rPr lang="fr-FR"/>
              <a:t>Titre de la présentation  |  mm/aaaa</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pied de page 4"/>
          <p:cNvSpPr>
            <a:spLocks noGrp="1"/>
          </p:cNvSpPr>
          <p:nvPr>
            <p:ph type="ftr" sz="quarter" idx="10"/>
          </p:nvPr>
        </p:nvSpPr>
        <p:spPr/>
        <p:txBody>
          <a:bodyPr/>
          <a:lstStyle>
            <a:lvl1pPr>
              <a:defRPr/>
            </a:lvl1pPr>
          </a:lstStyle>
          <a:p>
            <a:r>
              <a:rPr lang="fr-FR"/>
              <a:t>Titre de la présentation  |  mm/aaaa</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bwMode="auto">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395288" y="274638"/>
            <a:ext cx="8353425" cy="850900"/>
          </a:xfrm>
          <a:prstGeom prst="rect">
            <a:avLst/>
          </a:prstGeom>
        </p:spPr>
        <p:txBody>
          <a:bodyPr vert="horz" wrap="square" lIns="36000" tIns="0" rIns="36000" bIns="0" numCol="1" anchor="t" anchorCtr="0" compatLnSpc="1">
            <a:prstTxWarp prst="textNoShape">
              <a:avLst/>
            </a:prstTxWarp>
            <a:noAutofit/>
          </a:bodyPr>
          <a:lstStyle/>
          <a:p>
            <a:pPr lvl="0"/>
            <a:r>
              <a:rPr lang="fr-FR" smtClean="0"/>
              <a:t>Cliquez pour modifier le style du titre</a:t>
            </a:r>
          </a:p>
        </p:txBody>
      </p:sp>
      <p:sp>
        <p:nvSpPr>
          <p:cNvPr id="1027" name="Espace réservé du texte 2"/>
          <p:cNvSpPr>
            <a:spLocks noGrp="1"/>
          </p:cNvSpPr>
          <p:nvPr>
            <p:ph type="body" idx="1"/>
          </p:nvPr>
        </p:nvSpPr>
        <p:spPr bwMode="auto">
          <a:xfrm>
            <a:off x="395288" y="1268413"/>
            <a:ext cx="8353425" cy="4857750"/>
          </a:xfrm>
          <a:prstGeom prst="rect">
            <a:avLst/>
          </a:prstGeom>
          <a:noFill/>
          <a:ln w="9525">
            <a:noFill/>
            <a:miter lim="800000"/>
            <a:headEnd/>
            <a:tailEnd/>
          </a:ln>
        </p:spPr>
        <p:txBody>
          <a:bodyPr vert="horz" wrap="square" lIns="36000" tIns="0" rIns="36000" bIns="0" numCol="1" anchor="t" anchorCtr="0" compatLnSpc="1">
            <a:prstTxWarp prst="textNoShape">
              <a:avLst/>
            </a:prstTxWarp>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p>
        </p:txBody>
      </p:sp>
      <p:sp>
        <p:nvSpPr>
          <p:cNvPr id="5" name="Espace réservé du pied de page 4"/>
          <p:cNvSpPr>
            <a:spLocks noGrp="1"/>
          </p:cNvSpPr>
          <p:nvPr>
            <p:ph type="ftr" sz="quarter" idx="3"/>
          </p:nvPr>
        </p:nvSpPr>
        <p:spPr>
          <a:xfrm>
            <a:off x="4572000" y="6381750"/>
            <a:ext cx="3887788" cy="153988"/>
          </a:xfrm>
          <a:prstGeom prst="rect">
            <a:avLst/>
          </a:prstGeom>
        </p:spPr>
        <p:txBody>
          <a:bodyPr vert="horz" wrap="none" lIns="36000" tIns="0" rIns="36000" bIns="0" numCol="1" anchor="ctr" anchorCtr="0" compatLnSpc="1">
            <a:prstTxWarp prst="textNoShape">
              <a:avLst/>
            </a:prstTxWarp>
            <a:noAutofit/>
          </a:bodyPr>
          <a:lstStyle>
            <a:lvl1pPr algn="r">
              <a:defRPr sz="1000"/>
            </a:lvl1pPr>
          </a:lstStyle>
          <a:p>
            <a:r>
              <a:rPr lang="fr-FR"/>
              <a:t>Titre de la présentation  |  mm/aaaa</a:t>
            </a:r>
          </a:p>
        </p:txBody>
      </p:sp>
      <p:pic>
        <p:nvPicPr>
          <p:cNvPr id="1029" name="Picture 8" descr="logo_EDF_sommaire"/>
          <p:cNvPicPr>
            <a:picLocks noChangeAspect="1" noChangeArrowheads="1"/>
          </p:cNvPicPr>
          <p:nvPr/>
        </p:nvPicPr>
        <p:blipFill>
          <a:blip r:embed="rId12" cstate="print"/>
          <a:srcRect/>
          <a:stretch>
            <a:fillRect/>
          </a:stretch>
        </p:blipFill>
        <p:spPr bwMode="auto">
          <a:xfrm>
            <a:off x="395288" y="6291263"/>
            <a:ext cx="622300" cy="261937"/>
          </a:xfrm>
          <a:prstGeom prst="rect">
            <a:avLst/>
          </a:prstGeom>
          <a:noFill/>
          <a:ln w="9525">
            <a:noFill/>
            <a:miter lim="800000"/>
            <a:headEnd/>
            <a:tailEnd/>
          </a:ln>
        </p:spPr>
      </p:pic>
      <p:sp>
        <p:nvSpPr>
          <p:cNvPr id="8" name="ZoneTexte 7"/>
          <p:cNvSpPr txBox="1"/>
          <p:nvPr/>
        </p:nvSpPr>
        <p:spPr>
          <a:xfrm>
            <a:off x="8459788" y="6381750"/>
            <a:ext cx="368300" cy="152400"/>
          </a:xfrm>
          <a:prstGeom prst="rect">
            <a:avLst/>
          </a:prstGeom>
          <a:noFill/>
        </p:spPr>
        <p:txBody>
          <a:bodyPr wrap="none" lIns="36000" tIns="0" rIns="0" bIns="0" anchor="ctr">
            <a:spAutoFit/>
          </a:bodyPr>
          <a:lstStyle/>
          <a:p>
            <a:pPr algn="l" fontAlgn="auto">
              <a:spcBef>
                <a:spcPts val="0"/>
              </a:spcBef>
              <a:spcAft>
                <a:spcPts val="0"/>
              </a:spcAft>
              <a:defRPr/>
            </a:pPr>
            <a:r>
              <a:rPr lang="fr-FR" sz="1000">
                <a:latin typeface="+mn-lt"/>
                <a:cs typeface="+mn-cs"/>
              </a:rPr>
              <a:t>|  </a:t>
            </a:r>
            <a:fld id="{46CE4A66-6E30-4701-820E-836D5CC43C5A}" type="slidenum">
              <a:rPr lang="fr-FR" sz="1000"/>
              <a:pPr algn="l" fontAlgn="auto">
                <a:spcBef>
                  <a:spcPts val="0"/>
                </a:spcBef>
                <a:spcAft>
                  <a:spcPts val="0"/>
                </a:spcAft>
                <a:defRPr/>
              </a:pPr>
              <a:t>‹N°›</a:t>
            </a:fld>
            <a:endParaRPr lang="fr-FR" sz="1000"/>
          </a:p>
        </p:txBody>
      </p:sp>
    </p:spTree>
  </p:cSld>
  <p:clrMap bg1="lt1" tx1="dk1" bg2="lt2" tx2="dk2" accent1="accent1" accent2="accent2" accent3="accent3" accent4="accent4" accent5="accent5" accent6="accent6" hlink="hlink" folHlink="folHlink"/>
  <p:sldLayoutIdLst>
    <p:sldLayoutId id="2147483664" r:id="rId1"/>
    <p:sldLayoutId id="2147483672" r:id="rId2"/>
    <p:sldLayoutId id="2147483671" r:id="rId3"/>
    <p:sldLayoutId id="2147483670" r:id="rId4"/>
    <p:sldLayoutId id="2147483669" r:id="rId5"/>
    <p:sldLayoutId id="2147483668" r:id="rId6"/>
    <p:sldLayoutId id="2147483667" r:id="rId7"/>
    <p:sldLayoutId id="2147483666" r:id="rId8"/>
    <p:sldLayoutId id="2147483665" r:id="rId9"/>
    <p:sldLayoutId id="2147483673" r:id="rId10"/>
  </p:sldLayoutIdLst>
  <p:hf sldNum="0" hdr="0" dt="0"/>
  <p:txStyles>
    <p:titleStyle>
      <a:lvl1pPr algn="l" rtl="0" eaLnBrk="1" fontAlgn="base" hangingPunct="1">
        <a:spcBef>
          <a:spcPct val="0"/>
        </a:spcBef>
        <a:spcAft>
          <a:spcPct val="0"/>
        </a:spcAft>
        <a:defRPr sz="2800" kern="1200" cap="all">
          <a:solidFill>
            <a:schemeClr val="folHlink"/>
          </a:solidFill>
          <a:latin typeface="+mj-lt"/>
          <a:ea typeface="+mj-ea"/>
          <a:cs typeface="+mj-cs"/>
        </a:defRPr>
      </a:lvl1pPr>
      <a:lvl2pPr algn="l" rtl="0" eaLnBrk="1" fontAlgn="base" hangingPunct="1">
        <a:spcBef>
          <a:spcPct val="0"/>
        </a:spcBef>
        <a:spcAft>
          <a:spcPct val="0"/>
        </a:spcAft>
        <a:defRPr sz="2800">
          <a:solidFill>
            <a:schemeClr val="folHlink"/>
          </a:solidFill>
          <a:latin typeface="Arial" pitchFamily="34" charset="0"/>
        </a:defRPr>
      </a:lvl2pPr>
      <a:lvl3pPr algn="l" rtl="0" eaLnBrk="1" fontAlgn="base" hangingPunct="1">
        <a:spcBef>
          <a:spcPct val="0"/>
        </a:spcBef>
        <a:spcAft>
          <a:spcPct val="0"/>
        </a:spcAft>
        <a:defRPr sz="2800">
          <a:solidFill>
            <a:schemeClr val="folHlink"/>
          </a:solidFill>
          <a:latin typeface="Arial" pitchFamily="34" charset="0"/>
        </a:defRPr>
      </a:lvl3pPr>
      <a:lvl4pPr algn="l" rtl="0" eaLnBrk="1" fontAlgn="base" hangingPunct="1">
        <a:spcBef>
          <a:spcPct val="0"/>
        </a:spcBef>
        <a:spcAft>
          <a:spcPct val="0"/>
        </a:spcAft>
        <a:defRPr sz="2800">
          <a:solidFill>
            <a:schemeClr val="folHlink"/>
          </a:solidFill>
          <a:latin typeface="Arial" pitchFamily="34" charset="0"/>
        </a:defRPr>
      </a:lvl4pPr>
      <a:lvl5pPr algn="l" rtl="0" eaLnBrk="1" fontAlgn="base" hangingPunct="1">
        <a:spcBef>
          <a:spcPct val="0"/>
        </a:spcBef>
        <a:spcAft>
          <a:spcPct val="0"/>
        </a:spcAft>
        <a:defRPr sz="2800">
          <a:solidFill>
            <a:schemeClr val="folHlink"/>
          </a:solidFill>
          <a:latin typeface="Arial" pitchFamily="34" charset="0"/>
        </a:defRPr>
      </a:lvl5pPr>
      <a:lvl6pPr marL="457200" algn="l" rtl="0" eaLnBrk="1" fontAlgn="base" hangingPunct="1">
        <a:spcBef>
          <a:spcPct val="0"/>
        </a:spcBef>
        <a:spcAft>
          <a:spcPct val="0"/>
        </a:spcAft>
        <a:defRPr sz="2800">
          <a:solidFill>
            <a:schemeClr val="folHlink"/>
          </a:solidFill>
          <a:latin typeface="Arial" pitchFamily="34" charset="0"/>
        </a:defRPr>
      </a:lvl6pPr>
      <a:lvl7pPr marL="914400" algn="l" rtl="0" eaLnBrk="1" fontAlgn="base" hangingPunct="1">
        <a:spcBef>
          <a:spcPct val="0"/>
        </a:spcBef>
        <a:spcAft>
          <a:spcPct val="0"/>
        </a:spcAft>
        <a:defRPr sz="2800">
          <a:solidFill>
            <a:schemeClr val="folHlink"/>
          </a:solidFill>
          <a:latin typeface="Arial" pitchFamily="34" charset="0"/>
        </a:defRPr>
      </a:lvl7pPr>
      <a:lvl8pPr marL="1371600" algn="l" rtl="0" eaLnBrk="1" fontAlgn="base" hangingPunct="1">
        <a:spcBef>
          <a:spcPct val="0"/>
        </a:spcBef>
        <a:spcAft>
          <a:spcPct val="0"/>
        </a:spcAft>
        <a:defRPr sz="2800">
          <a:solidFill>
            <a:schemeClr val="folHlink"/>
          </a:solidFill>
          <a:latin typeface="Arial" pitchFamily="34" charset="0"/>
        </a:defRPr>
      </a:lvl8pPr>
      <a:lvl9pPr marL="1828800" algn="l" rtl="0" eaLnBrk="1" fontAlgn="base" hangingPunct="1">
        <a:spcBef>
          <a:spcPct val="0"/>
        </a:spcBef>
        <a:spcAft>
          <a:spcPct val="0"/>
        </a:spcAft>
        <a:defRPr sz="2800">
          <a:solidFill>
            <a:schemeClr val="folHlink"/>
          </a:solidFill>
          <a:latin typeface="Arial" pitchFamily="34" charset="0"/>
        </a:defRPr>
      </a:lvl9pPr>
    </p:titleStyle>
    <p:bodyStyle>
      <a:lvl1pPr marL="179388" indent="-179388" algn="l" rtl="0" eaLnBrk="1" fontAlgn="base" hangingPunct="1">
        <a:spcBef>
          <a:spcPts val="1800"/>
        </a:spcBef>
        <a:spcAft>
          <a:spcPct val="0"/>
        </a:spcAft>
        <a:buClr>
          <a:schemeClr val="folHlink"/>
        </a:buClr>
        <a:buFont typeface="Wingdings" pitchFamily="2" charset="2"/>
        <a:buChar char="§"/>
        <a:defRPr sz="1600" b="1" kern="1200">
          <a:solidFill>
            <a:schemeClr val="tx1"/>
          </a:solidFill>
          <a:latin typeface="+mn-lt"/>
          <a:ea typeface="+mn-ea"/>
          <a:cs typeface="+mn-cs"/>
        </a:defRPr>
      </a:lvl1pPr>
      <a:lvl2pPr marL="358775" indent="-179388" algn="l" rtl="0" eaLnBrk="1" fontAlgn="base" hangingPunct="1">
        <a:spcBef>
          <a:spcPts val="600"/>
        </a:spcBef>
        <a:spcAft>
          <a:spcPct val="0"/>
        </a:spcAft>
        <a:buClr>
          <a:schemeClr val="folHlink"/>
        </a:buClr>
        <a:buSzPct val="50000"/>
        <a:buFont typeface="Wingdings" pitchFamily="2" charset="2"/>
        <a:buChar char="¨"/>
        <a:defRPr sz="1600" kern="1200">
          <a:solidFill>
            <a:schemeClr val="tx1"/>
          </a:solidFill>
          <a:latin typeface="+mn-lt"/>
          <a:ea typeface="+mn-ea"/>
          <a:cs typeface="+mn-cs"/>
        </a:defRPr>
      </a:lvl2pPr>
      <a:lvl3pPr marL="539750" indent="-179388" algn="l" rtl="0" eaLnBrk="1" fontAlgn="base" hangingPunct="1">
        <a:spcBef>
          <a:spcPts val="300"/>
        </a:spcBef>
        <a:spcAft>
          <a:spcPct val="0"/>
        </a:spcAft>
        <a:buClr>
          <a:schemeClr val="folHlink"/>
        </a:buClr>
        <a:buFont typeface="Arial" pitchFamily="34" charset="0"/>
        <a:buChar char="•"/>
        <a:defRPr sz="1400" kern="1200">
          <a:solidFill>
            <a:schemeClr val="tx1"/>
          </a:solidFill>
          <a:latin typeface="+mn-lt"/>
          <a:ea typeface="+mn-ea"/>
          <a:cs typeface="+mn-cs"/>
        </a:defRPr>
      </a:lvl3pPr>
      <a:lvl4pPr marL="719138" indent="-142875" algn="l" rtl="0" eaLnBrk="1" fontAlgn="base" hangingPunct="1">
        <a:spcBef>
          <a:spcPct val="0"/>
        </a:spcBef>
        <a:spcAft>
          <a:spcPct val="0"/>
        </a:spcAft>
        <a:buFont typeface="Arial" pitchFamily="34" charset="0"/>
        <a:buChar char="–"/>
        <a:defRPr sz="1200" kern="1200">
          <a:solidFill>
            <a:schemeClr val="tx1"/>
          </a:solidFill>
          <a:latin typeface="+mn-lt"/>
          <a:ea typeface="+mn-ea"/>
          <a:cs typeface="+mn-cs"/>
        </a:defRPr>
      </a:lvl4pPr>
      <a:lvl5pPr marL="863600" indent="-107950" algn="l" rtl="0" eaLnBrk="1" fontAlgn="base" hangingPunct="1">
        <a:spcBef>
          <a:spcPct val="0"/>
        </a:spcBef>
        <a:spcAft>
          <a:spcPct val="0"/>
        </a:spcAft>
        <a:buFont typeface="Arial" pitchFamily="34" charset="0"/>
        <a:buChar char="»"/>
        <a:defRPr sz="11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8.xml"/><Relationship Id="rId1" Type="http://schemas.openxmlformats.org/officeDocument/2006/relationships/slideLayout" Target="../slideLayouts/slideLayout9.xml"/><Relationship Id="rId6" Type="http://schemas.openxmlformats.org/officeDocument/2006/relationships/image" Target="../media/image17.jpeg"/><Relationship Id="rId5" Type="http://schemas.openxmlformats.org/officeDocument/2006/relationships/image" Target="../media/image16.jpeg"/><Relationship Id="rId4" Type="http://schemas.openxmlformats.org/officeDocument/2006/relationships/image" Target="../media/image15.jpeg"/></Relationships>
</file>

<file path=ppt/slides/_rels/slide11.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19.jpeg"/></Relationships>
</file>

<file path=ppt/slides/_rels/slide12.xml.rels><?xml version="1.0" encoding="UTF-8" standalone="yes"?>
<Relationships xmlns="http://schemas.openxmlformats.org/package/2006/relationships"><Relationship Id="rId3" Type="http://schemas.openxmlformats.org/officeDocument/2006/relationships/image" Target="../media/image20.gif"/><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10.xml"/><Relationship Id="rId1" Type="http://schemas.openxmlformats.org/officeDocument/2006/relationships/vmlDrawing" Target="../drawings/vmlDrawing1.vml"/><Relationship Id="rId4" Type="http://schemas.openxmlformats.org/officeDocument/2006/relationships/oleObject" Target="../embeddings/oleObject1.bin"/></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3.xml"/><Relationship Id="rId1" Type="http://schemas.openxmlformats.org/officeDocument/2006/relationships/slideLayout" Target="../slideLayouts/slideLayout4.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4.xml"/><Relationship Id="rId1" Type="http://schemas.openxmlformats.org/officeDocument/2006/relationships/slideLayout" Target="../slideLayouts/slideLayout4.xml"/><Relationship Id="rId4" Type="http://schemas.openxmlformats.org/officeDocument/2006/relationships/image" Target="../media/image6.jpeg"/></Relationships>
</file>

<file path=ppt/slides/_rels/slide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5.xml"/><Relationship Id="rId1" Type="http://schemas.openxmlformats.org/officeDocument/2006/relationships/slideLayout" Target="../slideLayouts/slideLayout9.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slides/_rels/slide6.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diagramLayout" Target="../diagrams/layout2.xml"/><Relationship Id="rId7" Type="http://schemas.openxmlformats.org/officeDocument/2006/relationships/image" Target="../media/image10.png"/><Relationship Id="rId2" Type="http://schemas.openxmlformats.org/officeDocument/2006/relationships/diagramData" Target="../diagrams/data2.xml"/><Relationship Id="rId1" Type="http://schemas.openxmlformats.org/officeDocument/2006/relationships/slideLayout" Target="../slideLayouts/slideLayout3.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 Id="rId9" Type="http://schemas.openxmlformats.org/officeDocument/2006/relationships/image" Target="../media/image9.png"/></Relationships>
</file>

<file path=ppt/slides/_rels/slide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7.xml"/><Relationship Id="rId1" Type="http://schemas.openxmlformats.org/officeDocument/2006/relationships/slideLayout" Target="../slideLayouts/slideLayout9.xml"/><Relationship Id="rId4" Type="http://schemas.openxmlformats.org/officeDocument/2006/relationships/image" Target="../media/image13.jpe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31" name="Rectangle 11"/>
          <p:cNvSpPr>
            <a:spLocks noGrp="1"/>
          </p:cNvSpPr>
          <p:nvPr>
            <p:ph type="ctrTitle"/>
          </p:nvPr>
        </p:nvSpPr>
        <p:spPr bwMode="auto">
          <a:xfrm>
            <a:off x="571472" y="1142984"/>
            <a:ext cx="4714908" cy="3214710"/>
          </a:xfrm>
          <a:noFill/>
        </p:spPr>
        <p:txBody>
          <a:bodyPr/>
          <a:lstStyle/>
          <a:p>
            <a:pPr algn="ctr"/>
            <a:r>
              <a:rPr lang="en-US" sz="2800" b="1" dirty="0"/>
              <a:t>How to integrate the « Humans factors </a:t>
            </a:r>
            <a:r>
              <a:rPr lang="en-US" sz="2800" b="1"/>
              <a:t>» </a:t>
            </a:r>
            <a:r>
              <a:rPr lang="en-US" sz="2800" b="1" smtClean="0"/>
              <a:t>within </a:t>
            </a:r>
            <a:r>
              <a:rPr lang="en-US" sz="2800" b="1" dirty="0"/>
              <a:t>a reviewing project of the HP training for outside workers?</a:t>
            </a:r>
            <a:endParaRPr lang="fr-FR" sz="2800" dirty="0"/>
          </a:p>
        </p:txBody>
      </p:sp>
      <p:sp>
        <p:nvSpPr>
          <p:cNvPr id="5132" name="Rectangle 12"/>
          <p:cNvSpPr>
            <a:spLocks noGrp="1"/>
          </p:cNvSpPr>
          <p:nvPr>
            <p:ph type="subTitle" idx="1"/>
          </p:nvPr>
        </p:nvSpPr>
        <p:spPr>
          <a:xfrm>
            <a:off x="285720" y="4143380"/>
            <a:ext cx="5000660" cy="857256"/>
          </a:xfrm>
        </p:spPr>
        <p:txBody>
          <a:bodyPr/>
          <a:lstStyle/>
          <a:p>
            <a:r>
              <a:rPr lang="en-US" b="1" dirty="0" smtClean="0"/>
              <a:t>Isabelle </a:t>
            </a:r>
            <a:r>
              <a:rPr lang="en-US" b="1" dirty="0"/>
              <a:t>Fucks EDF R&amp;D, </a:t>
            </a:r>
            <a:r>
              <a:rPr lang="en-US" b="1" dirty="0" err="1"/>
              <a:t>Alexandre</a:t>
            </a:r>
            <a:r>
              <a:rPr lang="en-US" b="1" dirty="0"/>
              <a:t> Riedel EDF, </a:t>
            </a:r>
            <a:r>
              <a:rPr lang="en-US" b="1" dirty="0" err="1"/>
              <a:t>Gérard</a:t>
            </a:r>
            <a:r>
              <a:rPr lang="en-US" b="1" dirty="0"/>
              <a:t> </a:t>
            </a:r>
            <a:r>
              <a:rPr lang="en-US" b="1" dirty="0" err="1"/>
              <a:t>Cordier</a:t>
            </a:r>
            <a:r>
              <a:rPr lang="en-US" b="1" dirty="0"/>
              <a:t> EDF, Alain </a:t>
            </a:r>
            <a:r>
              <a:rPr lang="en-US" b="1" dirty="0" err="1"/>
              <a:t>Quiot</a:t>
            </a:r>
            <a:r>
              <a:rPr lang="en-US" b="1" dirty="0"/>
              <a:t> EDF, Damien </a:t>
            </a:r>
            <a:r>
              <a:rPr lang="en-US" b="1" dirty="0" err="1" smtClean="0"/>
              <a:t>Gousy</a:t>
            </a:r>
            <a:r>
              <a:rPr lang="en-US" b="1" dirty="0" smtClean="0"/>
              <a:t> </a:t>
            </a:r>
            <a:r>
              <a:rPr lang="en-US" b="1" dirty="0"/>
              <a:t>SIFOP </a:t>
            </a:r>
            <a:endParaRPr lang="fr-FR" dirty="0"/>
          </a:p>
        </p:txBody>
      </p:sp>
      <p:sp>
        <p:nvSpPr>
          <p:cNvPr id="7" name="ZoneTexte 6"/>
          <p:cNvSpPr txBox="1"/>
          <p:nvPr/>
        </p:nvSpPr>
        <p:spPr>
          <a:xfrm>
            <a:off x="-2268538" y="0"/>
            <a:ext cx="2087563" cy="3033713"/>
          </a:xfrm>
          <a:prstGeom prst="rect">
            <a:avLst/>
          </a:prstGeom>
          <a:solidFill>
            <a:schemeClr val="accent5"/>
          </a:solidFill>
        </p:spPr>
        <p:txBody>
          <a:bodyPr lIns="72000" tIns="72000" rIns="72000" bIns="72000">
            <a:spAutoFit/>
          </a:bodyPr>
          <a:lstStyle/>
          <a:p>
            <a:pPr marL="90488" indent="-90488" algn="l">
              <a:spcAft>
                <a:spcPts val="600"/>
              </a:spcAft>
            </a:pPr>
            <a:r>
              <a:rPr lang="fr-FR" sz="1200" b="1">
                <a:solidFill>
                  <a:schemeClr val="bg1"/>
                </a:solidFill>
              </a:rPr>
              <a:t>PowerPoint 2003</a:t>
            </a:r>
          </a:p>
          <a:p>
            <a:pPr marL="90488" indent="-90488" algn="l"/>
            <a:r>
              <a:rPr lang="fr-FR" sz="1200">
                <a:solidFill>
                  <a:schemeClr val="bg1"/>
                </a:solidFill>
              </a:rPr>
              <a:t>Pour appliquer ce modèle à</a:t>
            </a:r>
          </a:p>
          <a:p>
            <a:pPr marL="90488" indent="-90488" algn="l"/>
            <a:r>
              <a:rPr lang="fr-FR" sz="1200">
                <a:solidFill>
                  <a:schemeClr val="bg1"/>
                </a:solidFill>
              </a:rPr>
              <a:t>une présentation existante :</a:t>
            </a:r>
          </a:p>
          <a:p>
            <a:pPr marL="90488" indent="-90488" algn="l">
              <a:buFont typeface="Arial" pitchFamily="34" charset="0"/>
              <a:buChar char="•"/>
            </a:pPr>
            <a:r>
              <a:rPr lang="fr-FR" sz="1200">
                <a:solidFill>
                  <a:schemeClr val="bg1"/>
                </a:solidFill>
              </a:rPr>
              <a:t>supprimez toutes les diapos de ce document,</a:t>
            </a:r>
          </a:p>
          <a:p>
            <a:pPr marL="90488" indent="-90488" algn="l">
              <a:buFont typeface="Arial" pitchFamily="34" charset="0"/>
              <a:buChar char="•"/>
            </a:pPr>
            <a:r>
              <a:rPr lang="fr-FR" sz="1200">
                <a:solidFill>
                  <a:schemeClr val="bg1"/>
                </a:solidFill>
              </a:rPr>
              <a:t>puis, menu </a:t>
            </a:r>
            <a:r>
              <a:rPr lang="fr-FR" sz="1200" b="1">
                <a:solidFill>
                  <a:schemeClr val="bg1"/>
                </a:solidFill>
              </a:rPr>
              <a:t>[Insertion]</a:t>
            </a:r>
            <a:r>
              <a:rPr lang="fr-FR" sz="1200">
                <a:solidFill>
                  <a:schemeClr val="bg1"/>
                </a:solidFill>
              </a:rPr>
              <a:t>,</a:t>
            </a:r>
          </a:p>
          <a:p>
            <a:pPr marL="90488" indent="-90488" algn="l">
              <a:buFont typeface="Arial" pitchFamily="34" charset="0"/>
              <a:buChar char="•"/>
            </a:pPr>
            <a:r>
              <a:rPr lang="fr-FR" sz="1200" b="1">
                <a:solidFill>
                  <a:schemeClr val="bg1"/>
                </a:solidFill>
              </a:rPr>
              <a:t>"Diapositives à partir d'un fichier"</a:t>
            </a:r>
            <a:r>
              <a:rPr lang="fr-FR" sz="1200">
                <a:solidFill>
                  <a:schemeClr val="bg1"/>
                </a:solidFill>
              </a:rPr>
              <a:t>,</a:t>
            </a:r>
          </a:p>
          <a:p>
            <a:pPr marL="90488" indent="-90488" algn="l">
              <a:buFont typeface="Arial" pitchFamily="34" charset="0"/>
              <a:buChar char="•"/>
            </a:pPr>
            <a:r>
              <a:rPr lang="fr-FR" sz="1200">
                <a:solidFill>
                  <a:schemeClr val="bg1"/>
                </a:solidFill>
              </a:rPr>
              <a:t>cliquez sur </a:t>
            </a:r>
            <a:r>
              <a:rPr lang="fr-FR" sz="1200" b="1">
                <a:solidFill>
                  <a:schemeClr val="bg1"/>
                </a:solidFill>
              </a:rPr>
              <a:t>[Parcourir]</a:t>
            </a:r>
            <a:r>
              <a:rPr lang="fr-FR" sz="1200">
                <a:solidFill>
                  <a:schemeClr val="bg1"/>
                </a:solidFill>
              </a:rPr>
              <a:t>, </a:t>
            </a:r>
          </a:p>
          <a:p>
            <a:pPr marL="90488" indent="-90488" algn="l">
              <a:buFont typeface="Arial" pitchFamily="34" charset="0"/>
              <a:buChar char="•"/>
            </a:pPr>
            <a:r>
              <a:rPr lang="fr-FR" sz="1200">
                <a:solidFill>
                  <a:schemeClr val="bg1"/>
                </a:solidFill>
              </a:rPr>
              <a:t>sélectionnez le fichier,</a:t>
            </a:r>
          </a:p>
          <a:p>
            <a:pPr marL="90488" indent="-90488" algn="l">
              <a:buFont typeface="Arial" pitchFamily="34" charset="0"/>
              <a:buChar char="•"/>
            </a:pPr>
            <a:r>
              <a:rPr lang="fr-FR" sz="1200">
                <a:solidFill>
                  <a:schemeClr val="bg1"/>
                </a:solidFill>
              </a:rPr>
              <a:t>cliquez sur </a:t>
            </a:r>
            <a:r>
              <a:rPr lang="fr-FR" sz="1200" b="1">
                <a:solidFill>
                  <a:schemeClr val="bg1"/>
                </a:solidFill>
              </a:rPr>
              <a:t>[Tout insérer]</a:t>
            </a:r>
            <a:r>
              <a:rPr lang="fr-FR" sz="1200">
                <a:solidFill>
                  <a:schemeClr val="bg1"/>
                </a:solidFill>
              </a:rPr>
              <a:t>.</a:t>
            </a:r>
          </a:p>
          <a:p>
            <a:pPr marL="90488" indent="-90488" algn="l">
              <a:spcBef>
                <a:spcPts val="600"/>
              </a:spcBef>
            </a:pPr>
            <a:r>
              <a:rPr lang="fr-FR" sz="1200" b="1" i="1">
                <a:solidFill>
                  <a:schemeClr val="bg1"/>
                </a:solidFill>
              </a:rPr>
              <a:t>NB : </a:t>
            </a:r>
            <a:r>
              <a:rPr lang="fr-FR" sz="1200" i="1">
                <a:solidFill>
                  <a:schemeClr val="bg1"/>
                </a:solidFill>
              </a:rPr>
              <a:t>ne pas cocher "Conserver la mise en forme d'origine" en bas de la boîte de dialogue.</a:t>
            </a:r>
          </a:p>
        </p:txBody>
      </p:sp>
      <p:sp>
        <p:nvSpPr>
          <p:cNvPr id="5133" name="Espace réservé du texte 5"/>
          <p:cNvSpPr>
            <a:spLocks/>
          </p:cNvSpPr>
          <p:nvPr/>
        </p:nvSpPr>
        <p:spPr bwMode="auto">
          <a:xfrm>
            <a:off x="539750" y="5157788"/>
            <a:ext cx="4032250" cy="287337"/>
          </a:xfrm>
          <a:prstGeom prst="rect">
            <a:avLst/>
          </a:prstGeom>
          <a:noFill/>
          <a:ln w="9525">
            <a:noFill/>
            <a:miter lim="800000"/>
            <a:headEnd/>
            <a:tailEnd/>
          </a:ln>
        </p:spPr>
        <p:txBody>
          <a:bodyPr wrap="none" lIns="36000" tIns="0" rIns="36000" bIns="0"/>
          <a:lstStyle/>
          <a:p>
            <a:pPr algn="l">
              <a:buClr>
                <a:schemeClr val="folHlink"/>
              </a:buClr>
            </a:pPr>
            <a:r>
              <a:rPr lang="fr-FR" sz="1200" dirty="0" smtClean="0">
                <a:solidFill>
                  <a:schemeClr val="folHlink"/>
                </a:solidFill>
              </a:rPr>
              <a:t>8 MAY 2014 ROVINJ CROATIA </a:t>
            </a:r>
            <a:endParaRPr lang="fr-FR" sz="1200" dirty="0">
              <a:solidFill>
                <a:schemeClr val="folHlink"/>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Ellipse 10"/>
          <p:cNvSpPr/>
          <p:nvPr/>
        </p:nvSpPr>
        <p:spPr>
          <a:xfrm>
            <a:off x="214282" y="2143116"/>
            <a:ext cx="8929718" cy="3643338"/>
          </a:xfrm>
          <a:prstGeom prst="ellipse">
            <a:avLst/>
          </a:prstGeom>
          <a:solidFill>
            <a:schemeClr val="bg1"/>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endParaRPr lang="en-US" sz="1600" smtClean="0"/>
          </a:p>
        </p:txBody>
      </p:sp>
      <p:pic>
        <p:nvPicPr>
          <p:cNvPr id="9" name="Image 8" descr="TEV RP.jpg"/>
          <p:cNvPicPr>
            <a:picLocks noChangeAspect="1"/>
          </p:cNvPicPr>
          <p:nvPr/>
        </p:nvPicPr>
        <p:blipFill>
          <a:blip r:embed="rId3" cstate="print"/>
          <a:srcRect l="29185" r="25711"/>
          <a:stretch>
            <a:fillRect/>
          </a:stretch>
        </p:blipFill>
        <p:spPr>
          <a:xfrm>
            <a:off x="6715140" y="3000372"/>
            <a:ext cx="1214446" cy="2047875"/>
          </a:xfrm>
          <a:prstGeom prst="rect">
            <a:avLst/>
          </a:prstGeom>
          <a:effectLst>
            <a:outerShdw blurRad="50800" dist="38100" dir="2700000" algn="tl" rotWithShape="0">
              <a:prstClr val="black">
                <a:alpha val="40000"/>
              </a:prstClr>
            </a:outerShdw>
          </a:effectLst>
        </p:spPr>
      </p:pic>
      <p:sp>
        <p:nvSpPr>
          <p:cNvPr id="2" name="Titre 1"/>
          <p:cNvSpPr>
            <a:spLocks noGrp="1"/>
          </p:cNvSpPr>
          <p:nvPr>
            <p:ph type="title"/>
          </p:nvPr>
        </p:nvSpPr>
        <p:spPr>
          <a:xfrm>
            <a:off x="457200" y="274638"/>
            <a:ext cx="7329510" cy="1143000"/>
          </a:xfrm>
        </p:spPr>
        <p:txBody>
          <a:bodyPr/>
          <a:lstStyle/>
          <a:p>
            <a:pPr algn="l"/>
            <a:r>
              <a:rPr lang="en-US" sz="3200" cap="none" dirty="0" smtClean="0"/>
              <a:t>A fundamental switch to operate : the openness of the design training process</a:t>
            </a:r>
            <a:endParaRPr lang="en-US" sz="3200" cap="none" dirty="0"/>
          </a:p>
        </p:txBody>
      </p:sp>
      <p:sp>
        <p:nvSpPr>
          <p:cNvPr id="3" name="Espace réservé du contenu 2"/>
          <p:cNvSpPr>
            <a:spLocks noGrp="1"/>
          </p:cNvSpPr>
          <p:nvPr>
            <p:ph idx="4294967295"/>
          </p:nvPr>
        </p:nvSpPr>
        <p:spPr>
          <a:xfrm>
            <a:off x="790575" y="1431943"/>
            <a:ext cx="8353425" cy="4568825"/>
          </a:xfrm>
        </p:spPr>
        <p:txBody>
          <a:bodyPr/>
          <a:lstStyle/>
          <a:p>
            <a:r>
              <a:rPr lang="fr-FR" sz="2000" dirty="0" smtClean="0"/>
              <a:t>The expert model to the « expert – Professional model »</a:t>
            </a:r>
            <a:endParaRPr lang="fr-FR" sz="2000" dirty="0"/>
          </a:p>
        </p:txBody>
      </p:sp>
      <p:pic>
        <p:nvPicPr>
          <p:cNvPr id="5" name="Image 4" descr="expert.jpg"/>
          <p:cNvPicPr>
            <a:picLocks noChangeAspect="1"/>
          </p:cNvPicPr>
          <p:nvPr/>
        </p:nvPicPr>
        <p:blipFill>
          <a:blip r:embed="rId4" cstate="print"/>
          <a:stretch>
            <a:fillRect/>
          </a:stretch>
        </p:blipFill>
        <p:spPr>
          <a:xfrm>
            <a:off x="703899" y="3000372"/>
            <a:ext cx="1533530" cy="1989816"/>
          </a:xfrm>
          <a:prstGeom prst="rect">
            <a:avLst/>
          </a:prstGeom>
          <a:ln>
            <a:solidFill>
              <a:srgbClr val="0070C0">
                <a:alpha val="67000"/>
              </a:srgbClr>
            </a:solidFill>
          </a:ln>
        </p:spPr>
      </p:pic>
      <p:pic>
        <p:nvPicPr>
          <p:cNvPr id="7" name="Image 6" descr="scientifique-fou-9511268.jpg"/>
          <p:cNvPicPr>
            <a:picLocks noChangeAspect="1"/>
          </p:cNvPicPr>
          <p:nvPr/>
        </p:nvPicPr>
        <p:blipFill>
          <a:blip r:embed="rId5" cstate="print"/>
          <a:stretch>
            <a:fillRect/>
          </a:stretch>
        </p:blipFill>
        <p:spPr>
          <a:xfrm>
            <a:off x="2428860" y="3000372"/>
            <a:ext cx="1428760" cy="1991961"/>
          </a:xfrm>
          <a:prstGeom prst="rect">
            <a:avLst/>
          </a:prstGeom>
          <a:ln>
            <a:solidFill>
              <a:srgbClr val="002060">
                <a:alpha val="67000"/>
              </a:srgbClr>
            </a:solidFill>
          </a:ln>
        </p:spPr>
      </p:pic>
      <p:pic>
        <p:nvPicPr>
          <p:cNvPr id="8" name="Image 7" descr="INTERVENANT.jpg"/>
          <p:cNvPicPr>
            <a:picLocks noChangeAspect="1"/>
          </p:cNvPicPr>
          <p:nvPr/>
        </p:nvPicPr>
        <p:blipFill>
          <a:blip r:embed="rId6" cstate="print"/>
          <a:stretch>
            <a:fillRect/>
          </a:stretch>
        </p:blipFill>
        <p:spPr>
          <a:xfrm>
            <a:off x="4839874" y="3000372"/>
            <a:ext cx="1518075" cy="2071703"/>
          </a:xfrm>
          <a:prstGeom prst="rect">
            <a:avLst/>
          </a:prstGeom>
          <a:effectLst>
            <a:outerShdw blurRad="50800" dist="38100" dir="2700000" algn="tl" rotWithShape="0">
              <a:prstClr val="black">
                <a:alpha val="40000"/>
              </a:prstClr>
            </a:outerShdw>
          </a:effectLst>
        </p:spPr>
      </p:pic>
      <p:sp>
        <p:nvSpPr>
          <p:cNvPr id="10" name="ZoneTexte 9"/>
          <p:cNvSpPr txBox="1"/>
          <p:nvPr/>
        </p:nvSpPr>
        <p:spPr>
          <a:xfrm>
            <a:off x="4214810" y="3143248"/>
            <a:ext cx="428628" cy="1477328"/>
          </a:xfrm>
          <a:prstGeom prst="rect">
            <a:avLst/>
          </a:prstGeom>
          <a:noFill/>
        </p:spPr>
        <p:txBody>
          <a:bodyPr wrap="square" lIns="36000" tIns="0" rIns="36000" bIns="0" rtlCol="0">
            <a:spAutoFit/>
          </a:bodyPr>
          <a:lstStyle/>
          <a:p>
            <a:r>
              <a:rPr lang="en-US" sz="9600" dirty="0" smtClean="0">
                <a:solidFill>
                  <a:srgbClr val="FF0000"/>
                </a:solidFill>
              </a:rPr>
              <a:t>+</a:t>
            </a:r>
          </a:p>
        </p:txBody>
      </p:sp>
      <p:sp>
        <p:nvSpPr>
          <p:cNvPr id="12" name="Arrondir un rectangle à un seul coin 11"/>
          <p:cNvSpPr/>
          <p:nvPr/>
        </p:nvSpPr>
        <p:spPr>
          <a:xfrm flipH="1">
            <a:off x="357158" y="5445224"/>
            <a:ext cx="8440738" cy="815975"/>
          </a:xfrm>
          <a:prstGeom prst="round1Rect">
            <a:avLst/>
          </a:prstGeom>
          <a:solidFill>
            <a:srgbClr val="0070C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base">
              <a:spcBef>
                <a:spcPct val="0"/>
              </a:spcBef>
              <a:spcAft>
                <a:spcPct val="0"/>
              </a:spcAft>
              <a:defRPr/>
            </a:pPr>
            <a:r>
              <a:rPr lang="en-US" b="1" dirty="0" smtClean="0"/>
              <a:t>The real and daily </a:t>
            </a:r>
            <a:r>
              <a:rPr lang="en-US" dirty="0" smtClean="0"/>
              <a:t>work becomes one filter (among others) to select the theoretical knowledge to integrate/keep in the training program : is that knowledge linked to a practical action?</a:t>
            </a:r>
          </a:p>
        </p:txBody>
      </p:sp>
    </p:spTree>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285720" y="285728"/>
            <a:ext cx="8353425" cy="850106"/>
          </a:xfrm>
          <a:solidFill>
            <a:srgbClr val="0000FF"/>
          </a:solidFill>
        </p:spPr>
        <p:txBody>
          <a:bodyPr/>
          <a:lstStyle/>
          <a:p>
            <a:pPr algn="ctr"/>
            <a:r>
              <a:rPr lang="en-US" sz="2800" dirty="0" smtClean="0">
                <a:solidFill>
                  <a:schemeClr val="bg1"/>
                </a:solidFill>
              </a:rPr>
              <a:t>Evolution of the meaning of the rule : from constraint to a “tool”</a:t>
            </a:r>
            <a:endParaRPr lang="en-US" sz="2800" dirty="0">
              <a:solidFill>
                <a:schemeClr val="bg1"/>
              </a:solidFill>
            </a:endParaRPr>
          </a:p>
        </p:txBody>
      </p:sp>
      <p:pic>
        <p:nvPicPr>
          <p:cNvPr id="5" name="Image 4" descr="homme papier.jpg"/>
          <p:cNvPicPr>
            <a:picLocks noChangeAspect="1"/>
          </p:cNvPicPr>
          <p:nvPr/>
        </p:nvPicPr>
        <p:blipFill>
          <a:blip r:embed="rId3" cstate="print"/>
          <a:stretch>
            <a:fillRect/>
          </a:stretch>
        </p:blipFill>
        <p:spPr>
          <a:xfrm>
            <a:off x="1000100" y="2643182"/>
            <a:ext cx="2840042" cy="2840042"/>
          </a:xfrm>
          <a:prstGeom prst="rect">
            <a:avLst/>
          </a:prstGeom>
        </p:spPr>
      </p:pic>
      <p:pic>
        <p:nvPicPr>
          <p:cNvPr id="6" name="Image 5" descr="travailleur.jpg"/>
          <p:cNvPicPr>
            <a:picLocks noChangeAspect="1"/>
          </p:cNvPicPr>
          <p:nvPr/>
        </p:nvPicPr>
        <p:blipFill>
          <a:blip r:embed="rId4" cstate="print"/>
          <a:stretch>
            <a:fillRect/>
          </a:stretch>
        </p:blipFill>
        <p:spPr>
          <a:xfrm>
            <a:off x="6000760" y="2857496"/>
            <a:ext cx="1943111" cy="2590815"/>
          </a:xfrm>
          <a:prstGeom prst="rect">
            <a:avLst/>
          </a:prstGeom>
        </p:spPr>
      </p:pic>
      <p:sp>
        <p:nvSpPr>
          <p:cNvPr id="7" name="Flèche droite 6"/>
          <p:cNvSpPr/>
          <p:nvPr/>
        </p:nvSpPr>
        <p:spPr>
          <a:xfrm>
            <a:off x="4071934" y="4143380"/>
            <a:ext cx="1500198" cy="428628"/>
          </a:xfrm>
          <a:prstGeom prst="rightArrow">
            <a:avLst/>
          </a:prstGeom>
          <a:solidFill>
            <a:srgbClr val="0070C0"/>
          </a:solidFill>
          <a:ln>
            <a:solidFill>
              <a:srgbClr val="0066FF"/>
            </a:solid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endParaRPr lang="en-US" sz="1600" smtClean="0"/>
          </a:p>
        </p:txBody>
      </p:sp>
      <p:sp>
        <p:nvSpPr>
          <p:cNvPr id="9" name="Rectangle à coins arrondis 8"/>
          <p:cNvSpPr/>
          <p:nvPr/>
        </p:nvSpPr>
        <p:spPr>
          <a:xfrm>
            <a:off x="1214414" y="1500174"/>
            <a:ext cx="6643734" cy="928694"/>
          </a:xfrm>
          <a:prstGeom prst="roundRect">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r>
              <a:rPr lang="en-US" sz="1600" dirty="0" smtClean="0"/>
              <a:t>Without an operational meaning, rules remains theoretical and abstract things, but with a work meaning, </a:t>
            </a:r>
            <a:r>
              <a:rPr lang="en-US" dirty="0" smtClean="0"/>
              <a:t>they become useful</a:t>
            </a:r>
            <a:endParaRPr lang="en-US" sz="1600" dirty="0" smtClean="0"/>
          </a:p>
        </p:txBody>
      </p:sp>
      <p:sp>
        <p:nvSpPr>
          <p:cNvPr id="8" name="Rectangle à coins arrondis 7"/>
          <p:cNvSpPr/>
          <p:nvPr/>
        </p:nvSpPr>
        <p:spPr>
          <a:xfrm>
            <a:off x="1357290" y="5643578"/>
            <a:ext cx="6643734" cy="928694"/>
          </a:xfrm>
          <a:prstGeom prst="roundRect">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r>
              <a:rPr lang="en-US" sz="1600" dirty="0" smtClean="0"/>
              <a:t>Guideline for the designers &amp; trainers : the operational well-founded of the rules must be explained in terms of individual, collective safety, short and long term issues</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428596" y="1357298"/>
            <a:ext cx="8429684" cy="928694"/>
          </a:xfrm>
          <a:prstGeom prst="rect">
            <a:avLst/>
          </a:prstGeom>
          <a:solidFill>
            <a:schemeClr val="tx2">
              <a:lumMod val="40000"/>
              <a:lumOff val="60000"/>
            </a:schemeClr>
          </a:solidFill>
          <a:ln>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buNone/>
            </a:pPr>
            <a:r>
              <a:rPr lang="en-US" sz="1800" b="1" dirty="0" smtClean="0">
                <a:solidFill>
                  <a:srgbClr val="002060"/>
                </a:solidFill>
                <a:latin typeface="Calibri" pitchFamily="34" charset="0"/>
                <a:cs typeface="Calibri" pitchFamily="34" charset="0"/>
              </a:rPr>
              <a:t>Educational science statement: people learn what they need to work safely </a:t>
            </a:r>
            <a:r>
              <a:rPr lang="en-US" sz="1800" b="1" dirty="0" smtClean="0">
                <a:solidFill>
                  <a:srgbClr val="002060"/>
                </a:solidFill>
                <a:latin typeface="Calibri" pitchFamily="34" charset="0"/>
                <a:cs typeface="Calibri" pitchFamily="34" charset="0"/>
                <a:sym typeface="Wingdings 3"/>
              </a:rPr>
              <a:t> the safety rules/ expectancies must be linked to the work to be more used (and not only respect)</a:t>
            </a:r>
          </a:p>
        </p:txBody>
      </p:sp>
      <p:sp>
        <p:nvSpPr>
          <p:cNvPr id="2" name="Titre 1"/>
          <p:cNvSpPr>
            <a:spLocks noGrp="1"/>
          </p:cNvSpPr>
          <p:nvPr>
            <p:ph type="title"/>
          </p:nvPr>
        </p:nvSpPr>
        <p:spPr>
          <a:xfrm>
            <a:off x="428596" y="214290"/>
            <a:ext cx="8353425" cy="850106"/>
          </a:xfrm>
          <a:solidFill>
            <a:srgbClr val="0000FF"/>
          </a:solidFill>
        </p:spPr>
        <p:txBody>
          <a:bodyPr/>
          <a:lstStyle/>
          <a:p>
            <a:pPr algn="ctr"/>
            <a:r>
              <a:rPr lang="en-US" sz="2400" dirty="0" smtClean="0">
                <a:solidFill>
                  <a:schemeClr val="accent3"/>
                </a:solidFill>
              </a:rPr>
              <a:t>evolution : from an academic design to a real work design</a:t>
            </a:r>
            <a:endParaRPr lang="en-US" sz="2400" dirty="0">
              <a:solidFill>
                <a:schemeClr val="accent3"/>
              </a:solidFill>
            </a:endParaRPr>
          </a:p>
        </p:txBody>
      </p:sp>
      <p:sp>
        <p:nvSpPr>
          <p:cNvPr id="3" name="Espace réservé du texte 2"/>
          <p:cNvSpPr>
            <a:spLocks noGrp="1"/>
          </p:cNvSpPr>
          <p:nvPr>
            <p:ph type="body" sz="quarter" idx="11"/>
          </p:nvPr>
        </p:nvSpPr>
        <p:spPr>
          <a:xfrm>
            <a:off x="500034" y="2643182"/>
            <a:ext cx="8353425" cy="5357850"/>
          </a:xfrm>
        </p:spPr>
        <p:txBody>
          <a:bodyPr/>
          <a:lstStyle/>
          <a:p>
            <a:pPr>
              <a:buNone/>
            </a:pPr>
            <a:r>
              <a:rPr lang="en-US" dirty="0" smtClean="0">
                <a:latin typeface="Calibri" pitchFamily="34" charset="0"/>
                <a:cs typeface="Calibri" pitchFamily="34" charset="0"/>
                <a:sym typeface="Wingdings 3"/>
              </a:rPr>
              <a:t>The designer have </a:t>
            </a:r>
            <a:r>
              <a:rPr lang="en-US" dirty="0" smtClean="0">
                <a:solidFill>
                  <a:schemeClr val="tx2"/>
                </a:solidFill>
                <a:latin typeface="Calibri" pitchFamily="34" charset="0"/>
                <a:cs typeface="Calibri" pitchFamily="34" charset="0"/>
                <a:sym typeface="Wingdings 3"/>
              </a:rPr>
              <a:t>to introduce</a:t>
            </a:r>
          </a:p>
          <a:p>
            <a:pPr>
              <a:buFont typeface="Wingdings" pitchFamily="2" charset="2"/>
              <a:buChar char="§"/>
            </a:pPr>
            <a:r>
              <a:rPr lang="en-US" sz="1600" dirty="0" smtClean="0">
                <a:solidFill>
                  <a:schemeClr val="tx2"/>
                </a:solidFill>
                <a:latin typeface="Calibri" pitchFamily="34" charset="0"/>
                <a:cs typeface="Calibri" pitchFamily="34" charset="0"/>
                <a:sym typeface="Wingdings 3"/>
              </a:rPr>
              <a:t>point of  “work reference” </a:t>
            </a:r>
            <a:r>
              <a:rPr lang="en-US" dirty="0" smtClean="0">
                <a:latin typeface="Calibri" pitchFamily="34" charset="0"/>
                <a:cs typeface="Calibri" pitchFamily="34" charset="0"/>
                <a:sym typeface="Wingdings 3"/>
              </a:rPr>
              <a:t>: when to use the rule (before, during or after the technical work) and in which situations, how to use it …</a:t>
            </a:r>
          </a:p>
          <a:p>
            <a:pPr algn="ctr">
              <a:buNone/>
            </a:pPr>
            <a:r>
              <a:rPr lang="en-US" dirty="0" smtClean="0">
                <a:solidFill>
                  <a:schemeClr val="accent6">
                    <a:lumMod val="75000"/>
                  </a:schemeClr>
                </a:solidFill>
                <a:latin typeface="Calibri" pitchFamily="34" charset="0"/>
                <a:cs typeface="Calibri" pitchFamily="34" charset="0"/>
                <a:sym typeface="Wingdings 3"/>
              </a:rPr>
              <a:t>What about a knowledge without direct link with work ? </a:t>
            </a:r>
          </a:p>
          <a:p>
            <a:pPr algn="ctr">
              <a:buNone/>
            </a:pPr>
            <a:r>
              <a:rPr lang="en-US" dirty="0" smtClean="0">
                <a:solidFill>
                  <a:schemeClr val="accent6">
                    <a:lumMod val="75000"/>
                  </a:schemeClr>
                </a:solidFill>
                <a:latin typeface="Calibri" pitchFamily="34" charset="0"/>
                <a:cs typeface="Calibri" pitchFamily="34" charset="0"/>
                <a:sym typeface="Wingdings 3"/>
              </a:rPr>
              <a:t>Obvious exercise or long debate?</a:t>
            </a:r>
          </a:p>
          <a:p>
            <a:pPr>
              <a:buNone/>
            </a:pPr>
            <a:r>
              <a:rPr lang="en-US" dirty="0" smtClean="0">
                <a:solidFill>
                  <a:srgbClr val="FF0000"/>
                </a:solidFill>
                <a:latin typeface="Calibri" pitchFamily="34" charset="0"/>
                <a:cs typeface="Calibri" pitchFamily="34" charset="0"/>
                <a:sym typeface="Wingdings 3"/>
              </a:rPr>
              <a:t> </a:t>
            </a:r>
            <a:endParaRPr lang="en-US" dirty="0" smtClean="0">
              <a:solidFill>
                <a:srgbClr val="0070C0"/>
              </a:solidFill>
              <a:latin typeface="Calibri" pitchFamily="34" charset="0"/>
              <a:cs typeface="Calibri" pitchFamily="34" charset="0"/>
              <a:sym typeface="Wingdings 3"/>
            </a:endParaRPr>
          </a:p>
          <a:p>
            <a:pPr>
              <a:buFont typeface="Wingdings" pitchFamily="2" charset="2"/>
              <a:buChar char="§"/>
            </a:pPr>
            <a:endParaRPr lang="en-US" dirty="0" smtClean="0">
              <a:solidFill>
                <a:srgbClr val="0070C0"/>
              </a:solidFill>
              <a:latin typeface="Calibri" pitchFamily="34" charset="0"/>
              <a:cs typeface="Calibri" pitchFamily="34" charset="0"/>
              <a:sym typeface="Wingdings 3"/>
            </a:endParaRPr>
          </a:p>
          <a:p>
            <a:pPr lvl="1">
              <a:buFont typeface="Wingdings" pitchFamily="2" charset="2"/>
              <a:buChar char="§"/>
            </a:pPr>
            <a:endParaRPr lang="en-US" dirty="0" smtClean="0">
              <a:solidFill>
                <a:srgbClr val="0070C0"/>
              </a:solidFill>
              <a:latin typeface="Calibri" pitchFamily="34" charset="0"/>
              <a:cs typeface="Calibri" pitchFamily="34" charset="0"/>
              <a:sym typeface="Wingdings 3"/>
            </a:endParaRPr>
          </a:p>
          <a:p>
            <a:endParaRPr lang="en-US" dirty="0">
              <a:latin typeface="Calibri" pitchFamily="34" charset="0"/>
              <a:cs typeface="Calibri" pitchFamily="34" charset="0"/>
            </a:endParaRPr>
          </a:p>
        </p:txBody>
      </p:sp>
      <p:pic>
        <p:nvPicPr>
          <p:cNvPr id="7" name="Image 6" descr="debat.gif"/>
          <p:cNvPicPr>
            <a:picLocks noChangeAspect="1"/>
          </p:cNvPicPr>
          <p:nvPr/>
        </p:nvPicPr>
        <p:blipFill>
          <a:blip r:embed="rId3" cstate="print"/>
          <a:stretch>
            <a:fillRect/>
          </a:stretch>
        </p:blipFill>
        <p:spPr>
          <a:xfrm>
            <a:off x="3071802" y="4643446"/>
            <a:ext cx="3143272" cy="1964545"/>
          </a:xfrm>
          <a:prstGeom prst="rect">
            <a:avLst/>
          </a:prstGeom>
        </p:spPr>
      </p:pic>
      <p:sp>
        <p:nvSpPr>
          <p:cNvPr id="8" name="Légende encadrée 3 7"/>
          <p:cNvSpPr/>
          <p:nvPr/>
        </p:nvSpPr>
        <p:spPr>
          <a:xfrm>
            <a:off x="642910" y="4000504"/>
            <a:ext cx="2357454" cy="1500198"/>
          </a:xfrm>
          <a:prstGeom prst="borderCallout3">
            <a:avLst>
              <a:gd name="adj1" fmla="val 18750"/>
              <a:gd name="adj2" fmla="val -8333"/>
              <a:gd name="adj3" fmla="val 18750"/>
              <a:gd name="adj4" fmla="val -16667"/>
              <a:gd name="adj5" fmla="val 100000"/>
              <a:gd name="adj6" fmla="val -16667"/>
              <a:gd name="adj7" fmla="val 149479"/>
              <a:gd name="adj8" fmla="val 120731"/>
            </a:avLst>
          </a:prstGeom>
          <a:solidFill>
            <a:srgbClr val="5A95BA"/>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r>
              <a:rPr lang="en-US" sz="1600" dirty="0" smtClean="0"/>
              <a:t>Irradiation risk or external exposition ?</a:t>
            </a:r>
          </a:p>
          <a:p>
            <a:pPr algn="ctr"/>
            <a:r>
              <a:rPr lang="en-US" dirty="0" smtClean="0"/>
              <a:t>Different kinds of fire extinguisher or just “in case of fire, call the 18”?</a:t>
            </a:r>
            <a:endParaRPr lang="en-US" sz="1600" dirty="0" smtClean="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500034" y="214290"/>
            <a:ext cx="8353425" cy="850106"/>
          </a:xfrm>
          <a:solidFill>
            <a:srgbClr val="0000FF"/>
          </a:solidFill>
        </p:spPr>
        <p:txBody>
          <a:bodyPr/>
          <a:lstStyle/>
          <a:p>
            <a:r>
              <a:rPr lang="en-US" sz="2400" dirty="0" smtClean="0">
                <a:solidFill>
                  <a:schemeClr val="bg1"/>
                </a:solidFill>
              </a:rPr>
              <a:t>evolution : the “abnormal situation”, a new component of the training</a:t>
            </a:r>
            <a:endParaRPr lang="en-US" sz="2400" dirty="0">
              <a:solidFill>
                <a:schemeClr val="bg1"/>
              </a:solidFill>
            </a:endParaRPr>
          </a:p>
        </p:txBody>
      </p:sp>
      <p:sp>
        <p:nvSpPr>
          <p:cNvPr id="3" name="Espace réservé du texte 2"/>
          <p:cNvSpPr>
            <a:spLocks noGrp="1"/>
          </p:cNvSpPr>
          <p:nvPr>
            <p:ph type="body" sz="quarter" idx="11"/>
          </p:nvPr>
        </p:nvSpPr>
        <p:spPr>
          <a:xfrm>
            <a:off x="642910" y="1285860"/>
            <a:ext cx="8353425" cy="5357850"/>
          </a:xfrm>
        </p:spPr>
        <p:txBody>
          <a:bodyPr/>
          <a:lstStyle/>
          <a:p>
            <a:pPr>
              <a:buNone/>
            </a:pPr>
            <a:endParaRPr lang="en-US" sz="1600" dirty="0" smtClean="0">
              <a:solidFill>
                <a:schemeClr val="tx2"/>
              </a:solidFill>
              <a:latin typeface="Calibri" pitchFamily="34" charset="0"/>
              <a:cs typeface="Calibri" pitchFamily="34" charset="0"/>
              <a:sym typeface="Wingdings 3"/>
            </a:endParaRPr>
          </a:p>
          <a:p>
            <a:pPr>
              <a:buNone/>
            </a:pPr>
            <a:endParaRPr lang="en-US" sz="1600" dirty="0" smtClean="0">
              <a:latin typeface="Calibri" pitchFamily="34" charset="0"/>
              <a:cs typeface="Calibri" pitchFamily="34" charset="0"/>
              <a:sym typeface="Wingdings 3"/>
            </a:endParaRPr>
          </a:p>
          <a:p>
            <a:pPr lvl="2"/>
            <a:endParaRPr lang="en-US" dirty="0" smtClean="0">
              <a:solidFill>
                <a:srgbClr val="0070C0"/>
              </a:solidFill>
              <a:latin typeface="Calibri" pitchFamily="34" charset="0"/>
              <a:cs typeface="Calibri" pitchFamily="34" charset="0"/>
              <a:sym typeface="Wingdings 3"/>
            </a:endParaRPr>
          </a:p>
          <a:p>
            <a:endParaRPr lang="en-US" dirty="0">
              <a:latin typeface="Calibri" pitchFamily="34" charset="0"/>
              <a:cs typeface="Calibri" pitchFamily="34" charset="0"/>
            </a:endParaRPr>
          </a:p>
        </p:txBody>
      </p:sp>
      <p:sp>
        <p:nvSpPr>
          <p:cNvPr id="5" name="Rectangle à coins arrondis 4"/>
          <p:cNvSpPr/>
          <p:nvPr/>
        </p:nvSpPr>
        <p:spPr>
          <a:xfrm>
            <a:off x="1000100" y="4869160"/>
            <a:ext cx="7892380" cy="1428760"/>
          </a:xfrm>
          <a:prstGeom prst="roundRect">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r>
              <a:rPr lang="en-US" sz="1600" dirty="0" smtClean="0"/>
              <a:t>We aim to develop a global behavior of “questioning attitude” and communication practices to avoid </a:t>
            </a:r>
            <a:r>
              <a:rPr lang="en-US" dirty="0" smtClean="0"/>
              <a:t>some drifts </a:t>
            </a:r>
            <a:r>
              <a:rPr lang="en-US" sz="1600" dirty="0" smtClean="0"/>
              <a:t>become a cause of incident : storytelling, case studies, practical training to abnormal situations, and so on. </a:t>
            </a:r>
          </a:p>
        </p:txBody>
      </p:sp>
      <p:grpSp>
        <p:nvGrpSpPr>
          <p:cNvPr id="6" name="Groupe 5"/>
          <p:cNvGrpSpPr/>
          <p:nvPr/>
        </p:nvGrpSpPr>
        <p:grpSpPr>
          <a:xfrm>
            <a:off x="2643174" y="1357298"/>
            <a:ext cx="3643338" cy="3227981"/>
            <a:chOff x="710321" y="765554"/>
            <a:chExt cx="8390214" cy="6451916"/>
          </a:xfrm>
        </p:grpSpPr>
        <p:cxnSp>
          <p:nvCxnSpPr>
            <p:cNvPr id="7" name="Connecteur droit 6"/>
            <p:cNvCxnSpPr/>
            <p:nvPr/>
          </p:nvCxnSpPr>
          <p:spPr>
            <a:xfrm>
              <a:off x="1022555" y="5620186"/>
              <a:ext cx="2990849" cy="0"/>
            </a:xfrm>
            <a:prstGeom prst="line">
              <a:avLst/>
            </a:prstGeom>
            <a:ln w="152400">
              <a:solidFill>
                <a:srgbClr val="00B0F0"/>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8" name="ZoneTexte 6"/>
            <p:cNvSpPr txBox="1">
              <a:spLocks noChangeArrowheads="1"/>
            </p:cNvSpPr>
            <p:nvPr/>
          </p:nvSpPr>
          <p:spPr bwMode="auto">
            <a:xfrm>
              <a:off x="1039349" y="6048653"/>
              <a:ext cx="3168162" cy="1168817"/>
            </a:xfrm>
            <a:prstGeom prst="rect">
              <a:avLst/>
            </a:prstGeom>
            <a:noFill/>
            <a:ln w="9525">
              <a:noFill/>
              <a:miter lim="800000"/>
              <a:headEnd/>
              <a:tailEnd/>
            </a:ln>
          </p:spPr>
          <p:txBody>
            <a:bodyPr wrap="square">
              <a:spAutoFit/>
            </a:bodyPr>
            <a:lstStyle/>
            <a:p>
              <a:pPr algn="ctr" eaLnBrk="1" hangingPunct="1"/>
              <a:r>
                <a:rPr lang="en-US" altLang="fr-FR" b="1" smtClean="0">
                  <a:solidFill>
                    <a:srgbClr val="0070C0"/>
                  </a:solidFill>
                </a:rPr>
                <a:t>Expected results</a:t>
              </a:r>
              <a:endParaRPr lang="en-US" altLang="fr-FR" b="1">
                <a:solidFill>
                  <a:srgbClr val="0070C0"/>
                </a:solidFill>
              </a:endParaRPr>
            </a:p>
          </p:txBody>
        </p:sp>
        <p:cxnSp>
          <p:nvCxnSpPr>
            <p:cNvPr id="9" name="Connecteur droit 8"/>
            <p:cNvCxnSpPr/>
            <p:nvPr/>
          </p:nvCxnSpPr>
          <p:spPr>
            <a:xfrm>
              <a:off x="874835" y="2005036"/>
              <a:ext cx="3012831" cy="0"/>
            </a:xfrm>
            <a:prstGeom prst="line">
              <a:avLst/>
            </a:prstGeom>
            <a:ln w="152400">
              <a:solidFill>
                <a:schemeClr val="accent1"/>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10" name="ZoneTexte 9"/>
            <p:cNvSpPr txBox="1">
              <a:spLocks noChangeArrowheads="1"/>
            </p:cNvSpPr>
            <p:nvPr/>
          </p:nvSpPr>
          <p:spPr bwMode="auto">
            <a:xfrm>
              <a:off x="710321" y="765554"/>
              <a:ext cx="3733506" cy="1168817"/>
            </a:xfrm>
            <a:prstGeom prst="rect">
              <a:avLst/>
            </a:prstGeom>
            <a:noFill/>
            <a:ln w="9525">
              <a:noFill/>
              <a:miter lim="800000"/>
              <a:headEnd/>
              <a:tailEnd/>
            </a:ln>
          </p:spPr>
          <p:txBody>
            <a:bodyPr wrap="square">
              <a:spAutoFit/>
            </a:bodyPr>
            <a:lstStyle/>
            <a:p>
              <a:pPr algn="ctr" eaLnBrk="1" hangingPunct="1"/>
              <a:r>
                <a:rPr lang="en-US" altLang="fr-FR" b="1" smtClean="0">
                  <a:solidFill>
                    <a:srgbClr val="0070C0"/>
                  </a:solidFill>
                </a:rPr>
                <a:t>Postulated situation</a:t>
              </a:r>
              <a:endParaRPr lang="en-US" altLang="fr-FR" b="1">
                <a:solidFill>
                  <a:srgbClr val="0070C0"/>
                </a:solidFill>
              </a:endParaRPr>
            </a:p>
          </p:txBody>
        </p:sp>
        <p:sp>
          <p:nvSpPr>
            <p:cNvPr id="11" name="Flèche vers le haut 10"/>
            <p:cNvSpPr/>
            <p:nvPr/>
          </p:nvSpPr>
          <p:spPr>
            <a:xfrm rot="10800000">
              <a:off x="1619249" y="2292374"/>
              <a:ext cx="1944564" cy="3097212"/>
            </a:xfrm>
            <a:prstGeom prst="upArrow">
              <a:avLst/>
            </a:prstGeom>
            <a:solidFill>
              <a:srgbClr val="00B0F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sz="900"/>
            </a:p>
          </p:txBody>
        </p:sp>
        <p:sp>
          <p:nvSpPr>
            <p:cNvPr id="12" name="ZoneTexte 11"/>
            <p:cNvSpPr txBox="1">
              <a:spLocks noChangeArrowheads="1"/>
            </p:cNvSpPr>
            <p:nvPr/>
          </p:nvSpPr>
          <p:spPr bwMode="auto">
            <a:xfrm>
              <a:off x="948104" y="3589363"/>
              <a:ext cx="3263410" cy="1168817"/>
            </a:xfrm>
            <a:prstGeom prst="rect">
              <a:avLst/>
            </a:prstGeom>
            <a:noFill/>
            <a:ln w="9525">
              <a:noFill/>
              <a:miter lim="800000"/>
              <a:headEnd/>
              <a:tailEnd/>
            </a:ln>
          </p:spPr>
          <p:txBody>
            <a:bodyPr>
              <a:spAutoFit/>
            </a:bodyPr>
            <a:lstStyle/>
            <a:p>
              <a:pPr algn="ctr" eaLnBrk="1" hangingPunct="1"/>
              <a:r>
                <a:rPr lang="en-US" altLang="fr-FR" b="1" smtClean="0">
                  <a:solidFill>
                    <a:srgbClr val="002060"/>
                  </a:solidFill>
                </a:rPr>
                <a:t>Formal behavior</a:t>
              </a:r>
              <a:endParaRPr lang="en-US" altLang="fr-FR" b="1">
                <a:solidFill>
                  <a:srgbClr val="002060"/>
                </a:solidFill>
              </a:endParaRPr>
            </a:p>
          </p:txBody>
        </p:sp>
        <p:sp>
          <p:nvSpPr>
            <p:cNvPr id="13" name="ZoneTexte 13"/>
            <p:cNvSpPr txBox="1">
              <a:spLocks noChangeArrowheads="1"/>
            </p:cNvSpPr>
            <p:nvPr/>
          </p:nvSpPr>
          <p:spPr bwMode="auto">
            <a:xfrm>
              <a:off x="5481227" y="6191439"/>
              <a:ext cx="3239964" cy="676684"/>
            </a:xfrm>
            <a:prstGeom prst="rect">
              <a:avLst/>
            </a:prstGeom>
            <a:noFill/>
            <a:ln w="9525">
              <a:noFill/>
              <a:miter lim="800000"/>
              <a:headEnd/>
              <a:tailEnd/>
            </a:ln>
          </p:spPr>
          <p:txBody>
            <a:bodyPr wrap="square">
              <a:spAutoFit/>
            </a:bodyPr>
            <a:lstStyle/>
            <a:p>
              <a:pPr algn="ctr" eaLnBrk="1" hangingPunct="1"/>
              <a:r>
                <a:rPr lang="en-US" altLang="fr-FR" b="1" smtClean="0">
                  <a:solidFill>
                    <a:srgbClr val="0070C0"/>
                  </a:solidFill>
                </a:rPr>
                <a:t>Real results</a:t>
              </a:r>
              <a:endParaRPr lang="en-US" altLang="fr-FR" b="1">
                <a:solidFill>
                  <a:srgbClr val="0070C0"/>
                </a:solidFill>
              </a:endParaRPr>
            </a:p>
          </p:txBody>
        </p:sp>
        <p:sp>
          <p:nvSpPr>
            <p:cNvPr id="14" name="ZoneTexte 17"/>
            <p:cNvSpPr txBox="1">
              <a:spLocks noChangeArrowheads="1"/>
            </p:cNvSpPr>
            <p:nvPr/>
          </p:nvSpPr>
          <p:spPr bwMode="auto">
            <a:xfrm>
              <a:off x="4658657" y="1051126"/>
              <a:ext cx="4441878" cy="676684"/>
            </a:xfrm>
            <a:prstGeom prst="rect">
              <a:avLst/>
            </a:prstGeom>
            <a:noFill/>
            <a:ln w="9525">
              <a:noFill/>
              <a:miter lim="800000"/>
              <a:headEnd/>
              <a:tailEnd/>
            </a:ln>
          </p:spPr>
          <p:txBody>
            <a:bodyPr wrap="square">
              <a:spAutoFit/>
            </a:bodyPr>
            <a:lstStyle/>
            <a:p>
              <a:pPr algn="ctr" eaLnBrk="1" hangingPunct="1"/>
              <a:r>
                <a:rPr lang="en-US" altLang="fr-FR" b="1" smtClean="0">
                  <a:solidFill>
                    <a:srgbClr val="0070C0"/>
                  </a:solidFill>
                </a:rPr>
                <a:t>Real situation</a:t>
              </a:r>
              <a:endParaRPr lang="en-US" altLang="fr-FR" b="1">
                <a:solidFill>
                  <a:srgbClr val="0070C0"/>
                </a:solidFill>
              </a:endParaRPr>
            </a:p>
          </p:txBody>
        </p:sp>
        <p:pic>
          <p:nvPicPr>
            <p:cNvPr id="15" name="Picture 2" descr="http://upload.wikimedia.org/wikipedia/commons/thumb/0/0f/Ressort_conique.svg/169px-Ressort_conique.svg.png"/>
            <p:cNvPicPr>
              <a:picLocks noChangeAspect="1" noChangeArrowheads="1"/>
            </p:cNvPicPr>
            <p:nvPr/>
          </p:nvPicPr>
          <p:blipFill>
            <a:blip r:embed="rId3" cstate="print"/>
            <a:srcRect/>
            <a:stretch>
              <a:fillRect/>
            </a:stretch>
          </p:blipFill>
          <p:spPr bwMode="auto">
            <a:xfrm>
              <a:off x="5871797" y="2717824"/>
              <a:ext cx="2155580" cy="2551113"/>
            </a:xfrm>
            <a:prstGeom prst="rect">
              <a:avLst/>
            </a:prstGeom>
            <a:noFill/>
            <a:ln w="9525">
              <a:noFill/>
              <a:miter lim="800000"/>
              <a:headEnd/>
              <a:tailEnd/>
            </a:ln>
          </p:spPr>
        </p:pic>
        <p:sp>
          <p:nvSpPr>
            <p:cNvPr id="16" name="Triangle isocèle 15"/>
            <p:cNvSpPr/>
            <p:nvPr/>
          </p:nvSpPr>
          <p:spPr>
            <a:xfrm rot="10800000">
              <a:off x="6165746" y="5232591"/>
              <a:ext cx="1513744" cy="769937"/>
            </a:xfrm>
            <a:prstGeom prst="triangle">
              <a:avLst/>
            </a:prstGeom>
            <a:solidFill>
              <a:srgbClr val="0070C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sz="900"/>
            </a:p>
          </p:txBody>
        </p:sp>
        <p:sp>
          <p:nvSpPr>
            <p:cNvPr id="17" name="ZoneTexte 19"/>
            <p:cNvSpPr txBox="1">
              <a:spLocks noChangeArrowheads="1"/>
            </p:cNvSpPr>
            <p:nvPr/>
          </p:nvSpPr>
          <p:spPr bwMode="auto">
            <a:xfrm>
              <a:off x="5152199" y="3621283"/>
              <a:ext cx="3815862" cy="676684"/>
            </a:xfrm>
            <a:prstGeom prst="rect">
              <a:avLst/>
            </a:prstGeom>
            <a:solidFill>
              <a:schemeClr val="bg1">
                <a:alpha val="79999"/>
              </a:schemeClr>
            </a:solidFill>
            <a:ln w="9525">
              <a:noFill/>
              <a:miter lim="800000"/>
              <a:headEnd/>
              <a:tailEnd/>
            </a:ln>
          </p:spPr>
          <p:txBody>
            <a:bodyPr>
              <a:spAutoFit/>
            </a:bodyPr>
            <a:lstStyle/>
            <a:p>
              <a:pPr algn="ctr" eaLnBrk="1" hangingPunct="1"/>
              <a:r>
                <a:rPr lang="en-US" altLang="fr-FR" sz="1600" b="1" smtClean="0">
                  <a:solidFill>
                    <a:srgbClr val="0070C0"/>
                  </a:solidFill>
                </a:rPr>
                <a:t>adaptation</a:t>
              </a:r>
              <a:endParaRPr lang="en-US" altLang="fr-FR" sz="1600" b="1">
                <a:solidFill>
                  <a:srgbClr val="0070C0"/>
                </a:solidFill>
              </a:endParaRPr>
            </a:p>
          </p:txBody>
        </p:sp>
        <p:sp>
          <p:nvSpPr>
            <p:cNvPr id="18" name="Forme libre 17"/>
            <p:cNvSpPr/>
            <p:nvPr/>
          </p:nvSpPr>
          <p:spPr>
            <a:xfrm>
              <a:off x="5373566" y="1909787"/>
              <a:ext cx="3075842" cy="134937"/>
            </a:xfrm>
            <a:custGeom>
              <a:avLst/>
              <a:gdLst>
                <a:gd name="connsiteX0" fmla="*/ 0 w 3071299"/>
                <a:gd name="connsiteY0" fmla="*/ 70921 h 267869"/>
                <a:gd name="connsiteX1" fmla="*/ 1181687 w 3071299"/>
                <a:gd name="connsiteY1" fmla="*/ 169395 h 267869"/>
                <a:gd name="connsiteX2" fmla="*/ 2166425 w 3071299"/>
                <a:gd name="connsiteY2" fmla="*/ 583 h 267869"/>
                <a:gd name="connsiteX3" fmla="*/ 2954216 w 3071299"/>
                <a:gd name="connsiteY3" fmla="*/ 239734 h 267869"/>
                <a:gd name="connsiteX4" fmla="*/ 3052690 w 3071299"/>
                <a:gd name="connsiteY4" fmla="*/ 253801 h 2678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71299" h="267869">
                  <a:moveTo>
                    <a:pt x="0" y="70921"/>
                  </a:moveTo>
                  <a:cubicBezTo>
                    <a:pt x="410308" y="126019"/>
                    <a:pt x="820616" y="181118"/>
                    <a:pt x="1181687" y="169395"/>
                  </a:cubicBezTo>
                  <a:cubicBezTo>
                    <a:pt x="1542758" y="157672"/>
                    <a:pt x="1871004" y="-11140"/>
                    <a:pt x="2166425" y="583"/>
                  </a:cubicBezTo>
                  <a:cubicBezTo>
                    <a:pt x="2461846" y="12306"/>
                    <a:pt x="2806505" y="197531"/>
                    <a:pt x="2954216" y="239734"/>
                  </a:cubicBezTo>
                  <a:cubicBezTo>
                    <a:pt x="3101927" y="281937"/>
                    <a:pt x="3077308" y="267869"/>
                    <a:pt x="3052690" y="253801"/>
                  </a:cubicBezTo>
                </a:path>
              </a:pathLst>
            </a:custGeom>
            <a:solidFill>
              <a:srgbClr val="0070C0"/>
            </a:solidFill>
            <a:ln w="152400">
              <a:solidFill>
                <a:schemeClr val="accent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sz="900"/>
            </a:p>
          </p:txBody>
        </p:sp>
      </p:grpSp>
      <p:sp>
        <p:nvSpPr>
          <p:cNvPr id="20" name="Légende encadrée avec une bordure 1 19"/>
          <p:cNvSpPr/>
          <p:nvPr/>
        </p:nvSpPr>
        <p:spPr>
          <a:xfrm>
            <a:off x="6588224" y="1785926"/>
            <a:ext cx="2501438" cy="1714512"/>
          </a:xfrm>
          <a:prstGeom prst="accentBorderCallout1">
            <a:avLst>
              <a:gd name="adj1" fmla="val 18750"/>
              <a:gd name="adj2" fmla="val -8333"/>
              <a:gd name="adj3" fmla="val 71457"/>
              <a:gd name="adj4" fmla="val -36915"/>
            </a:avLst>
          </a:prstGeom>
          <a:solidFill>
            <a:schemeClr val="accent3">
              <a:lumMod val="75000"/>
            </a:schemeClr>
          </a:soli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r>
              <a:rPr lang="en-US" sz="1400" dirty="0" smtClean="0"/>
              <a:t>The dose rate measured is </a:t>
            </a:r>
            <a:r>
              <a:rPr lang="en-US" sz="1400" b="1" u="sng" dirty="0" smtClean="0"/>
              <a:t>“quite” </a:t>
            </a:r>
            <a:r>
              <a:rPr lang="en-US" sz="1400" dirty="0" smtClean="0"/>
              <a:t>the same of the dose rate written on the work permit</a:t>
            </a:r>
          </a:p>
          <a:p>
            <a:pPr algn="ctr"/>
            <a:r>
              <a:rPr lang="en-US" sz="1400" dirty="0" smtClean="0"/>
              <a:t>The job will be longer than predicted</a:t>
            </a:r>
          </a:p>
          <a:p>
            <a:pPr algn="ctr"/>
            <a:r>
              <a:rPr lang="en-US" sz="1400" dirty="0" smtClean="0"/>
              <a:t>The name of the worker do not match with the one on the  formal authorization</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US" dirty="0" smtClean="0"/>
              <a:t>conclusions</a:t>
            </a:r>
            <a:endParaRPr lang="en-US" dirty="0"/>
          </a:p>
        </p:txBody>
      </p:sp>
      <p:sp>
        <p:nvSpPr>
          <p:cNvPr id="3" name="Espace réservé du contenu 2"/>
          <p:cNvSpPr>
            <a:spLocks noGrp="1"/>
          </p:cNvSpPr>
          <p:nvPr>
            <p:ph idx="1"/>
          </p:nvPr>
        </p:nvSpPr>
        <p:spPr>
          <a:xfrm>
            <a:off x="357158" y="692696"/>
            <a:ext cx="8786842" cy="5951014"/>
          </a:xfrm>
        </p:spPr>
        <p:txBody>
          <a:bodyPr/>
          <a:lstStyle/>
          <a:p>
            <a:r>
              <a:rPr lang="en-US" sz="1800" dirty="0" smtClean="0">
                <a:solidFill>
                  <a:srgbClr val="0000FF"/>
                </a:solidFill>
              </a:rPr>
              <a:t>1.The postulate : the design should be adapt as much as possible to the trainees and their work (and not the trainees must adjust to the training level) : a design based on the real job, the sense of the rule as guide, the abnormal situations, a change of vocabulary…</a:t>
            </a:r>
          </a:p>
          <a:p>
            <a:r>
              <a:rPr lang="en-US" sz="1800" dirty="0" smtClean="0">
                <a:solidFill>
                  <a:srgbClr val="0000FF"/>
                </a:solidFill>
              </a:rPr>
              <a:t>2. The design process is finished</a:t>
            </a:r>
          </a:p>
          <a:p>
            <a:r>
              <a:rPr lang="en-US" sz="1800" dirty="0" smtClean="0">
                <a:solidFill>
                  <a:srgbClr val="0000FF"/>
                </a:solidFill>
              </a:rPr>
              <a:t>3. This first tests lead to positive results :</a:t>
            </a:r>
          </a:p>
          <a:p>
            <a:r>
              <a:rPr lang="en-US" sz="1800" i="1" dirty="0" smtClean="0">
                <a:solidFill>
                  <a:srgbClr val="00B050"/>
                </a:solidFill>
                <a:sym typeface="Wingdings 3"/>
              </a:rPr>
              <a:t></a:t>
            </a:r>
            <a:r>
              <a:rPr lang="en-US" sz="1800" i="1" dirty="0" smtClean="0">
                <a:solidFill>
                  <a:srgbClr val="00B050"/>
                </a:solidFill>
              </a:rPr>
              <a:t>Trainers : “we bring to the trainees more precise data and we observe the development of better practices and a “prevention attitude”</a:t>
            </a:r>
          </a:p>
          <a:p>
            <a:r>
              <a:rPr lang="en-US" sz="1800" dirty="0" smtClean="0">
                <a:solidFill>
                  <a:srgbClr val="0000FF"/>
                </a:solidFill>
              </a:rPr>
              <a:t>4. This evolution calls for  “cultural” evolutions :</a:t>
            </a:r>
          </a:p>
          <a:p>
            <a:pPr lvl="1">
              <a:buClr>
                <a:schemeClr val="accent4">
                  <a:lumMod val="75000"/>
                </a:schemeClr>
              </a:buClr>
              <a:buSzPct val="150000"/>
              <a:buFont typeface="Wingdings" pitchFamily="2" charset="2"/>
              <a:buChar char="§"/>
            </a:pPr>
            <a:r>
              <a:rPr lang="en-US" sz="1800" dirty="0" smtClean="0">
                <a:solidFill>
                  <a:srgbClr val="0000FF"/>
                </a:solidFill>
              </a:rPr>
              <a:t>Design process and designers</a:t>
            </a:r>
          </a:p>
          <a:p>
            <a:pPr lvl="1">
              <a:buClr>
                <a:schemeClr val="accent4">
                  <a:lumMod val="75000"/>
                </a:schemeClr>
              </a:buClr>
              <a:buSzPct val="150000"/>
              <a:buFont typeface="Wingdings" pitchFamily="2" charset="2"/>
              <a:buChar char="§"/>
            </a:pPr>
            <a:r>
              <a:rPr lang="en-US" sz="1800" dirty="0" smtClean="0">
                <a:solidFill>
                  <a:srgbClr val="0000FF"/>
                </a:solidFill>
              </a:rPr>
              <a:t>Relation between the trainers and the trainees: the trainers do not transfer data, they build a way to think and to work within a NPP</a:t>
            </a:r>
          </a:p>
          <a:p>
            <a:pPr lvl="1">
              <a:buClr>
                <a:schemeClr val="accent4">
                  <a:lumMod val="75000"/>
                </a:schemeClr>
              </a:buClr>
              <a:buSzPct val="150000"/>
              <a:buFont typeface="Wingdings" pitchFamily="2" charset="2"/>
              <a:buChar char="§"/>
            </a:pPr>
            <a:r>
              <a:rPr lang="en-US" sz="1800" dirty="0" smtClean="0">
                <a:solidFill>
                  <a:srgbClr val="0000FF"/>
                </a:solidFill>
              </a:rPr>
              <a:t>The training job and tools must enhance active methods (study cases, problem resolutions)</a:t>
            </a:r>
          </a:p>
          <a:p>
            <a:r>
              <a:rPr lang="en-US" sz="1800" dirty="0" smtClean="0">
                <a:solidFill>
                  <a:srgbClr val="0000FF"/>
                </a:solidFill>
              </a:rPr>
              <a:t>5. Now a never-ending story begins : the steering change and the continuous improvement with …12 training companies, 250 trainers…. (train the trainers….)</a:t>
            </a:r>
            <a:endParaRPr lang="en-US" sz="1800" dirty="0">
              <a:solidFill>
                <a:srgbClr val="0000FF"/>
              </a:solidFill>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26" name="Object 13"/>
          <p:cNvGraphicFramePr>
            <a:graphicFrameLocks noChangeAspect="1"/>
          </p:cNvGraphicFramePr>
          <p:nvPr/>
        </p:nvGraphicFramePr>
        <p:xfrm>
          <a:off x="285720" y="1857364"/>
          <a:ext cx="5357850" cy="3429024"/>
        </p:xfrm>
        <a:graphic>
          <a:graphicData uri="http://schemas.openxmlformats.org/presentationml/2006/ole">
            <p:oleObj spid="_x0000_s1026" name="Photo Editor Photo" r:id="rId4" imgW="7373379" imgH="6171429" progId="">
              <p:embed/>
            </p:oleObj>
          </a:graphicData>
        </a:graphic>
      </p:graphicFrame>
      <p:sp>
        <p:nvSpPr>
          <p:cNvPr id="2" name="Espace réservé du texte 1"/>
          <p:cNvSpPr>
            <a:spLocks noGrp="1"/>
          </p:cNvSpPr>
          <p:nvPr>
            <p:ph type="body" sz="quarter" idx="4294967295"/>
          </p:nvPr>
        </p:nvSpPr>
        <p:spPr>
          <a:xfrm>
            <a:off x="2786050" y="4929198"/>
            <a:ext cx="7200900" cy="1725615"/>
          </a:xfrm>
        </p:spPr>
        <p:txBody>
          <a:bodyPr>
            <a:noAutofit/>
          </a:bodyPr>
          <a:lstStyle/>
          <a:p>
            <a:pPr marL="0" indent="0" algn="ctr">
              <a:spcBef>
                <a:spcPct val="0"/>
              </a:spcBef>
              <a:buFontTx/>
              <a:buNone/>
            </a:pPr>
            <a:r>
              <a:rPr lang="fr-FR" sz="4000" dirty="0" smtClean="0">
                <a:solidFill>
                  <a:schemeClr val="folHlink"/>
                </a:solidFill>
              </a:rPr>
              <a:t>THANKS</a:t>
            </a:r>
          </a:p>
        </p:txBody>
      </p:sp>
      <p:sp>
        <p:nvSpPr>
          <p:cNvPr id="5" name="ZoneTexte 4"/>
          <p:cNvSpPr txBox="1"/>
          <p:nvPr/>
        </p:nvSpPr>
        <p:spPr>
          <a:xfrm>
            <a:off x="1071538" y="1000108"/>
            <a:ext cx="3786214" cy="492443"/>
          </a:xfrm>
          <a:prstGeom prst="rect">
            <a:avLst/>
          </a:prstGeom>
          <a:noFill/>
        </p:spPr>
        <p:txBody>
          <a:bodyPr wrap="square" lIns="36000" tIns="0" rIns="36000" bIns="0" rtlCol="0">
            <a:spAutoFit/>
          </a:bodyPr>
          <a:lstStyle/>
          <a:p>
            <a:r>
              <a:rPr lang="en-US" sz="3200" b="1" dirty="0" smtClean="0">
                <a:solidFill>
                  <a:schemeClr val="tx1">
                    <a:lumMod val="50000"/>
                  </a:schemeClr>
                </a:solidFill>
              </a:rPr>
              <a:t>Change for what ?</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82588" y="922338"/>
            <a:ext cx="8353425" cy="850900"/>
          </a:xfrm>
        </p:spPr>
        <p:txBody>
          <a:bodyPr/>
          <a:lstStyle/>
          <a:p>
            <a:r>
              <a:rPr lang="fr-FR" cap="none" dirty="0" smtClean="0"/>
              <a:t>SUMMARY</a:t>
            </a:r>
          </a:p>
        </p:txBody>
      </p:sp>
      <p:sp>
        <p:nvSpPr>
          <p:cNvPr id="4" name="Espace réservé du texte 3"/>
          <p:cNvSpPr>
            <a:spLocks noGrp="1"/>
          </p:cNvSpPr>
          <p:nvPr>
            <p:ph type="body" sz="quarter" idx="11"/>
          </p:nvPr>
        </p:nvSpPr>
        <p:spPr/>
        <p:txBody>
          <a:bodyPr>
            <a:noAutofit/>
          </a:bodyPr>
          <a:lstStyle/>
          <a:p>
            <a:pPr>
              <a:buFont typeface="Arial" pitchFamily="34" charset="0"/>
              <a:buAutoNum type="arabicPeriod"/>
            </a:pPr>
            <a:r>
              <a:rPr lang="en-US" sz="1800" cap="none" dirty="0" smtClean="0"/>
              <a:t>Context</a:t>
            </a:r>
          </a:p>
          <a:p>
            <a:pPr>
              <a:buFont typeface="Arial" pitchFamily="34" charset="0"/>
              <a:buAutoNum type="arabicPeriod"/>
            </a:pPr>
            <a:r>
              <a:rPr lang="en-US" sz="1800" cap="none" dirty="0" smtClean="0"/>
              <a:t>What doe’s it mean to integrate HF within the design of a training program?</a:t>
            </a:r>
          </a:p>
          <a:p>
            <a:pPr>
              <a:buFont typeface="Arial" pitchFamily="34" charset="0"/>
              <a:buAutoNum type="arabicPeriod"/>
            </a:pPr>
            <a:r>
              <a:rPr lang="en-US" sz="1800" cap="none" dirty="0" smtClean="0"/>
              <a:t>The evolutions of the training design</a:t>
            </a:r>
          </a:p>
          <a:p>
            <a:pPr>
              <a:buFont typeface="Arial" pitchFamily="34" charset="0"/>
              <a:buAutoNum type="arabicPeriod"/>
            </a:pPr>
            <a:r>
              <a:rPr lang="en-US" sz="1800" cap="none" dirty="0" smtClean="0"/>
              <a:t>Conclusions</a:t>
            </a:r>
          </a:p>
          <a:p>
            <a:pPr>
              <a:buFont typeface="Arial" pitchFamily="34" charset="0"/>
              <a:buAutoNum type="arabicPeriod"/>
            </a:pPr>
            <a:endParaRPr lang="fr-FR" cap="none" dirty="0" smtClean="0"/>
          </a:p>
        </p:txBody>
      </p:sp>
      <p:sp>
        <p:nvSpPr>
          <p:cNvPr id="9" name="ZoneTexte 8"/>
          <p:cNvSpPr txBox="1"/>
          <p:nvPr/>
        </p:nvSpPr>
        <p:spPr>
          <a:xfrm>
            <a:off x="-2268538" y="0"/>
            <a:ext cx="2087563" cy="2227263"/>
          </a:xfrm>
          <a:prstGeom prst="rect">
            <a:avLst/>
          </a:prstGeom>
          <a:solidFill>
            <a:schemeClr val="accent5"/>
          </a:solidFill>
        </p:spPr>
        <p:txBody>
          <a:bodyPr lIns="72000" tIns="72000" rIns="72000" bIns="72000">
            <a:spAutoFit/>
          </a:bodyPr>
          <a:lstStyle/>
          <a:p>
            <a:pPr marL="90488" indent="-90488" algn="l">
              <a:spcAft>
                <a:spcPts val="600"/>
              </a:spcAft>
            </a:pPr>
            <a:r>
              <a:rPr lang="fr-FR" sz="1200" b="1">
                <a:solidFill>
                  <a:schemeClr val="bg1"/>
                </a:solidFill>
              </a:rPr>
              <a:t>PowerPoint 2003</a:t>
            </a:r>
          </a:p>
          <a:p>
            <a:pPr marL="90488" indent="-90488" algn="l"/>
            <a:r>
              <a:rPr lang="fr-FR" sz="1200">
                <a:solidFill>
                  <a:schemeClr val="bg1"/>
                </a:solidFill>
              </a:rPr>
              <a:t>Pour remplacer le titre et la</a:t>
            </a:r>
          </a:p>
          <a:p>
            <a:pPr marL="90488" indent="-90488" algn="l"/>
            <a:r>
              <a:rPr lang="fr-FR" sz="1200">
                <a:solidFill>
                  <a:schemeClr val="bg1"/>
                </a:solidFill>
              </a:rPr>
              <a:t>date en pied de page de</a:t>
            </a:r>
          </a:p>
          <a:p>
            <a:pPr marL="90488" indent="-90488" algn="l"/>
            <a:r>
              <a:rPr lang="fr-FR" sz="1200">
                <a:solidFill>
                  <a:schemeClr val="bg1"/>
                </a:solidFill>
              </a:rPr>
              <a:t>toutes les diapos :</a:t>
            </a:r>
          </a:p>
          <a:p>
            <a:pPr marL="90488" indent="-90488" algn="l">
              <a:buFont typeface="Arial" pitchFamily="34" charset="0"/>
              <a:buChar char="•"/>
            </a:pPr>
            <a:r>
              <a:rPr lang="fr-FR" sz="1200">
                <a:solidFill>
                  <a:schemeClr val="bg1"/>
                </a:solidFill>
              </a:rPr>
              <a:t>menu </a:t>
            </a:r>
            <a:r>
              <a:rPr lang="fr-FR" sz="1200" b="1">
                <a:solidFill>
                  <a:schemeClr val="bg1"/>
                </a:solidFill>
              </a:rPr>
              <a:t>[Affichage]</a:t>
            </a:r>
            <a:r>
              <a:rPr lang="fr-FR" sz="1200">
                <a:solidFill>
                  <a:schemeClr val="bg1"/>
                </a:solidFill>
              </a:rPr>
              <a:t>, </a:t>
            </a:r>
          </a:p>
          <a:p>
            <a:pPr marL="90488" indent="-90488" algn="l">
              <a:buFont typeface="Arial" pitchFamily="34" charset="0"/>
              <a:buChar char="•"/>
            </a:pPr>
            <a:r>
              <a:rPr lang="fr-FR" sz="1200" b="1">
                <a:solidFill>
                  <a:schemeClr val="bg1"/>
                </a:solidFill>
              </a:rPr>
              <a:t>"En-tête et pied de page"</a:t>
            </a:r>
          </a:p>
          <a:p>
            <a:pPr marL="90488" indent="-90488" algn="l">
              <a:buFont typeface="Arial" pitchFamily="34" charset="0"/>
              <a:buChar char="•"/>
            </a:pPr>
            <a:r>
              <a:rPr lang="fr-FR" sz="1200">
                <a:solidFill>
                  <a:schemeClr val="bg1"/>
                </a:solidFill>
              </a:rPr>
              <a:t>dans le champ </a:t>
            </a:r>
            <a:r>
              <a:rPr lang="fr-FR" sz="1200" b="1">
                <a:solidFill>
                  <a:schemeClr val="bg1"/>
                </a:solidFill>
              </a:rPr>
              <a:t>"Pied de page"</a:t>
            </a:r>
            <a:r>
              <a:rPr lang="fr-FR" sz="1200">
                <a:solidFill>
                  <a:schemeClr val="bg1"/>
                </a:solidFill>
              </a:rPr>
              <a:t>, remplacez le titre et la date,</a:t>
            </a:r>
          </a:p>
          <a:p>
            <a:pPr marL="90488" indent="-90488" algn="l">
              <a:buFont typeface="Arial" pitchFamily="34" charset="0"/>
              <a:buChar char="•"/>
            </a:pPr>
            <a:r>
              <a:rPr lang="fr-FR" sz="1200">
                <a:solidFill>
                  <a:schemeClr val="bg1"/>
                </a:solidFill>
              </a:rPr>
              <a:t>cliquez sur le bouton </a:t>
            </a:r>
            <a:r>
              <a:rPr lang="fr-FR" sz="1200" b="1">
                <a:solidFill>
                  <a:schemeClr val="bg1"/>
                </a:solidFill>
              </a:rPr>
              <a:t>[Appliquer partout]</a:t>
            </a:r>
            <a:r>
              <a:rPr lang="fr-FR" sz="1200">
                <a:solidFill>
                  <a:schemeClr val="bg1"/>
                </a:solidFill>
              </a:rPr>
              <a:t>.</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cap="none" dirty="0" err="1" smtClean="0"/>
              <a:t>Context</a:t>
            </a:r>
            <a:r>
              <a:rPr lang="fr-FR" cap="none" dirty="0" smtClean="0"/>
              <a:t> : a new program training to face EDF challenges</a:t>
            </a:r>
          </a:p>
        </p:txBody>
      </p:sp>
      <p:sp>
        <p:nvSpPr>
          <p:cNvPr id="8195" name="Espace réservé du contenu 2"/>
          <p:cNvSpPr>
            <a:spLocks noGrp="1"/>
          </p:cNvSpPr>
          <p:nvPr>
            <p:ph type="body" idx="1"/>
          </p:nvPr>
        </p:nvSpPr>
        <p:spPr/>
        <p:txBody>
          <a:bodyPr/>
          <a:lstStyle/>
          <a:p>
            <a:r>
              <a:rPr lang="en-US" dirty="0" smtClean="0"/>
              <a:t>CONTEXT</a:t>
            </a:r>
          </a:p>
          <a:p>
            <a:pPr lvl="1"/>
            <a:r>
              <a:rPr lang="en-US" dirty="0" smtClean="0"/>
              <a:t>Renewal of the outside workers</a:t>
            </a:r>
          </a:p>
          <a:p>
            <a:pPr lvl="1"/>
            <a:r>
              <a:rPr lang="en-US" dirty="0" smtClean="0"/>
              <a:t>Feedback process indicates that training can be improved : the meaning of the rules must be improved</a:t>
            </a:r>
          </a:p>
          <a:p>
            <a:pPr lvl="1"/>
            <a:r>
              <a:rPr lang="en-US" dirty="0" smtClean="0"/>
              <a:t>Future big program of NPP revision</a:t>
            </a:r>
          </a:p>
          <a:p>
            <a:pPr lvl="1"/>
            <a:r>
              <a:rPr lang="en-US" dirty="0" smtClean="0"/>
              <a:t>Strengthening of regulatory expectations</a:t>
            </a:r>
          </a:p>
          <a:p>
            <a:endParaRPr lang="en-US" dirty="0" smtClean="0"/>
          </a:p>
          <a:p>
            <a:pPr lvl="1"/>
            <a:endParaRPr lang="en-US" dirty="0" smtClean="0"/>
          </a:p>
          <a:p>
            <a:pPr lvl="1">
              <a:buNone/>
            </a:pPr>
            <a:endParaRPr lang="en-US" dirty="0" smtClean="0"/>
          </a:p>
        </p:txBody>
      </p:sp>
      <p:graphicFrame>
        <p:nvGraphicFramePr>
          <p:cNvPr id="13" name="Diagramme 12"/>
          <p:cNvGraphicFramePr/>
          <p:nvPr/>
        </p:nvGraphicFramePr>
        <p:xfrm>
          <a:off x="1357290" y="3857628"/>
          <a:ext cx="5929354" cy="334962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cxnSp>
        <p:nvCxnSpPr>
          <p:cNvPr id="15" name="Connecteur droit 14"/>
          <p:cNvCxnSpPr/>
          <p:nvPr/>
        </p:nvCxnSpPr>
        <p:spPr>
          <a:xfrm rot="5400000">
            <a:off x="4143372" y="5857892"/>
            <a:ext cx="1428760" cy="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pic>
        <p:nvPicPr>
          <p:cNvPr id="16" name="Picture 39"/>
          <p:cNvPicPr>
            <a:picLocks noChangeAspect="1" noChangeArrowheads="1"/>
          </p:cNvPicPr>
          <p:nvPr/>
        </p:nvPicPr>
        <p:blipFill>
          <a:blip r:embed="rId8" cstate="print">
            <a:clrChange>
              <a:clrFrom>
                <a:srgbClr val="FFFFFF"/>
              </a:clrFrom>
              <a:clrTo>
                <a:srgbClr val="FFFFFF">
                  <a:alpha val="0"/>
                </a:srgbClr>
              </a:clrTo>
            </a:clrChange>
          </a:blip>
          <a:srcRect/>
          <a:stretch>
            <a:fillRect/>
          </a:stretch>
        </p:blipFill>
        <p:spPr bwMode="auto">
          <a:xfrm>
            <a:off x="4500562" y="5929330"/>
            <a:ext cx="714380" cy="714380"/>
          </a:xfrm>
          <a:prstGeom prst="rect">
            <a:avLst/>
          </a:prstGeom>
          <a:noFill/>
          <a:ln w="9525">
            <a:noFill/>
            <a:miter lim="800000"/>
            <a:headEnd/>
            <a:tailEnd/>
          </a:ln>
        </p:spPr>
      </p:pic>
      <p:sp>
        <p:nvSpPr>
          <p:cNvPr id="18" name="ZoneTexte 17"/>
          <p:cNvSpPr txBox="1"/>
          <p:nvPr/>
        </p:nvSpPr>
        <p:spPr>
          <a:xfrm>
            <a:off x="1500166" y="4714884"/>
            <a:ext cx="5357850" cy="246221"/>
          </a:xfrm>
          <a:prstGeom prst="rect">
            <a:avLst/>
          </a:prstGeom>
          <a:solidFill>
            <a:schemeClr val="tx1">
              <a:lumMod val="40000"/>
              <a:lumOff val="60000"/>
            </a:schemeClr>
          </a:solidFill>
        </p:spPr>
        <p:txBody>
          <a:bodyPr wrap="square" lIns="36000" tIns="0" rIns="36000" bIns="0" rtlCol="0">
            <a:spAutoFit/>
          </a:bodyPr>
          <a:lstStyle/>
          <a:p>
            <a:pPr algn="l"/>
            <a:r>
              <a:rPr lang="fr-FR" sz="1600" b="1" dirty="0" smtClean="0">
                <a:solidFill>
                  <a:schemeClr val="accent4">
                    <a:lumMod val="50000"/>
                  </a:schemeClr>
                </a:solidFill>
              </a:rPr>
              <a:t>2012</a:t>
            </a:r>
            <a:r>
              <a:rPr lang="fr-FR" b="1" dirty="0" smtClean="0">
                <a:solidFill>
                  <a:schemeClr val="accent4">
                    <a:lumMod val="50000"/>
                  </a:schemeClr>
                </a:solidFill>
              </a:rPr>
              <a:t> 	</a:t>
            </a:r>
            <a:r>
              <a:rPr lang="fr-FR" sz="1600" b="1" dirty="0" smtClean="0">
                <a:solidFill>
                  <a:schemeClr val="accent4">
                    <a:lumMod val="50000"/>
                  </a:schemeClr>
                </a:solidFill>
              </a:rPr>
              <a:t>2013		2014</a:t>
            </a:r>
          </a:p>
        </p:txBody>
      </p:sp>
      <p:sp>
        <p:nvSpPr>
          <p:cNvPr id="19" name="ZoneTexte 18"/>
          <p:cNvSpPr txBox="1"/>
          <p:nvPr/>
        </p:nvSpPr>
        <p:spPr>
          <a:xfrm>
            <a:off x="928662" y="4429132"/>
            <a:ext cx="6429420" cy="246221"/>
          </a:xfrm>
          <a:prstGeom prst="rect">
            <a:avLst/>
          </a:prstGeom>
          <a:noFill/>
        </p:spPr>
        <p:txBody>
          <a:bodyPr wrap="square" lIns="36000" tIns="0" rIns="36000" bIns="0" rtlCol="0">
            <a:spAutoFit/>
          </a:bodyPr>
          <a:lstStyle/>
          <a:p>
            <a:r>
              <a:rPr lang="fr-FR" sz="1600" b="1" dirty="0" smtClean="0"/>
              <a:t>A TEAM PROJECT IS ORGANISED TO FACE THE CHALLENGE</a:t>
            </a:r>
          </a:p>
        </p:txBody>
      </p:sp>
      <p:sp>
        <p:nvSpPr>
          <p:cNvPr id="22" name="Arrondir un rectangle à un seul coin 21"/>
          <p:cNvSpPr/>
          <p:nvPr/>
        </p:nvSpPr>
        <p:spPr>
          <a:xfrm flipH="1">
            <a:off x="285720" y="3357562"/>
            <a:ext cx="8440738" cy="815975"/>
          </a:xfrm>
          <a:prstGeom prst="round1Rect">
            <a:avLst/>
          </a:prstGeom>
          <a:solidFill>
            <a:srgbClr val="0070C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base">
              <a:spcBef>
                <a:spcPct val="0"/>
              </a:spcBef>
              <a:spcAft>
                <a:spcPct val="0"/>
              </a:spcAft>
              <a:defRPr/>
            </a:pPr>
            <a:r>
              <a:rPr lang="en-US" dirty="0" smtClean="0">
                <a:solidFill>
                  <a:prstClr val="white"/>
                </a:solidFill>
              </a:rPr>
              <a:t>CHALLENGES : to improve the workers practices &amp; behaviors, in risk prevention to contribute to a nuclear sector which is exemplary and socially responsible</a:t>
            </a:r>
            <a:endParaRPr lang="en-US" dirty="0">
              <a:solidFill>
                <a:prstClr val="white"/>
              </a:solidFill>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 name="Image 21" descr="dossier2.jpg"/>
          <p:cNvPicPr>
            <a:picLocks noChangeAspect="1"/>
          </p:cNvPicPr>
          <p:nvPr/>
        </p:nvPicPr>
        <p:blipFill>
          <a:blip r:embed="rId3" cstate="print"/>
          <a:stretch>
            <a:fillRect/>
          </a:stretch>
        </p:blipFill>
        <p:spPr>
          <a:xfrm>
            <a:off x="4429124" y="714356"/>
            <a:ext cx="2981596" cy="2266013"/>
          </a:xfrm>
          <a:prstGeom prst="rect">
            <a:avLst/>
          </a:prstGeom>
        </p:spPr>
      </p:pic>
      <p:sp>
        <p:nvSpPr>
          <p:cNvPr id="4" name="Espace réservé du pied de page 4"/>
          <p:cNvSpPr>
            <a:spLocks noGrp="1"/>
          </p:cNvSpPr>
          <p:nvPr>
            <p:ph type="ftr" sz="quarter" idx="10"/>
          </p:nvPr>
        </p:nvSpPr>
        <p:spPr/>
        <p:txBody>
          <a:bodyPr/>
          <a:lstStyle/>
          <a:p>
            <a:r>
              <a:rPr lang="fr-FR" dirty="0"/>
              <a:t>Titre de la présentation  |  mm/</a:t>
            </a:r>
            <a:r>
              <a:rPr lang="fr-FR" dirty="0" err="1"/>
              <a:t>aaaa</a:t>
            </a:r>
            <a:endParaRPr lang="fr-FR" dirty="0"/>
          </a:p>
        </p:txBody>
      </p:sp>
      <p:sp>
        <p:nvSpPr>
          <p:cNvPr id="2" name="Titre 1"/>
          <p:cNvSpPr>
            <a:spLocks noGrp="1"/>
          </p:cNvSpPr>
          <p:nvPr>
            <p:ph type="title"/>
          </p:nvPr>
        </p:nvSpPr>
        <p:spPr>
          <a:xfrm>
            <a:off x="357158" y="285728"/>
            <a:ext cx="8353425" cy="850900"/>
          </a:xfrm>
        </p:spPr>
        <p:txBody>
          <a:bodyPr/>
          <a:lstStyle/>
          <a:p>
            <a:r>
              <a:rPr lang="en-US" cap="none" dirty="0" smtClean="0"/>
              <a:t>Context : the complexity of the project</a:t>
            </a:r>
          </a:p>
        </p:txBody>
      </p:sp>
      <p:sp>
        <p:nvSpPr>
          <p:cNvPr id="8195" name="Espace réservé du contenu 2"/>
          <p:cNvSpPr>
            <a:spLocks noGrp="1"/>
          </p:cNvSpPr>
          <p:nvPr>
            <p:ph type="body" idx="1"/>
          </p:nvPr>
        </p:nvSpPr>
        <p:spPr>
          <a:xfrm>
            <a:off x="428596" y="1643050"/>
            <a:ext cx="8353425" cy="4857750"/>
          </a:xfrm>
        </p:spPr>
        <p:txBody>
          <a:bodyPr/>
          <a:lstStyle/>
          <a:p>
            <a:r>
              <a:rPr lang="en-US" dirty="0" smtClean="0"/>
              <a:t>Some facts</a:t>
            </a:r>
          </a:p>
          <a:p>
            <a:pPr lvl="1"/>
            <a:r>
              <a:rPr lang="en-US" dirty="0" smtClean="0">
                <a:solidFill>
                  <a:srgbClr val="002060"/>
                </a:solidFill>
              </a:rPr>
              <a:t>The training program relates to “safety topics”:</a:t>
            </a:r>
          </a:p>
          <a:p>
            <a:pPr lvl="2"/>
            <a:r>
              <a:rPr lang="en-US" dirty="0" smtClean="0">
                <a:solidFill>
                  <a:srgbClr val="002060"/>
                </a:solidFill>
              </a:rPr>
              <a:t>radiation-protection, </a:t>
            </a:r>
          </a:p>
          <a:p>
            <a:pPr lvl="2"/>
            <a:r>
              <a:rPr lang="en-US" dirty="0" smtClean="0">
                <a:solidFill>
                  <a:srgbClr val="002060"/>
                </a:solidFill>
              </a:rPr>
              <a:t>classic safety </a:t>
            </a:r>
          </a:p>
          <a:p>
            <a:pPr lvl="2"/>
            <a:r>
              <a:rPr lang="en-US" dirty="0" smtClean="0">
                <a:solidFill>
                  <a:srgbClr val="002060"/>
                </a:solidFill>
              </a:rPr>
              <a:t>industrial safety</a:t>
            </a:r>
          </a:p>
          <a:p>
            <a:pPr lvl="2"/>
            <a:r>
              <a:rPr lang="en-US" dirty="0" smtClean="0">
                <a:solidFill>
                  <a:srgbClr val="002060"/>
                </a:solidFill>
              </a:rPr>
              <a:t>environment</a:t>
            </a:r>
          </a:p>
          <a:p>
            <a:pPr lvl="2"/>
            <a:r>
              <a:rPr lang="en-US" dirty="0" smtClean="0">
                <a:solidFill>
                  <a:srgbClr val="002060"/>
                </a:solidFill>
              </a:rPr>
              <a:t>fire</a:t>
            </a:r>
          </a:p>
          <a:p>
            <a:pPr lvl="1"/>
            <a:r>
              <a:rPr lang="en-US" dirty="0" smtClean="0"/>
              <a:t>23 000 </a:t>
            </a:r>
            <a:r>
              <a:rPr lang="en-US" b="1" dirty="0" smtClean="0">
                <a:solidFill>
                  <a:srgbClr val="0070C0"/>
                </a:solidFill>
              </a:rPr>
              <a:t>outside workers </a:t>
            </a:r>
            <a:r>
              <a:rPr lang="en-US" dirty="0" smtClean="0"/>
              <a:t>with different technical jobs </a:t>
            </a:r>
          </a:p>
          <a:p>
            <a:pPr lvl="1"/>
            <a:r>
              <a:rPr lang="en-US" dirty="0" smtClean="0"/>
              <a:t>21 000 outside workers operating in radiological areas</a:t>
            </a:r>
          </a:p>
          <a:p>
            <a:pPr lvl="1"/>
            <a:r>
              <a:rPr lang="en-US" dirty="0" smtClean="0"/>
              <a:t>In 2013, 6000 outside workers are trained</a:t>
            </a:r>
          </a:p>
          <a:p>
            <a:pPr lvl="1"/>
            <a:r>
              <a:rPr lang="en-US" dirty="0" smtClean="0"/>
              <a:t>12 outside </a:t>
            </a:r>
            <a:r>
              <a:rPr lang="en-US" b="1" dirty="0" smtClean="0">
                <a:solidFill>
                  <a:srgbClr val="0070C0"/>
                </a:solidFill>
              </a:rPr>
              <a:t>training companies</a:t>
            </a:r>
          </a:p>
          <a:p>
            <a:pPr lvl="1"/>
            <a:r>
              <a:rPr lang="en-US" dirty="0" smtClean="0"/>
              <a:t>250 trainers</a:t>
            </a:r>
          </a:p>
          <a:p>
            <a:pPr lvl="1"/>
            <a:endParaRPr lang="en-US" dirty="0" smtClean="0"/>
          </a:p>
          <a:p>
            <a:pPr lvl="1">
              <a:buNone/>
            </a:pPr>
            <a:endParaRPr lang="en-US" dirty="0" smtClean="0"/>
          </a:p>
        </p:txBody>
      </p:sp>
      <p:grpSp>
        <p:nvGrpSpPr>
          <p:cNvPr id="16" name="Groupe 15"/>
          <p:cNvGrpSpPr/>
          <p:nvPr/>
        </p:nvGrpSpPr>
        <p:grpSpPr>
          <a:xfrm>
            <a:off x="6000760" y="2143116"/>
            <a:ext cx="2747704" cy="4485347"/>
            <a:chOff x="6143636" y="1500174"/>
            <a:chExt cx="2747704" cy="4485347"/>
          </a:xfrm>
        </p:grpSpPr>
        <p:pic>
          <p:nvPicPr>
            <p:cNvPr id="17" name="Image 16" descr="corporate-and-public-governance.jpg"/>
            <p:cNvPicPr>
              <a:picLocks noChangeAspect="1"/>
            </p:cNvPicPr>
            <p:nvPr/>
          </p:nvPicPr>
          <p:blipFill>
            <a:blip r:embed="rId4" cstate="print"/>
            <a:stretch>
              <a:fillRect/>
            </a:stretch>
          </p:blipFill>
          <p:spPr>
            <a:xfrm>
              <a:off x="6143636" y="2357430"/>
              <a:ext cx="2656569" cy="2000240"/>
            </a:xfrm>
            <a:prstGeom prst="rect">
              <a:avLst/>
            </a:prstGeom>
          </p:spPr>
        </p:pic>
        <p:cxnSp>
          <p:nvCxnSpPr>
            <p:cNvPr id="18" name="Connecteur en angle 17"/>
            <p:cNvCxnSpPr/>
            <p:nvPr/>
          </p:nvCxnSpPr>
          <p:spPr>
            <a:xfrm rot="16200000" flipH="1">
              <a:off x="6643702" y="1857364"/>
              <a:ext cx="1000132" cy="428628"/>
            </a:xfrm>
            <a:prstGeom prst="bentConnector3">
              <a:avLst>
                <a:gd name="adj1" fmla="val 50000"/>
              </a:avLst>
            </a:prstGeom>
            <a:ln w="76200">
              <a:solidFill>
                <a:srgbClr val="00B0F0"/>
              </a:solidFill>
              <a:tailEnd type="arrow"/>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19" name="ZoneTexte 18"/>
            <p:cNvSpPr txBox="1"/>
            <p:nvPr/>
          </p:nvSpPr>
          <p:spPr>
            <a:xfrm>
              <a:off x="7391110" y="1500174"/>
              <a:ext cx="1500230" cy="492443"/>
            </a:xfrm>
            <a:prstGeom prst="rect">
              <a:avLst/>
            </a:prstGeom>
            <a:noFill/>
          </p:spPr>
          <p:txBody>
            <a:bodyPr wrap="square" lIns="36000" tIns="0" rIns="36000" bIns="0" rtlCol="0">
              <a:spAutoFit/>
            </a:bodyPr>
            <a:lstStyle/>
            <a:p>
              <a:r>
                <a:rPr lang="en-US" sz="1600" b="1" dirty="0" smtClean="0">
                  <a:solidFill>
                    <a:srgbClr val="0070C0"/>
                  </a:solidFill>
                </a:rPr>
                <a:t>Stakeholders</a:t>
              </a:r>
              <a:br>
                <a:rPr lang="en-US" sz="1600" b="1" dirty="0" smtClean="0">
                  <a:solidFill>
                    <a:srgbClr val="0070C0"/>
                  </a:solidFill>
                </a:rPr>
              </a:br>
              <a:r>
                <a:rPr lang="en-US" sz="1600" b="1" dirty="0" smtClean="0">
                  <a:solidFill>
                    <a:srgbClr val="0070C0"/>
                  </a:solidFill>
                </a:rPr>
                <a:t> involvement</a:t>
              </a:r>
            </a:p>
          </p:txBody>
        </p:sp>
        <p:sp>
          <p:nvSpPr>
            <p:cNvPr id="20" name="ZoneTexte 19"/>
            <p:cNvSpPr txBox="1"/>
            <p:nvPr/>
          </p:nvSpPr>
          <p:spPr>
            <a:xfrm>
              <a:off x="6429388" y="5000636"/>
              <a:ext cx="2357454" cy="984885"/>
            </a:xfrm>
            <a:prstGeom prst="rect">
              <a:avLst/>
            </a:prstGeom>
            <a:solidFill>
              <a:schemeClr val="bg2">
                <a:lumMod val="60000"/>
                <a:lumOff val="40000"/>
              </a:schemeClr>
            </a:solidFill>
            <a:effectLst>
              <a:outerShdw blurRad="50800" dist="38100" dir="2700000" algn="tl" rotWithShape="0">
                <a:prstClr val="black">
                  <a:alpha val="40000"/>
                </a:prstClr>
              </a:outerShdw>
            </a:effectLst>
          </p:spPr>
          <p:txBody>
            <a:bodyPr wrap="square" lIns="36000" tIns="0" rIns="36000" bIns="0" rtlCol="0">
              <a:spAutoFit/>
            </a:bodyPr>
            <a:lstStyle/>
            <a:p>
              <a:r>
                <a:rPr lang="en-US" sz="1600" b="1" dirty="0" smtClean="0">
                  <a:solidFill>
                    <a:srgbClr val="0070C0"/>
                  </a:solidFill>
                </a:rPr>
                <a:t>Operational needs &amp;</a:t>
              </a:r>
            </a:p>
            <a:p>
              <a:r>
                <a:rPr lang="en-US" b="1" dirty="0" smtClean="0">
                  <a:solidFill>
                    <a:srgbClr val="0070C0"/>
                  </a:solidFill>
                </a:rPr>
                <a:t>Constraints and limits collected : compromise</a:t>
              </a:r>
            </a:p>
            <a:p>
              <a:endParaRPr lang="en-US" sz="1600" b="1" dirty="0" smtClean="0">
                <a:solidFill>
                  <a:srgbClr val="0070C0"/>
                </a:solidFill>
              </a:endParaRPr>
            </a:p>
          </p:txBody>
        </p:sp>
      </p:grpSp>
      <p:sp>
        <p:nvSpPr>
          <p:cNvPr id="21" name="Flèche vers le bas 20"/>
          <p:cNvSpPr/>
          <p:nvPr/>
        </p:nvSpPr>
        <p:spPr>
          <a:xfrm>
            <a:off x="6786578" y="5072074"/>
            <a:ext cx="642942" cy="428628"/>
          </a:xfrm>
          <a:prstGeom prst="downArrow">
            <a:avLst/>
          </a:prstGeom>
          <a:solidFill>
            <a:schemeClr val="tx2"/>
          </a:solidFill>
          <a:ln>
            <a:solidFill>
              <a:srgbClr val="00B050"/>
            </a:solidFill>
          </a:ln>
        </p:spPr>
        <p:style>
          <a:lnRef idx="2">
            <a:schemeClr val="accent2"/>
          </a:lnRef>
          <a:fillRef idx="1">
            <a:schemeClr val="lt1"/>
          </a:fillRef>
          <a:effectRef idx="0">
            <a:schemeClr val="accent2"/>
          </a:effectRef>
          <a:fontRef idx="minor">
            <a:schemeClr val="dk1"/>
          </a:fontRef>
        </p:style>
        <p:txBody>
          <a:bodyPr lIns="36000" tIns="36000" rIns="36000" bIns="36000" rtlCol="0" anchor="ctr"/>
          <a:lstStyle/>
          <a:p>
            <a:pPr algn="ctr"/>
            <a:endParaRPr lang="fr-FR" sz="1600" smtClean="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age 5" descr="cruas-meysse-centrale-nucleaire-france1.jpg"/>
          <p:cNvPicPr>
            <a:picLocks noChangeAspect="1"/>
          </p:cNvPicPr>
          <p:nvPr/>
        </p:nvPicPr>
        <p:blipFill>
          <a:blip r:embed="rId3" cstate="print"/>
          <a:stretch>
            <a:fillRect/>
          </a:stretch>
        </p:blipFill>
        <p:spPr>
          <a:xfrm>
            <a:off x="1071538" y="2143116"/>
            <a:ext cx="6286544" cy="4357718"/>
          </a:xfrm>
          <a:prstGeom prst="rect">
            <a:avLst/>
          </a:prstGeom>
        </p:spPr>
      </p:pic>
      <p:sp>
        <p:nvSpPr>
          <p:cNvPr id="2" name="Titre 1"/>
          <p:cNvSpPr>
            <a:spLocks noGrp="1"/>
          </p:cNvSpPr>
          <p:nvPr>
            <p:ph type="title"/>
          </p:nvPr>
        </p:nvSpPr>
        <p:spPr/>
        <p:txBody>
          <a:bodyPr/>
          <a:lstStyle/>
          <a:p>
            <a:pPr algn="ctr"/>
            <a:r>
              <a:rPr lang="en-US" dirty="0" smtClean="0"/>
              <a:t>who do we need to train?</a:t>
            </a:r>
            <a:endParaRPr lang="en-US" dirty="0"/>
          </a:p>
        </p:txBody>
      </p:sp>
      <p:grpSp>
        <p:nvGrpSpPr>
          <p:cNvPr id="10" name="Groupe 9"/>
          <p:cNvGrpSpPr/>
          <p:nvPr/>
        </p:nvGrpSpPr>
        <p:grpSpPr>
          <a:xfrm>
            <a:off x="4857752" y="4286256"/>
            <a:ext cx="1500198" cy="1857388"/>
            <a:chOff x="3929058" y="2857496"/>
            <a:chExt cx="1897810" cy="3500462"/>
          </a:xfrm>
        </p:grpSpPr>
        <p:pic>
          <p:nvPicPr>
            <p:cNvPr id="7" name="Picture 2"/>
            <p:cNvPicPr>
              <a:picLocks noChangeAspect="1" noChangeArrowheads="1"/>
            </p:cNvPicPr>
            <p:nvPr/>
          </p:nvPicPr>
          <p:blipFill>
            <a:blip r:embed="rId4" cstate="print"/>
            <a:srcRect/>
            <a:stretch>
              <a:fillRect/>
            </a:stretch>
          </p:blipFill>
          <p:spPr bwMode="auto">
            <a:xfrm>
              <a:off x="3929058" y="3143248"/>
              <a:ext cx="1897810" cy="2743198"/>
            </a:xfrm>
            <a:prstGeom prst="rect">
              <a:avLst/>
            </a:prstGeom>
            <a:noFill/>
            <a:ln w="9525">
              <a:noFill/>
              <a:miter lim="800000"/>
              <a:headEnd/>
              <a:tailEnd/>
            </a:ln>
          </p:spPr>
        </p:pic>
        <p:pic>
          <p:nvPicPr>
            <p:cNvPr id="8" name="Image 7" descr="risque radiologique.bmp"/>
            <p:cNvPicPr>
              <a:picLocks noChangeAspect="1"/>
            </p:cNvPicPr>
            <p:nvPr/>
          </p:nvPicPr>
          <p:blipFill>
            <a:blip r:embed="rId5" cstate="print"/>
            <a:stretch>
              <a:fillRect/>
            </a:stretch>
          </p:blipFill>
          <p:spPr>
            <a:xfrm>
              <a:off x="4714876" y="4214818"/>
              <a:ext cx="389056" cy="340424"/>
            </a:xfrm>
            <a:prstGeom prst="rect">
              <a:avLst/>
            </a:prstGeom>
          </p:spPr>
        </p:pic>
        <p:sp>
          <p:nvSpPr>
            <p:cNvPr id="9" name="Ellipse 8"/>
            <p:cNvSpPr/>
            <p:nvPr/>
          </p:nvSpPr>
          <p:spPr>
            <a:xfrm>
              <a:off x="4429124" y="2857496"/>
              <a:ext cx="857256" cy="3500462"/>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sp>
        <p:nvSpPr>
          <p:cNvPr id="20" name="ZoneTexte 19"/>
          <p:cNvSpPr txBox="1"/>
          <p:nvPr/>
        </p:nvSpPr>
        <p:spPr>
          <a:xfrm>
            <a:off x="7215206" y="4429132"/>
            <a:ext cx="1285884" cy="492443"/>
          </a:xfrm>
          <a:prstGeom prst="rect">
            <a:avLst/>
          </a:prstGeom>
          <a:noFill/>
        </p:spPr>
        <p:txBody>
          <a:bodyPr wrap="square" lIns="36000" tIns="0" rIns="36000" bIns="0" rtlCol="0">
            <a:spAutoFit/>
          </a:bodyPr>
          <a:lstStyle/>
          <a:p>
            <a:r>
              <a:rPr lang="en-US" sz="1600" b="1" dirty="0" smtClean="0">
                <a:solidFill>
                  <a:srgbClr val="FF0000"/>
                </a:solidFill>
              </a:rPr>
              <a:t>Level 2 : Job leader</a:t>
            </a:r>
          </a:p>
        </p:txBody>
      </p:sp>
      <p:cxnSp>
        <p:nvCxnSpPr>
          <p:cNvPr id="16" name="Connecteur droit avec flèche 15"/>
          <p:cNvCxnSpPr>
            <a:stCxn id="20" idx="1"/>
            <a:endCxn id="9" idx="7"/>
          </p:cNvCxnSpPr>
          <p:nvPr/>
        </p:nvCxnSpPr>
        <p:spPr>
          <a:xfrm rot="10800000">
            <a:off x="5831460" y="4558264"/>
            <a:ext cx="1383746" cy="117090"/>
          </a:xfrm>
          <a:prstGeom prst="straightConnector1">
            <a:avLst/>
          </a:prstGeom>
          <a:ln w="25400">
            <a:tailEnd type="arrow"/>
          </a:ln>
        </p:spPr>
        <p:style>
          <a:lnRef idx="1">
            <a:schemeClr val="accent1"/>
          </a:lnRef>
          <a:fillRef idx="0">
            <a:schemeClr val="accent1"/>
          </a:fillRef>
          <a:effectRef idx="0">
            <a:schemeClr val="accent1"/>
          </a:effectRef>
          <a:fontRef idx="minor">
            <a:schemeClr val="tx1"/>
          </a:fontRef>
        </p:style>
      </p:cxnSp>
      <p:sp>
        <p:nvSpPr>
          <p:cNvPr id="24" name="Rectangle à coins arrondis 23"/>
          <p:cNvSpPr/>
          <p:nvPr/>
        </p:nvSpPr>
        <p:spPr>
          <a:xfrm>
            <a:off x="1000100" y="785794"/>
            <a:ext cx="6286544" cy="1214446"/>
          </a:xfrm>
          <a:prstGeom prst="roundRect">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r>
              <a:rPr lang="en-US" sz="1600" dirty="0" smtClean="0"/>
              <a:t>Outside workers with 2 levels of mission: the classic worker and the « job leader », the one in charge of « safety » missions (control actions and son…).</a:t>
            </a:r>
          </a:p>
          <a:p>
            <a:pPr algn="ctr"/>
            <a:r>
              <a:rPr lang="en-US" dirty="0" smtClean="0"/>
              <a:t>We go from a “cumulative” program to a “training process”</a:t>
            </a:r>
            <a:endParaRPr lang="en-US" sz="1600" dirty="0" smtClean="0"/>
          </a:p>
        </p:txBody>
      </p:sp>
      <p:pic>
        <p:nvPicPr>
          <p:cNvPr id="25" name="Image 24" descr="cdtvx.png"/>
          <p:cNvPicPr>
            <a:picLocks noChangeAspect="1"/>
          </p:cNvPicPr>
          <p:nvPr/>
        </p:nvPicPr>
        <p:blipFill>
          <a:blip r:embed="rId6" cstate="print"/>
          <a:stretch>
            <a:fillRect/>
          </a:stretch>
        </p:blipFill>
        <p:spPr>
          <a:xfrm>
            <a:off x="1071538" y="4429132"/>
            <a:ext cx="714380" cy="1390401"/>
          </a:xfrm>
          <a:prstGeom prst="rect">
            <a:avLst/>
          </a:prstGeom>
        </p:spPr>
      </p:pic>
      <p:sp>
        <p:nvSpPr>
          <p:cNvPr id="26" name="ZoneTexte 25"/>
          <p:cNvSpPr txBox="1"/>
          <p:nvPr/>
        </p:nvSpPr>
        <p:spPr>
          <a:xfrm>
            <a:off x="-214346" y="4500570"/>
            <a:ext cx="1285884" cy="738664"/>
          </a:xfrm>
          <a:prstGeom prst="rect">
            <a:avLst/>
          </a:prstGeom>
          <a:noFill/>
        </p:spPr>
        <p:txBody>
          <a:bodyPr wrap="square" lIns="36000" tIns="0" rIns="36000" bIns="0" rtlCol="0">
            <a:spAutoFit/>
          </a:bodyPr>
          <a:lstStyle/>
          <a:p>
            <a:r>
              <a:rPr lang="en-US" sz="1600" b="1" dirty="0" smtClean="0">
                <a:solidFill>
                  <a:srgbClr val="0070C0"/>
                </a:solidFill>
              </a:rPr>
              <a:t>Level 1 : classic worker</a:t>
            </a:r>
          </a:p>
        </p:txBody>
      </p:sp>
      <p:cxnSp>
        <p:nvCxnSpPr>
          <p:cNvPr id="28" name="Connecteur droit avec flèche 27"/>
          <p:cNvCxnSpPr>
            <a:stCxn id="26" idx="2"/>
          </p:cNvCxnSpPr>
          <p:nvPr/>
        </p:nvCxnSpPr>
        <p:spPr>
          <a:xfrm rot="5400000" flipH="1" flipV="1">
            <a:off x="773644" y="4869902"/>
            <a:ext cx="24284" cy="714380"/>
          </a:xfrm>
          <a:prstGeom prst="straightConnector1">
            <a:avLst/>
          </a:prstGeom>
          <a:ln w="25400">
            <a:solidFill>
              <a:srgbClr val="0070C0"/>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US" dirty="0" smtClean="0"/>
              <a:t>The two levels of training</a:t>
            </a:r>
            <a:endParaRPr lang="en-US" dirty="0"/>
          </a:p>
        </p:txBody>
      </p:sp>
      <p:graphicFrame>
        <p:nvGraphicFramePr>
          <p:cNvPr id="5" name="Espace réservé du contenu 4"/>
          <p:cNvGraphicFramePr>
            <a:graphicFrameLocks noGrp="1"/>
          </p:cNvGraphicFramePr>
          <p:nvPr>
            <p:ph idx="1"/>
          </p:nvPr>
        </p:nvGraphicFramePr>
        <p:xfrm>
          <a:off x="357158" y="928670"/>
          <a:ext cx="7105670" cy="398304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6" name="Image 5" descr="cdtvx.png"/>
          <p:cNvPicPr>
            <a:picLocks noChangeAspect="1"/>
          </p:cNvPicPr>
          <p:nvPr/>
        </p:nvPicPr>
        <p:blipFill>
          <a:blip r:embed="rId7" cstate="print"/>
          <a:stretch>
            <a:fillRect/>
          </a:stretch>
        </p:blipFill>
        <p:spPr>
          <a:xfrm>
            <a:off x="7858148" y="1142984"/>
            <a:ext cx="714380" cy="1390401"/>
          </a:xfrm>
          <a:prstGeom prst="rect">
            <a:avLst/>
          </a:prstGeom>
        </p:spPr>
      </p:pic>
      <p:grpSp>
        <p:nvGrpSpPr>
          <p:cNvPr id="8" name="Groupe 7"/>
          <p:cNvGrpSpPr/>
          <p:nvPr/>
        </p:nvGrpSpPr>
        <p:grpSpPr>
          <a:xfrm>
            <a:off x="7500958" y="3143248"/>
            <a:ext cx="1500198" cy="1857388"/>
            <a:chOff x="3929058" y="2857496"/>
            <a:chExt cx="1897810" cy="3500462"/>
          </a:xfrm>
        </p:grpSpPr>
        <p:pic>
          <p:nvPicPr>
            <p:cNvPr id="9" name="Picture 2"/>
            <p:cNvPicPr>
              <a:picLocks noChangeAspect="1" noChangeArrowheads="1"/>
            </p:cNvPicPr>
            <p:nvPr/>
          </p:nvPicPr>
          <p:blipFill>
            <a:blip r:embed="rId8" cstate="print"/>
            <a:srcRect/>
            <a:stretch>
              <a:fillRect/>
            </a:stretch>
          </p:blipFill>
          <p:spPr bwMode="auto">
            <a:xfrm>
              <a:off x="3929058" y="3143248"/>
              <a:ext cx="1897810" cy="2743198"/>
            </a:xfrm>
            <a:prstGeom prst="rect">
              <a:avLst/>
            </a:prstGeom>
            <a:noFill/>
            <a:ln w="9525">
              <a:noFill/>
              <a:miter lim="800000"/>
              <a:headEnd/>
              <a:tailEnd/>
            </a:ln>
          </p:spPr>
        </p:pic>
        <p:pic>
          <p:nvPicPr>
            <p:cNvPr id="10" name="Image 9" descr="risque radiologique.bmp"/>
            <p:cNvPicPr>
              <a:picLocks noChangeAspect="1"/>
            </p:cNvPicPr>
            <p:nvPr/>
          </p:nvPicPr>
          <p:blipFill>
            <a:blip r:embed="rId9" cstate="print"/>
            <a:stretch>
              <a:fillRect/>
            </a:stretch>
          </p:blipFill>
          <p:spPr>
            <a:xfrm>
              <a:off x="4714876" y="4214818"/>
              <a:ext cx="389056" cy="340424"/>
            </a:xfrm>
            <a:prstGeom prst="rect">
              <a:avLst/>
            </a:prstGeom>
          </p:spPr>
        </p:pic>
        <p:sp>
          <p:nvSpPr>
            <p:cNvPr id="11" name="Ellipse 10"/>
            <p:cNvSpPr/>
            <p:nvPr/>
          </p:nvSpPr>
          <p:spPr>
            <a:xfrm>
              <a:off x="4429124" y="2857496"/>
              <a:ext cx="857256" cy="3500462"/>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sp>
        <p:nvSpPr>
          <p:cNvPr id="12" name="ZoneTexte 11"/>
          <p:cNvSpPr txBox="1"/>
          <p:nvPr/>
        </p:nvSpPr>
        <p:spPr>
          <a:xfrm>
            <a:off x="500034" y="5429264"/>
            <a:ext cx="7500990" cy="492443"/>
          </a:xfrm>
          <a:prstGeom prst="rect">
            <a:avLst/>
          </a:prstGeom>
          <a:noFill/>
        </p:spPr>
        <p:txBody>
          <a:bodyPr wrap="square" lIns="36000" tIns="0" rIns="36000" bIns="0" rtlCol="0">
            <a:spAutoFit/>
          </a:bodyPr>
          <a:lstStyle/>
          <a:p>
            <a:r>
              <a:rPr lang="en-US" sz="1600" dirty="0" smtClean="0">
                <a:solidFill>
                  <a:srgbClr val="002060"/>
                </a:solidFill>
              </a:rPr>
              <a:t>Notice : additional and specific trainings are provided to outside working relating to specific safety equipments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500034" y="500042"/>
            <a:ext cx="8353425" cy="850106"/>
          </a:xfrm>
        </p:spPr>
        <p:txBody>
          <a:bodyPr/>
          <a:lstStyle/>
          <a:p>
            <a:r>
              <a:rPr lang="en-US" sz="2400" dirty="0" smtClean="0"/>
              <a:t>What does 'it mean to integrate human factors within the design of training ?</a:t>
            </a:r>
            <a:endParaRPr lang="en-US" sz="2400" dirty="0"/>
          </a:p>
        </p:txBody>
      </p:sp>
      <p:sp>
        <p:nvSpPr>
          <p:cNvPr id="3" name="Espace réservé du texte 2"/>
          <p:cNvSpPr>
            <a:spLocks noGrp="1"/>
          </p:cNvSpPr>
          <p:nvPr>
            <p:ph type="body" sz="quarter" idx="11"/>
          </p:nvPr>
        </p:nvSpPr>
        <p:spPr>
          <a:xfrm>
            <a:off x="4643438" y="1714488"/>
            <a:ext cx="4033836" cy="4286280"/>
          </a:xfrm>
        </p:spPr>
        <p:txBody>
          <a:bodyPr/>
          <a:lstStyle/>
          <a:p>
            <a:pPr>
              <a:buNone/>
            </a:pPr>
            <a:r>
              <a:rPr lang="en-US" sz="1800" dirty="0" smtClean="0"/>
              <a:t>The « idea » is easy:</a:t>
            </a:r>
          </a:p>
          <a:p>
            <a:pPr>
              <a:buNone/>
            </a:pPr>
            <a:r>
              <a:rPr lang="en-US" sz="1800" dirty="0" smtClean="0">
                <a:sym typeface="Wingdings 3"/>
              </a:rPr>
              <a:t>	</a:t>
            </a:r>
            <a:r>
              <a:rPr lang="en-US" sz="1800" dirty="0" smtClean="0"/>
              <a:t>Consider the results and the knowledge from educational sciences to adapt and transform the training design</a:t>
            </a:r>
            <a:endParaRPr lang="en-US" sz="1800" dirty="0"/>
          </a:p>
        </p:txBody>
      </p:sp>
      <p:pic>
        <p:nvPicPr>
          <p:cNvPr id="5" name="Image 4" descr="le-penseur-de-Rodin-1903.png"/>
          <p:cNvPicPr>
            <a:picLocks noChangeAspect="1"/>
          </p:cNvPicPr>
          <p:nvPr/>
        </p:nvPicPr>
        <p:blipFill>
          <a:blip r:embed="rId3" cstate="print"/>
          <a:stretch>
            <a:fillRect/>
          </a:stretch>
        </p:blipFill>
        <p:spPr>
          <a:xfrm>
            <a:off x="714348" y="1857364"/>
            <a:ext cx="3500462" cy="4143404"/>
          </a:xfrm>
          <a:prstGeom prst="rect">
            <a:avLst/>
          </a:prstGeom>
        </p:spPr>
      </p:pic>
      <p:sp>
        <p:nvSpPr>
          <p:cNvPr id="7" name="Rectangle 6"/>
          <p:cNvSpPr/>
          <p:nvPr/>
        </p:nvSpPr>
        <p:spPr>
          <a:xfrm>
            <a:off x="7000892" y="4857760"/>
            <a:ext cx="1643074" cy="1285884"/>
          </a:xfrm>
          <a:prstGeom prst="rect">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r>
              <a:rPr lang="en-US" sz="1600" dirty="0" smtClean="0"/>
              <a:t>Adults </a:t>
            </a:r>
            <a:r>
              <a:rPr lang="en-US" dirty="0" smtClean="0"/>
              <a:t>a</a:t>
            </a:r>
            <a:r>
              <a:rPr lang="en-US" sz="1600" dirty="0" smtClean="0"/>
              <a:t>re characterized by “an existing experience” : a starting point</a:t>
            </a:r>
          </a:p>
        </p:txBody>
      </p:sp>
      <p:sp>
        <p:nvSpPr>
          <p:cNvPr id="8" name="Rectangle 7"/>
          <p:cNvSpPr/>
          <p:nvPr/>
        </p:nvSpPr>
        <p:spPr>
          <a:xfrm>
            <a:off x="4929190" y="4857760"/>
            <a:ext cx="1643074" cy="1285884"/>
          </a:xfrm>
          <a:prstGeom prst="rect">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r>
              <a:rPr lang="en-US" sz="1600" dirty="0" smtClean="0"/>
              <a:t>Adults </a:t>
            </a:r>
            <a:r>
              <a:rPr lang="en-US" dirty="0" smtClean="0"/>
              <a:t>learn only what they need to face/resolve daily problem</a:t>
            </a:r>
            <a:endParaRPr lang="en-US" sz="1600" dirty="0" smtClean="0"/>
          </a:p>
        </p:txBody>
      </p:sp>
      <p:cxnSp>
        <p:nvCxnSpPr>
          <p:cNvPr id="10" name="Connecteur droit avec flèche 9"/>
          <p:cNvCxnSpPr/>
          <p:nvPr/>
        </p:nvCxnSpPr>
        <p:spPr>
          <a:xfrm rot="5400000">
            <a:off x="5554272" y="3804050"/>
            <a:ext cx="1071570" cy="1035851"/>
          </a:xfrm>
          <a:prstGeom prst="straightConnector1">
            <a:avLst/>
          </a:prstGeom>
          <a:ln w="25400">
            <a:solidFill>
              <a:srgbClr val="00B0F0"/>
            </a:solidFill>
            <a:tailEnd type="arrow"/>
          </a:ln>
        </p:spPr>
        <p:style>
          <a:lnRef idx="1">
            <a:schemeClr val="accent1"/>
          </a:lnRef>
          <a:fillRef idx="0">
            <a:schemeClr val="accent1"/>
          </a:fillRef>
          <a:effectRef idx="0">
            <a:schemeClr val="accent1"/>
          </a:effectRef>
          <a:fontRef idx="minor">
            <a:schemeClr val="tx1"/>
          </a:fontRef>
        </p:style>
      </p:cxnSp>
      <p:cxnSp>
        <p:nvCxnSpPr>
          <p:cNvPr id="12" name="Connecteur droit avec flèche 11"/>
          <p:cNvCxnSpPr/>
          <p:nvPr/>
        </p:nvCxnSpPr>
        <p:spPr>
          <a:xfrm>
            <a:off x="6572264" y="3786190"/>
            <a:ext cx="1428760" cy="1071570"/>
          </a:xfrm>
          <a:prstGeom prst="straightConnector1">
            <a:avLst/>
          </a:prstGeom>
          <a:ln w="25400">
            <a:solidFill>
              <a:srgbClr val="00B0F0"/>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box(in)">
                                      <p:cBhvr>
                                        <p:cTn id="7" dur="500"/>
                                        <p:tgtEl>
                                          <p:spTgt spid="8"/>
                                        </p:tgtEl>
                                      </p:cBhvr>
                                    </p:animEffect>
                                  </p:childTnLst>
                                </p:cTn>
                              </p:par>
                              <p:par>
                                <p:cTn id="8" presetID="4" presetClass="entr" presetSubtype="16" fill="hold" nodeType="withEffect">
                                  <p:stCondLst>
                                    <p:cond delay="0"/>
                                  </p:stCondLst>
                                  <p:childTnLst>
                                    <p:set>
                                      <p:cBhvr>
                                        <p:cTn id="9" dur="1" fill="hold">
                                          <p:stCondLst>
                                            <p:cond delay="0"/>
                                          </p:stCondLst>
                                        </p:cTn>
                                        <p:tgtEl>
                                          <p:spTgt spid="10"/>
                                        </p:tgtEl>
                                        <p:attrNameLst>
                                          <p:attrName>style.visibility</p:attrName>
                                        </p:attrNameLst>
                                      </p:cBhvr>
                                      <p:to>
                                        <p:strVal val="visible"/>
                                      </p:to>
                                    </p:set>
                                    <p:animEffect transition="in" filter="box(in)">
                                      <p:cBhvr>
                                        <p:cTn id="10" dur="500"/>
                                        <p:tgtEl>
                                          <p:spTgt spid="10"/>
                                        </p:tgtEl>
                                      </p:cBhvr>
                                    </p:animEffect>
                                  </p:childTnLst>
                                </p:cTn>
                              </p:par>
                            </p:childTnLst>
                          </p:cTn>
                        </p:par>
                      </p:childTnLst>
                    </p:cTn>
                  </p:par>
                  <p:par>
                    <p:cTn id="11" fill="hold">
                      <p:stCondLst>
                        <p:cond delay="indefinite"/>
                      </p:stCondLst>
                      <p:childTnLst>
                        <p:par>
                          <p:cTn id="12" fill="hold">
                            <p:stCondLst>
                              <p:cond delay="0"/>
                            </p:stCondLst>
                            <p:childTnLst>
                              <p:par>
                                <p:cTn id="13" presetID="4" presetClass="entr" presetSubtype="16" fill="hold" nodeType="clickEffect">
                                  <p:stCondLst>
                                    <p:cond delay="0"/>
                                  </p:stCondLst>
                                  <p:childTnLst>
                                    <p:set>
                                      <p:cBhvr>
                                        <p:cTn id="14" dur="1" fill="hold">
                                          <p:stCondLst>
                                            <p:cond delay="0"/>
                                          </p:stCondLst>
                                        </p:cTn>
                                        <p:tgtEl>
                                          <p:spTgt spid="12"/>
                                        </p:tgtEl>
                                        <p:attrNameLst>
                                          <p:attrName>style.visibility</p:attrName>
                                        </p:attrNameLst>
                                      </p:cBhvr>
                                      <p:to>
                                        <p:strVal val="visible"/>
                                      </p:to>
                                    </p:set>
                                    <p:animEffect transition="in" filter="box(in)">
                                      <p:cBhvr>
                                        <p:cTn id="15" dur="500"/>
                                        <p:tgtEl>
                                          <p:spTgt spid="12"/>
                                        </p:tgtEl>
                                      </p:cBhvr>
                                    </p:animEffect>
                                  </p:childTnLst>
                                </p:cTn>
                              </p:par>
                              <p:par>
                                <p:cTn id="16" presetID="4" presetClass="entr" presetSubtype="16" fill="hold" grpId="0" nodeType="withEffect">
                                  <p:stCondLst>
                                    <p:cond delay="0"/>
                                  </p:stCondLst>
                                  <p:childTnLst>
                                    <p:set>
                                      <p:cBhvr>
                                        <p:cTn id="17" dur="1" fill="hold">
                                          <p:stCondLst>
                                            <p:cond delay="0"/>
                                          </p:stCondLst>
                                        </p:cTn>
                                        <p:tgtEl>
                                          <p:spTgt spid="7"/>
                                        </p:tgtEl>
                                        <p:attrNameLst>
                                          <p:attrName>style.visibility</p:attrName>
                                        </p:attrNameLst>
                                      </p:cBhvr>
                                      <p:to>
                                        <p:strVal val="visible"/>
                                      </p:to>
                                    </p:set>
                                    <p:animEffect transition="in" filter="box(in)">
                                      <p:cBhvr>
                                        <p:cTn id="18"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95288" y="274638"/>
            <a:ext cx="8353425" cy="654032"/>
          </a:xfrm>
          <a:solidFill>
            <a:srgbClr val="00B0F0"/>
          </a:solidFill>
        </p:spPr>
        <p:txBody>
          <a:bodyPr/>
          <a:lstStyle/>
          <a:p>
            <a:pPr algn="ctr"/>
            <a:r>
              <a:rPr lang="en-US" sz="2400" dirty="0" smtClean="0"/>
              <a:t>evolution of the paradigm about the training</a:t>
            </a:r>
            <a:endParaRPr lang="en-US" sz="2400" dirty="0"/>
          </a:p>
        </p:txBody>
      </p:sp>
      <p:sp>
        <p:nvSpPr>
          <p:cNvPr id="4" name="Flèche droite 3"/>
          <p:cNvSpPr/>
          <p:nvPr/>
        </p:nvSpPr>
        <p:spPr>
          <a:xfrm>
            <a:off x="3714744" y="3214686"/>
            <a:ext cx="1714500" cy="714375"/>
          </a:xfrm>
          <a:prstGeom prst="rightArrow">
            <a:avLst/>
          </a:prstGeom>
          <a:solidFill>
            <a:srgbClr val="00B0F0"/>
          </a:solidFill>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grpSp>
        <p:nvGrpSpPr>
          <p:cNvPr id="13" name="Groupe 12"/>
          <p:cNvGrpSpPr/>
          <p:nvPr/>
        </p:nvGrpSpPr>
        <p:grpSpPr>
          <a:xfrm>
            <a:off x="642910" y="1214422"/>
            <a:ext cx="2857520" cy="3571900"/>
            <a:chOff x="642910" y="1643050"/>
            <a:chExt cx="2857520" cy="3571900"/>
          </a:xfrm>
        </p:grpSpPr>
        <p:sp>
          <p:nvSpPr>
            <p:cNvPr id="8" name="ZoneTexte 7"/>
            <p:cNvSpPr txBox="1"/>
            <p:nvPr/>
          </p:nvSpPr>
          <p:spPr>
            <a:xfrm>
              <a:off x="785786" y="1643050"/>
              <a:ext cx="2714644" cy="861774"/>
            </a:xfrm>
            <a:prstGeom prst="rect">
              <a:avLst/>
            </a:prstGeom>
            <a:noFill/>
          </p:spPr>
          <p:txBody>
            <a:bodyPr wrap="square" lIns="36000" tIns="0" rIns="36000" bIns="0" rtlCol="0">
              <a:spAutoFit/>
            </a:bodyPr>
            <a:lstStyle/>
            <a:p>
              <a:r>
                <a:rPr lang="en-US" sz="2800" b="1" dirty="0" smtClean="0">
                  <a:solidFill>
                    <a:srgbClr val="0070C0"/>
                  </a:solidFill>
                </a:rPr>
                <a:t>The blackboard model</a:t>
              </a:r>
            </a:p>
          </p:txBody>
        </p:sp>
        <p:pic>
          <p:nvPicPr>
            <p:cNvPr id="10" name="Image 9" descr="formateur 2.jpg"/>
            <p:cNvPicPr>
              <a:picLocks noChangeAspect="1"/>
            </p:cNvPicPr>
            <p:nvPr/>
          </p:nvPicPr>
          <p:blipFill>
            <a:blip r:embed="rId3" cstate="print"/>
            <a:stretch>
              <a:fillRect/>
            </a:stretch>
          </p:blipFill>
          <p:spPr>
            <a:xfrm>
              <a:off x="642910" y="2643182"/>
              <a:ext cx="2845361" cy="2571768"/>
            </a:xfrm>
            <a:prstGeom prst="rect">
              <a:avLst/>
            </a:prstGeom>
          </p:spPr>
        </p:pic>
      </p:grpSp>
      <p:grpSp>
        <p:nvGrpSpPr>
          <p:cNvPr id="14" name="Groupe 13"/>
          <p:cNvGrpSpPr/>
          <p:nvPr/>
        </p:nvGrpSpPr>
        <p:grpSpPr>
          <a:xfrm>
            <a:off x="5429256" y="1428736"/>
            <a:ext cx="3492508" cy="3143582"/>
            <a:chOff x="5429256" y="1643050"/>
            <a:chExt cx="3492508" cy="3143582"/>
          </a:xfrm>
        </p:grpSpPr>
        <p:sp>
          <p:nvSpPr>
            <p:cNvPr id="9" name="ZoneTexte 8"/>
            <p:cNvSpPr txBox="1"/>
            <p:nvPr/>
          </p:nvSpPr>
          <p:spPr>
            <a:xfrm>
              <a:off x="5429256" y="1643050"/>
              <a:ext cx="3000396" cy="861774"/>
            </a:xfrm>
            <a:prstGeom prst="rect">
              <a:avLst/>
            </a:prstGeom>
            <a:noFill/>
          </p:spPr>
          <p:txBody>
            <a:bodyPr wrap="square" lIns="36000" tIns="0" rIns="36000" bIns="0" rtlCol="0">
              <a:spAutoFit/>
            </a:bodyPr>
            <a:lstStyle/>
            <a:p>
              <a:r>
                <a:rPr lang="en-US" sz="2800" b="1" dirty="0" smtClean="0">
                  <a:solidFill>
                    <a:srgbClr val="0070C0"/>
                  </a:solidFill>
                </a:rPr>
                <a:t>The tools box model</a:t>
              </a:r>
            </a:p>
          </p:txBody>
        </p:sp>
        <p:pic>
          <p:nvPicPr>
            <p:cNvPr id="11" name="Image 10" descr="6-fotolia_32354791_xs-zoom.jpg"/>
            <p:cNvPicPr>
              <a:picLocks noChangeAspect="1"/>
            </p:cNvPicPr>
            <p:nvPr/>
          </p:nvPicPr>
          <p:blipFill>
            <a:blip r:embed="rId4" cstate="print"/>
            <a:stretch>
              <a:fillRect/>
            </a:stretch>
          </p:blipFill>
          <p:spPr>
            <a:xfrm>
              <a:off x="5500694" y="2428868"/>
              <a:ext cx="3421070" cy="2357764"/>
            </a:xfrm>
            <a:prstGeom prst="rect">
              <a:avLst/>
            </a:prstGeom>
          </p:spPr>
        </p:pic>
      </p:grpSp>
      <p:sp>
        <p:nvSpPr>
          <p:cNvPr id="12" name="Flèche vers le bas 11"/>
          <p:cNvSpPr/>
          <p:nvPr/>
        </p:nvSpPr>
        <p:spPr>
          <a:xfrm>
            <a:off x="6929454" y="4357694"/>
            <a:ext cx="571504" cy="928694"/>
          </a:xfrm>
          <a:prstGeom prst="downArrow">
            <a:avLst/>
          </a:prstGeom>
          <a:solidFill>
            <a:srgbClr val="00B0F0"/>
          </a:solidFill>
          <a:ln>
            <a:solidFill>
              <a:srgbClr val="00B0F0"/>
            </a:solidFill>
          </a:ln>
          <a:effectLst>
            <a:glow rad="63500">
              <a:schemeClr val="accent4">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endParaRPr lang="en-US" sz="1600" smtClean="0"/>
          </a:p>
        </p:txBody>
      </p:sp>
      <p:sp>
        <p:nvSpPr>
          <p:cNvPr id="15" name="Rectangle à coins arrondis 14"/>
          <p:cNvSpPr/>
          <p:nvPr/>
        </p:nvSpPr>
        <p:spPr>
          <a:xfrm>
            <a:off x="5214942" y="5286388"/>
            <a:ext cx="3929058" cy="1214446"/>
          </a:xfrm>
          <a:prstGeom prst="roundRect">
            <a:avLst/>
          </a:prstGeom>
          <a:solidFill>
            <a:schemeClr val="bg1"/>
          </a:solidFill>
          <a:ln>
            <a:solidFill>
              <a:srgbClr val="0066FF"/>
            </a:solid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r>
              <a:rPr lang="en-US" sz="2000" dirty="0" smtClean="0">
                <a:solidFill>
                  <a:srgbClr val="0000FF"/>
                </a:solidFill>
              </a:rPr>
              <a:t>60 % of the training are practical : training </a:t>
            </a:r>
            <a:r>
              <a:rPr lang="en-US" sz="2000" dirty="0" err="1" smtClean="0">
                <a:solidFill>
                  <a:srgbClr val="0000FF"/>
                </a:solidFill>
              </a:rPr>
              <a:t>plateform</a:t>
            </a:r>
            <a:r>
              <a:rPr lang="en-US" sz="2000" dirty="0" smtClean="0">
                <a:solidFill>
                  <a:srgbClr val="0000FF"/>
                </a:solidFill>
              </a:rPr>
              <a:t>; studies case, resolution problem exercises,…</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57158" y="2714620"/>
            <a:ext cx="8353425" cy="850900"/>
          </a:xfrm>
        </p:spPr>
        <p:txBody>
          <a:bodyPr/>
          <a:lstStyle/>
          <a:p>
            <a:pPr algn="ctr"/>
            <a:r>
              <a:rPr lang="en-US" sz="4800" dirty="0" smtClean="0"/>
              <a:t>What we try to do ?</a:t>
            </a:r>
            <a:endParaRPr lang="en-US" sz="4800"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EDF_PPT2003_Bleu_fonc___avec_photo_v1">
  <a:themeElements>
    <a:clrScheme name="EDF Bleu foncé avec photo 1">
      <a:dk1>
        <a:srgbClr val="7F7F7F"/>
      </a:dk1>
      <a:lt1>
        <a:srgbClr val="FFFFFF"/>
      </a:lt1>
      <a:dk2>
        <a:srgbClr val="509E2F"/>
      </a:dk2>
      <a:lt2>
        <a:srgbClr val="C4D600"/>
      </a:lt2>
      <a:accent1>
        <a:srgbClr val="FE5815"/>
      </a:accent1>
      <a:accent2>
        <a:srgbClr val="FFA02F"/>
      </a:accent2>
      <a:accent3>
        <a:srgbClr val="FFFFFF"/>
      </a:accent3>
      <a:accent4>
        <a:srgbClr val="6C6C6C"/>
      </a:accent4>
      <a:accent5>
        <a:srgbClr val="FEB4AA"/>
      </a:accent5>
      <a:accent6>
        <a:srgbClr val="E7912A"/>
      </a:accent6>
      <a:hlink>
        <a:srgbClr val="005BBB"/>
      </a:hlink>
      <a:folHlink>
        <a:srgbClr val="001A70"/>
      </a:folHlink>
    </a:clrScheme>
    <a:fontScheme name="Office Classique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ln>
          <a:solidFill>
            <a:schemeClr val="accent1"/>
          </a:solidFill>
        </a:ln>
      </a:spPr>
      <a:bodyPr lIns="36000" tIns="36000" rIns="36000" bIns="36000" rtlCol="0" anchor="ctr"/>
      <a:lstStyle>
        <a:defPPr algn="ctr">
          <a:defRPr sz="1600" smtClean="0"/>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square" lIns="36000" tIns="0" rIns="36000" bIns="0" rtlCol="0">
        <a:spAutoFit/>
      </a:bodyPr>
      <a:lstStyle>
        <a:defPPr>
          <a:defRPr sz="1600" smtClean="0"/>
        </a:defPPr>
      </a:lstStyle>
    </a:txDef>
  </a:objectDefaults>
  <a:extraClrSchemeLst>
    <a:extraClrScheme>
      <a:clrScheme name="EDF Bleu foncé avec photo 1">
        <a:dk1>
          <a:srgbClr val="7F7F7F"/>
        </a:dk1>
        <a:lt1>
          <a:srgbClr val="FFFFFF"/>
        </a:lt1>
        <a:dk2>
          <a:srgbClr val="509E2F"/>
        </a:dk2>
        <a:lt2>
          <a:srgbClr val="C4D600"/>
        </a:lt2>
        <a:accent1>
          <a:srgbClr val="FE5815"/>
        </a:accent1>
        <a:accent2>
          <a:srgbClr val="FFA02F"/>
        </a:accent2>
        <a:accent3>
          <a:srgbClr val="FFFFFF"/>
        </a:accent3>
        <a:accent4>
          <a:srgbClr val="6C6C6C"/>
        </a:accent4>
        <a:accent5>
          <a:srgbClr val="FEB4AA"/>
        </a:accent5>
        <a:accent6>
          <a:srgbClr val="E7912A"/>
        </a:accent6>
        <a:hlink>
          <a:srgbClr val="005BBB"/>
        </a:hlink>
        <a:folHlink>
          <a:srgbClr val="001A7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EDF_PPT2003_Bleu_fonc___avec_photo_v1</Template>
  <TotalTime>1357</TotalTime>
  <Words>3193</Words>
  <Application>Microsoft Office PowerPoint</Application>
  <PresentationFormat>Affichage à l'écran (4:3)</PresentationFormat>
  <Paragraphs>211</Paragraphs>
  <Slides>15</Slides>
  <Notes>13</Notes>
  <HiddenSlides>0</HiddenSlides>
  <MMClips>0</MMClips>
  <ScaleCrop>false</ScaleCrop>
  <HeadingPairs>
    <vt:vector size="6" baseType="variant">
      <vt:variant>
        <vt:lpstr>Thème</vt:lpstr>
      </vt:variant>
      <vt:variant>
        <vt:i4>1</vt:i4>
      </vt:variant>
      <vt:variant>
        <vt:lpstr>Serveurs OLE incorporés</vt:lpstr>
      </vt:variant>
      <vt:variant>
        <vt:i4>1</vt:i4>
      </vt:variant>
      <vt:variant>
        <vt:lpstr>Titres des diapositives</vt:lpstr>
      </vt:variant>
      <vt:variant>
        <vt:i4>15</vt:i4>
      </vt:variant>
    </vt:vector>
  </HeadingPairs>
  <TitlesOfParts>
    <vt:vector size="17" baseType="lpstr">
      <vt:lpstr>EDF_PPT2003_Bleu_fonc___avec_photo_v1</vt:lpstr>
      <vt:lpstr>Photo Editor Photo</vt:lpstr>
      <vt:lpstr>How to integrate the « Humans factors » within a reviewing project of the HP training for outside workers?</vt:lpstr>
      <vt:lpstr>SUMMARY</vt:lpstr>
      <vt:lpstr>Context : a new program training to face EDF challenges</vt:lpstr>
      <vt:lpstr>Context : the complexity of the project</vt:lpstr>
      <vt:lpstr>who do we need to train?</vt:lpstr>
      <vt:lpstr>The two levels of training</vt:lpstr>
      <vt:lpstr>What does 'it mean to integrate human factors within the design of training ?</vt:lpstr>
      <vt:lpstr>evolution of the paradigm about the training</vt:lpstr>
      <vt:lpstr>What we try to do ?</vt:lpstr>
      <vt:lpstr>A fundamental switch to operate : the openness of the design training process</vt:lpstr>
      <vt:lpstr>Evolution of the meaning of the rule : from constraint to a “tool”</vt:lpstr>
      <vt:lpstr>evolution : from an academic design to a real work design</vt:lpstr>
      <vt:lpstr>evolution : the “abnormal situation”, a new component of the training</vt:lpstr>
      <vt:lpstr>conclusions</vt:lpstr>
      <vt:lpstr>Diapositive 15</vt:lpstr>
    </vt:vector>
  </TitlesOfParts>
  <Company>EDF</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TITRE DE LA PRÉSENTATION</dc:title>
  <dc:creator>I62553</dc:creator>
  <cp:lastModifiedBy>I62553</cp:lastModifiedBy>
  <cp:revision>156</cp:revision>
  <dcterms:created xsi:type="dcterms:W3CDTF">2013-05-30T10:24:07Z</dcterms:created>
  <dcterms:modified xsi:type="dcterms:W3CDTF">2014-05-07T22:25:14Z</dcterms:modified>
</cp:coreProperties>
</file>