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17"/>
  </p:notesMasterIdLst>
  <p:sldIdLst>
    <p:sldId id="256" r:id="rId2"/>
    <p:sldId id="267" r:id="rId3"/>
    <p:sldId id="261" r:id="rId4"/>
    <p:sldId id="268" r:id="rId5"/>
    <p:sldId id="258" r:id="rId6"/>
    <p:sldId id="269" r:id="rId7"/>
    <p:sldId id="262" r:id="rId8"/>
    <p:sldId id="263" r:id="rId9"/>
    <p:sldId id="264" r:id="rId10"/>
    <p:sldId id="265" r:id="rId11"/>
    <p:sldId id="266" r:id="rId12"/>
    <p:sldId id="271" r:id="rId13"/>
    <p:sldId id="260" r:id="rId14"/>
    <p:sldId id="270" r:id="rId15"/>
    <p:sldId id="259" r:id="rId1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5" d="100"/>
          <a:sy n="65" d="100"/>
        </p:scale>
        <p:origin x="-1440" y="-10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4AE0AB5-7D7C-480A-AF3D-F72DF1A22CB7}" type="datetimeFigureOut">
              <a:rPr lang="en-US" smtClean="0"/>
              <a:t>5/8/2014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5AF4085-3402-4698-993F-377055CB3780}" type="slidenum">
              <a:rPr lang="en-US" smtClean="0"/>
              <a:t>‹#›</a:t>
            </a:fld>
            <a:endParaRPr lang="en-US"/>
          </a:p>
        </p:txBody>
      </p:sp>
    </p:spTree>
    <p:extLst>
      <p:ext uri="{BB962C8B-B14F-4D97-AF65-F5344CB8AC3E}">
        <p14:creationId xmlns:p14="http://schemas.microsoft.com/office/powerpoint/2010/main" val="316110421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5AF4085-3402-4698-993F-377055CB3780}" type="slidenum">
              <a:rPr lang="en-US" smtClean="0"/>
              <a:t>8</a:t>
            </a:fld>
            <a:endParaRPr lang="en-US"/>
          </a:p>
        </p:txBody>
      </p:sp>
    </p:spTree>
    <p:extLst>
      <p:ext uri="{BB962C8B-B14F-4D97-AF65-F5344CB8AC3E}">
        <p14:creationId xmlns:p14="http://schemas.microsoft.com/office/powerpoint/2010/main" val="65749895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3">
        <a:schemeClr val="bg1"/>
      </p:bgRef>
    </p:bg>
    <p:spTree>
      <p:nvGrpSpPr>
        <p:cNvPr id="1" name=""/>
        <p:cNvGrpSpPr/>
        <p:nvPr/>
      </p:nvGrpSpPr>
      <p:grpSpPr>
        <a:xfrm>
          <a:off x="0" y="0"/>
          <a:ext cx="0" cy="0"/>
          <a:chOff x="0" y="0"/>
          <a:chExt cx="0" cy="0"/>
        </a:xfrm>
      </p:grpSpPr>
      <p:sp>
        <p:nvSpPr>
          <p:cNvPr id="12" name="Rectangle 11"/>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3" name="Rounded Rectangle 12"/>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9" name="Subtitle 8"/>
          <p:cNvSpPr>
            <a:spLocks noGrp="1"/>
          </p:cNvSpPr>
          <p:nvPr>
            <p:ph type="subTitle" idx="1"/>
          </p:nvPr>
        </p:nvSpPr>
        <p:spPr>
          <a:xfrm>
            <a:off x="1295400" y="3200400"/>
            <a:ext cx="6400800" cy="1600200"/>
          </a:xfrm>
        </p:spPr>
        <p:txBody>
          <a:bodyPr/>
          <a:lstStyle>
            <a:lvl1pPr marL="0" indent="0" algn="ctr">
              <a:buNone/>
              <a:defRPr sz="26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p:txBody>
          <a:bodyPr/>
          <a:lstStyle/>
          <a:p>
            <a:fld id="{5D583845-282E-4C24-A437-AF01DDA941E3}" type="datetimeFigureOut">
              <a:rPr lang="en-US" smtClean="0"/>
              <a:t>5/8/2014</a:t>
            </a:fld>
            <a:endParaRPr lang="en-US"/>
          </a:p>
        </p:txBody>
      </p:sp>
      <p:sp>
        <p:nvSpPr>
          <p:cNvPr id="17" name="Footer Placeholder 16"/>
          <p:cNvSpPr>
            <a:spLocks noGrp="1"/>
          </p:cNvSpPr>
          <p:nvPr>
            <p:ph type="ftr" sz="quarter" idx="11"/>
          </p:nvPr>
        </p:nvSpPr>
        <p:spPr/>
        <p:txBody>
          <a:bodyPr/>
          <a:lstStyle/>
          <a:p>
            <a:endParaRPr lang="en-US"/>
          </a:p>
        </p:txBody>
      </p:sp>
      <p:sp>
        <p:nvSpPr>
          <p:cNvPr id="29" name="Slide Number Placeholder 28"/>
          <p:cNvSpPr>
            <a:spLocks noGrp="1"/>
          </p:cNvSpPr>
          <p:nvPr>
            <p:ph type="sldNum" sz="quarter" idx="12"/>
          </p:nvPr>
        </p:nvSpPr>
        <p:spPr/>
        <p:txBody>
          <a:bodyPr lIns="0" tIns="0" rIns="0" bIns="0">
            <a:noAutofit/>
          </a:bodyPr>
          <a:lstStyle>
            <a:lvl1pPr>
              <a:defRPr sz="1400">
                <a:solidFill>
                  <a:srgbClr val="FFFFFF"/>
                </a:solidFill>
              </a:defRPr>
            </a:lvl1pPr>
          </a:lstStyle>
          <a:p>
            <a:fld id="{424BE982-9216-4EB2-8CDC-BCEB6E039787}" type="slidenum">
              <a:rPr lang="en-US" smtClean="0"/>
              <a:t>‹#›</a:t>
            </a:fld>
            <a:endParaRPr lang="en-US"/>
          </a:p>
        </p:txBody>
      </p:sp>
      <p:sp>
        <p:nvSpPr>
          <p:cNvPr id="7" name="Rectangle 6"/>
          <p:cNvSpPr/>
          <p:nvPr/>
        </p:nvSpPr>
        <p:spPr>
          <a:xfrm>
            <a:off x="62931" y="1449303"/>
            <a:ext cx="9021537" cy="1527349"/>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62931" y="1396720"/>
            <a:ext cx="9021537" cy="120580"/>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a:off x="62931" y="2976649"/>
            <a:ext cx="9021537" cy="110532"/>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457200" y="1505930"/>
            <a:ext cx="8229600" cy="1470025"/>
          </a:xfrm>
        </p:spPr>
        <p:txBody>
          <a:bodyPr anchor="ctr"/>
          <a:lstStyle>
            <a:lvl1pPr algn="ctr">
              <a:defRPr lang="en-US" dirty="0">
                <a:solidFill>
                  <a:srgbClr val="FFFFFF"/>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5D583845-282E-4C24-A437-AF01DDA941E3}" type="datetimeFigureOut">
              <a:rPr lang="en-US" smtClean="0"/>
              <a:t>5/8/2014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24BE982-9216-4EB2-8CDC-BCEB6E039787}"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41"/>
            <a:ext cx="201168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914400" y="274640"/>
            <a:ext cx="55626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5D583845-282E-4C24-A437-AF01DDA941E3}" type="datetimeFigureOut">
              <a:rPr lang="en-US" smtClean="0"/>
              <a:t>5/8/2014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24BE982-9216-4EB2-8CDC-BCEB6E039787}"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5D583845-282E-4C24-A437-AF01DDA941E3}" type="datetimeFigureOut">
              <a:rPr lang="en-US" smtClean="0"/>
              <a:t>5/8/2014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24BE982-9216-4EB2-8CDC-BCEB6E039787}" type="slidenum">
              <a:rPr lang="en-US" smtClean="0"/>
              <a:t>‹#›</a:t>
            </a:fld>
            <a:endParaRPr lang="en-US"/>
          </a:p>
        </p:txBody>
      </p:sp>
      <p:sp>
        <p:nvSpPr>
          <p:cNvPr id="8" name="Content Placeholder 7"/>
          <p:cNvSpPr>
            <a:spLocks noGrp="1"/>
          </p:cNvSpPr>
          <p:nvPr>
            <p:ph sz="quarter" idx="1"/>
          </p:nvPr>
        </p:nvSpPr>
        <p:spPr>
          <a:xfrm>
            <a:off x="914400" y="1447800"/>
            <a:ext cx="777240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sp>
        <p:nvSpPr>
          <p:cNvPr id="11" name="Rectangle 10"/>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0" name="Rounded Rectangle 9"/>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3">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722313" y="952500"/>
            <a:ext cx="7772400" cy="1362075"/>
          </a:xfrm>
        </p:spPr>
        <p:txBody>
          <a:bodyPr anchor="b" anchorCtr="0"/>
          <a:lstStyle>
            <a:lvl1pPr algn="l">
              <a:buNone/>
              <a:defRPr sz="4000" b="0" cap="none"/>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722313" y="2547938"/>
            <a:ext cx="7772400" cy="1338262"/>
          </a:xfrm>
        </p:spPr>
        <p:txBody>
          <a:bodyPr anchor="t" anchorCtr="0"/>
          <a:lstStyle>
            <a:lvl1pPr marL="0" indent="0">
              <a:buNone/>
              <a:defRPr sz="24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5D583845-282E-4C24-A437-AF01DDA941E3}" type="datetimeFigureOut">
              <a:rPr lang="en-US" smtClean="0"/>
              <a:t>5/8/2014</a:t>
            </a:fld>
            <a:endParaRPr lang="en-US"/>
          </a:p>
        </p:txBody>
      </p:sp>
      <p:sp>
        <p:nvSpPr>
          <p:cNvPr id="5" name="Footer Placeholder 4"/>
          <p:cNvSpPr>
            <a:spLocks noGrp="1"/>
          </p:cNvSpPr>
          <p:nvPr>
            <p:ph type="ftr" sz="quarter" idx="11"/>
          </p:nvPr>
        </p:nvSpPr>
        <p:spPr>
          <a:xfrm>
            <a:off x="800100" y="6172200"/>
            <a:ext cx="4000500" cy="457200"/>
          </a:xfrm>
        </p:spPr>
        <p:txBody>
          <a:bodyPr/>
          <a:lstStyle/>
          <a:p>
            <a:endParaRPr lang="en-US"/>
          </a:p>
        </p:txBody>
      </p:sp>
      <p:sp>
        <p:nvSpPr>
          <p:cNvPr id="7" name="Rectangle 6"/>
          <p:cNvSpPr/>
          <p:nvPr/>
        </p:nvSpPr>
        <p:spPr>
          <a:xfrm flipV="1">
            <a:off x="69412" y="2376830"/>
            <a:ext cx="9013515"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69146" y="2341475"/>
            <a:ext cx="9013781"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68306" y="2468880"/>
            <a:ext cx="9014621" cy="45720"/>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146304" y="6208776"/>
            <a:ext cx="457200" cy="457200"/>
          </a:xfrm>
        </p:spPr>
        <p:txBody>
          <a:bodyPr/>
          <a:lstStyle/>
          <a:p>
            <a:fld id="{424BE982-9216-4EB2-8CDC-BCEB6E039787}"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5D583845-282E-4C24-A437-AF01DDA941E3}" type="datetimeFigureOut">
              <a:rPr lang="en-US" smtClean="0"/>
              <a:t>5/8/2014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24BE982-9216-4EB2-8CDC-BCEB6E039787}" type="slidenum">
              <a:rPr lang="en-US" smtClean="0"/>
              <a:t>‹#›</a:t>
            </a:fld>
            <a:endParaRPr lang="en-US"/>
          </a:p>
        </p:txBody>
      </p:sp>
      <p:sp>
        <p:nvSpPr>
          <p:cNvPr id="9" name="Content Placeholder 8"/>
          <p:cNvSpPr>
            <a:spLocks noGrp="1"/>
          </p:cNvSpPr>
          <p:nvPr>
            <p:ph sz="quarter" idx="1"/>
          </p:nvPr>
        </p:nvSpPr>
        <p:spPr>
          <a:xfrm>
            <a:off x="914400" y="1447800"/>
            <a:ext cx="374904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933950" y="1447800"/>
            <a:ext cx="374904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914400" y="273050"/>
            <a:ext cx="7772400" cy="1143000"/>
          </a:xfrm>
        </p:spPr>
        <p:txBody>
          <a:bodyPr anchor="b" anchorCtr="0"/>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9144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9530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5D583845-282E-4C24-A437-AF01DDA941E3}" type="datetimeFigureOut">
              <a:rPr lang="en-US" smtClean="0"/>
              <a:t>5/8/2014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24BE982-9216-4EB2-8CDC-BCEB6E039787}" type="slidenum">
              <a:rPr lang="en-US" smtClean="0"/>
              <a:t>‹#›</a:t>
            </a:fld>
            <a:endParaRPr lang="en-US"/>
          </a:p>
        </p:txBody>
      </p:sp>
      <p:sp>
        <p:nvSpPr>
          <p:cNvPr id="11" name="Content Placeholder 10"/>
          <p:cNvSpPr>
            <a:spLocks noGrp="1"/>
          </p:cNvSpPr>
          <p:nvPr>
            <p:ph sz="half" idx="2"/>
          </p:nvPr>
        </p:nvSpPr>
        <p:spPr>
          <a:xfrm>
            <a:off x="914400" y="2247900"/>
            <a:ext cx="3733800" cy="38862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4"/>
          </p:nvPr>
        </p:nvSpPr>
        <p:spPr>
          <a:xfrm>
            <a:off x="4953000" y="2247900"/>
            <a:ext cx="3733800" cy="38862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5D583845-282E-4C24-A437-AF01DDA941E3}" type="datetimeFigureOut">
              <a:rPr lang="en-US" smtClean="0"/>
              <a:t>5/8/2014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24BE982-9216-4EB2-8CDC-BCEB6E039787}"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D583845-282E-4C24-A437-AF01DDA941E3}" type="datetimeFigureOut">
              <a:rPr lang="en-US" smtClean="0"/>
              <a:t>5/8/2014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24BE982-9216-4EB2-8CDC-BCEB6E039787}"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9" name="Rounded Rectangle 8"/>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914400" y="273050"/>
            <a:ext cx="7772400" cy="1143000"/>
          </a:xfrm>
        </p:spPr>
        <p:txBody>
          <a:bodyPr anchor="b" anchorCtr="0"/>
          <a:lstStyle>
            <a:lvl1pPr algn="l">
              <a:buNone/>
              <a:defRPr sz="4000" b="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914400" y="1600200"/>
            <a:ext cx="1905000" cy="4495800"/>
          </a:xfrm>
        </p:spPr>
        <p:txBody>
          <a:bodyPr/>
          <a:lstStyle>
            <a:lvl1pPr marL="0" indent="0">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5D583845-282E-4C24-A437-AF01DDA941E3}" type="datetimeFigureOut">
              <a:rPr lang="en-US" smtClean="0"/>
              <a:t>5/8/2014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24BE982-9216-4EB2-8CDC-BCEB6E039787}" type="slidenum">
              <a:rPr lang="en-US" smtClean="0"/>
              <a:t>‹#›</a:t>
            </a:fld>
            <a:endParaRPr lang="en-US"/>
          </a:p>
        </p:txBody>
      </p:sp>
      <p:sp>
        <p:nvSpPr>
          <p:cNvPr id="11" name="Content Placeholder 10"/>
          <p:cNvSpPr>
            <a:spLocks noGrp="1"/>
          </p:cNvSpPr>
          <p:nvPr>
            <p:ph sz="quarter" idx="1"/>
          </p:nvPr>
        </p:nvSpPr>
        <p:spPr>
          <a:xfrm>
            <a:off x="2971800" y="1600200"/>
            <a:ext cx="5715000" cy="44958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4900550"/>
            <a:ext cx="7315200" cy="522288"/>
          </a:xfrm>
        </p:spPr>
        <p:txBody>
          <a:bodyPr anchor="ctr">
            <a:noAutofit/>
          </a:bodyPr>
          <a:lstStyle>
            <a:lvl1pPr algn="l">
              <a:buNone/>
              <a:defRPr sz="2800" b="0"/>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914400" y="5445825"/>
            <a:ext cx="7315200" cy="685800"/>
          </a:xfrm>
        </p:spPr>
        <p:txBody>
          <a:bodyPr/>
          <a:lstStyle>
            <a:lvl1pPr marL="0" indent="0">
              <a:buFontTx/>
              <a:buNone/>
              <a:defRPr sz="16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5D583845-282E-4C24-A437-AF01DDA941E3}" type="datetimeFigureOut">
              <a:rPr lang="en-US" smtClean="0"/>
              <a:t>5/8/2014</a:t>
            </a:fld>
            <a:endParaRPr lang="en-US"/>
          </a:p>
        </p:txBody>
      </p:sp>
      <p:sp>
        <p:nvSpPr>
          <p:cNvPr id="6" name="Footer Placeholder 5"/>
          <p:cNvSpPr>
            <a:spLocks noGrp="1"/>
          </p:cNvSpPr>
          <p:nvPr>
            <p:ph type="ftr" sz="quarter" idx="11"/>
          </p:nvPr>
        </p:nvSpPr>
        <p:spPr>
          <a:xfrm>
            <a:off x="914400" y="6172200"/>
            <a:ext cx="3886200" cy="457200"/>
          </a:xfrm>
        </p:spPr>
        <p:txBody>
          <a:bodyPr/>
          <a:lstStyle/>
          <a:p>
            <a:endParaRPr lang="en-US"/>
          </a:p>
        </p:txBody>
      </p:sp>
      <p:sp>
        <p:nvSpPr>
          <p:cNvPr id="7" name="Slide Number Placeholder 6"/>
          <p:cNvSpPr>
            <a:spLocks noGrp="1"/>
          </p:cNvSpPr>
          <p:nvPr>
            <p:ph type="sldNum" sz="quarter" idx="12"/>
          </p:nvPr>
        </p:nvSpPr>
        <p:spPr>
          <a:xfrm>
            <a:off x="146304" y="6208776"/>
            <a:ext cx="457200" cy="457200"/>
          </a:xfrm>
        </p:spPr>
        <p:txBody>
          <a:bodyPr/>
          <a:lstStyle/>
          <a:p>
            <a:fld id="{424BE982-9216-4EB2-8CDC-BCEB6E039787}" type="slidenum">
              <a:rPr lang="en-US" smtClean="0"/>
              <a:t>‹#›</a:t>
            </a:fld>
            <a:endParaRPr lang="en-US"/>
          </a:p>
        </p:txBody>
      </p:sp>
      <p:sp>
        <p:nvSpPr>
          <p:cNvPr id="11" name="Rectangle 10"/>
          <p:cNvSpPr/>
          <p:nvPr/>
        </p:nvSpPr>
        <p:spPr>
          <a:xfrm flipV="1">
            <a:off x="68307" y="4683555"/>
            <a:ext cx="9006840"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a:xfrm>
            <a:off x="68508" y="4650474"/>
            <a:ext cx="9006639"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tangle 12"/>
          <p:cNvSpPr/>
          <p:nvPr/>
        </p:nvSpPr>
        <p:spPr>
          <a:xfrm>
            <a:off x="68510" y="4773224"/>
            <a:ext cx="9006637" cy="48807"/>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 name="Picture Placeholder 2"/>
          <p:cNvSpPr>
            <a:spLocks noGrp="1"/>
          </p:cNvSpPr>
          <p:nvPr>
            <p:ph type="pic" idx="1"/>
          </p:nvPr>
        </p:nvSpPr>
        <p:spPr>
          <a:xfrm>
            <a:off x="68308" y="66675"/>
            <a:ext cx="9001873" cy="4581525"/>
          </a:xfrm>
          <a:prstGeom prst="round2SameRect">
            <a:avLst>
              <a:gd name="adj1" fmla="val 7101"/>
              <a:gd name="adj2" fmla="val 0"/>
            </a:avLst>
          </a:prstGeom>
          <a:solidFill>
            <a:schemeClr val="bg2"/>
          </a:solidFill>
          <a:ln w="6350">
            <a:solidFill>
              <a:schemeClr val="tx1"/>
            </a:solidFill>
          </a:ln>
        </p:spPr>
        <p:txBody>
          <a:bodyPr/>
          <a:lstStyle>
            <a:lvl1pPr marL="0" indent="0">
              <a:buNone/>
              <a:defRPr sz="3200"/>
            </a:lvl1pPr>
          </a:lstStyle>
          <a:p>
            <a:r>
              <a:rPr kumimoji="0" lang="en-US" smtClean="0"/>
              <a:t>Click icon to add picture</a:t>
            </a:r>
            <a:endParaRPr kumimoji="0"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8" name="Rounded Rectangle 7"/>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2" name="Title Placeholder 21"/>
          <p:cNvSpPr>
            <a:spLocks noGrp="1"/>
          </p:cNvSpPr>
          <p:nvPr>
            <p:ph type="title"/>
          </p:nvPr>
        </p:nvSpPr>
        <p:spPr>
          <a:xfrm>
            <a:off x="914400" y="274638"/>
            <a:ext cx="7772400" cy="1143000"/>
          </a:xfrm>
          <a:prstGeom prst="rect">
            <a:avLst/>
          </a:prstGeom>
        </p:spPr>
        <p:txBody>
          <a:bodyPr bIns="91440" anchor="b" anchorCtr="0">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914400" y="1447800"/>
            <a:ext cx="7772400" cy="4572000"/>
          </a:xfrm>
          <a:prstGeom prst="rect">
            <a:avLst/>
          </a:prstGeom>
        </p:spPr>
        <p:txBody>
          <a:bodyPr>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172200" y="6191250"/>
            <a:ext cx="2476500" cy="476250"/>
          </a:xfrm>
          <a:prstGeom prst="rect">
            <a:avLst/>
          </a:prstGeom>
        </p:spPr>
        <p:txBody>
          <a:bodyPr anchor="ctr" anchorCtr="0"/>
          <a:lstStyle>
            <a:lvl1pPr algn="r" eaLnBrk="1" latinLnBrk="0" hangingPunct="1">
              <a:defRPr kumimoji="0" sz="1400">
                <a:solidFill>
                  <a:schemeClr val="tx2"/>
                </a:solidFill>
              </a:defRPr>
            </a:lvl1pPr>
          </a:lstStyle>
          <a:p>
            <a:fld id="{5D583845-282E-4C24-A437-AF01DDA941E3}" type="datetimeFigureOut">
              <a:rPr lang="en-US" smtClean="0"/>
              <a:t>5/8/2014</a:t>
            </a:fld>
            <a:endParaRPr lang="en-US"/>
          </a:p>
        </p:txBody>
      </p:sp>
      <p:sp>
        <p:nvSpPr>
          <p:cNvPr id="3" name="Footer Placeholder 2"/>
          <p:cNvSpPr>
            <a:spLocks noGrp="1"/>
          </p:cNvSpPr>
          <p:nvPr>
            <p:ph type="ftr" sz="quarter" idx="3"/>
          </p:nvPr>
        </p:nvSpPr>
        <p:spPr>
          <a:xfrm>
            <a:off x="914400" y="6172200"/>
            <a:ext cx="3962400" cy="457200"/>
          </a:xfrm>
          <a:prstGeom prst="rect">
            <a:avLst/>
          </a:prstGeom>
        </p:spPr>
        <p:txBody>
          <a:bodyPr anchor="ctr" anchorCtr="0"/>
          <a:lstStyle>
            <a:lvl1pPr eaLnBrk="1" latinLnBrk="0" hangingPunct="1">
              <a:defRPr kumimoji="0" sz="1400">
                <a:solidFill>
                  <a:schemeClr val="tx2"/>
                </a:solidFill>
              </a:defRPr>
            </a:lvl1pPr>
          </a:lstStyle>
          <a:p>
            <a:endParaRPr lang="en-US"/>
          </a:p>
        </p:txBody>
      </p:sp>
      <p:sp>
        <p:nvSpPr>
          <p:cNvPr id="23" name="Slide Number Placeholder 22"/>
          <p:cNvSpPr>
            <a:spLocks noGrp="1"/>
          </p:cNvSpPr>
          <p:nvPr>
            <p:ph type="sldNum" sz="quarter" idx="4"/>
          </p:nvPr>
        </p:nvSpPr>
        <p:spPr>
          <a:xfrm>
            <a:off x="146304" y="6210300"/>
            <a:ext cx="457200" cy="457200"/>
          </a:xfrm>
          <a:prstGeom prst="ellipse">
            <a:avLst/>
          </a:prstGeom>
          <a:solidFill>
            <a:schemeClr val="accent1"/>
          </a:solidFill>
        </p:spPr>
        <p:txBody>
          <a:bodyPr wrap="none" lIns="0" tIns="0" rIns="0" bIns="0" anchor="ctr" anchorCtr="1">
            <a:noAutofit/>
          </a:bodyPr>
          <a:lstStyle>
            <a:lvl1pPr algn="ctr" eaLnBrk="1" latinLnBrk="0" hangingPunct="1">
              <a:defRPr kumimoji="0" sz="1400">
                <a:solidFill>
                  <a:srgbClr val="FFFFFF"/>
                </a:solidFill>
                <a:latin typeface="+mj-lt"/>
                <a:ea typeface="+mj-ea"/>
                <a:cs typeface="+mj-cs"/>
              </a:defRPr>
            </a:lvl1pPr>
          </a:lstStyle>
          <a:p>
            <a:fld id="{424BE982-9216-4EB2-8CDC-BCEB6E039787}"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sz="4000" kern="1200">
          <a:solidFill>
            <a:schemeClr val="tx2"/>
          </a:solidFill>
          <a:latin typeface="+mj-lt"/>
          <a:ea typeface="+mj-ea"/>
          <a:cs typeface="+mj-cs"/>
        </a:defRPr>
      </a:lvl1pPr>
    </p:titleStyle>
    <p:bodyStyle>
      <a:lvl1pPr marL="274320" indent="-274320" algn="l" rtl="0" eaLnBrk="1" latinLnBrk="0" hangingPunct="1">
        <a:spcBef>
          <a:spcPts val="580"/>
        </a:spcBef>
        <a:buClr>
          <a:schemeClr val="accent1"/>
        </a:buClr>
        <a:buSzPct val="85000"/>
        <a:buFont typeface="Wingdings 2"/>
        <a:buChar char=""/>
        <a:defRPr kumimoji="0" sz="2600" kern="1200">
          <a:solidFill>
            <a:schemeClr val="tx1"/>
          </a:solidFill>
          <a:latin typeface="+mn-lt"/>
          <a:ea typeface="+mn-ea"/>
          <a:cs typeface="+mn-cs"/>
        </a:defRPr>
      </a:lvl1pPr>
      <a:lvl2pPr marL="548640" indent="-228600" algn="l" rtl="0" eaLnBrk="1" latinLnBrk="0" hangingPunct="1">
        <a:spcBef>
          <a:spcPts val="370"/>
        </a:spcBef>
        <a:buClr>
          <a:schemeClr val="accent2"/>
        </a:buClr>
        <a:buSzPct val="85000"/>
        <a:buFont typeface="Wingdings 2"/>
        <a:buChar char=""/>
        <a:defRPr kumimoji="0" sz="2400" kern="1200">
          <a:solidFill>
            <a:schemeClr val="tx1"/>
          </a:solidFill>
          <a:latin typeface="+mn-lt"/>
          <a:ea typeface="+mn-ea"/>
          <a:cs typeface="+mn-cs"/>
        </a:defRPr>
      </a:lvl2pPr>
      <a:lvl3pPr marL="822960" indent="-228600" algn="l" rtl="0" eaLnBrk="1" latinLnBrk="0" hangingPunct="1">
        <a:spcBef>
          <a:spcPts val="370"/>
        </a:spcBef>
        <a:buClr>
          <a:schemeClr val="accent1">
            <a:tint val="60000"/>
          </a:schemeClr>
        </a:buClr>
        <a:buSzPct val="8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ts val="370"/>
        </a:spcBef>
        <a:buClr>
          <a:schemeClr val="accent3"/>
        </a:buClr>
        <a:buSzPct val="80000"/>
        <a:buFont typeface="Wingdings 2"/>
        <a:buChar char=""/>
        <a:defRPr kumimoji="0" sz="2000" kern="1200">
          <a:solidFill>
            <a:schemeClr val="tx1"/>
          </a:solidFill>
          <a:latin typeface="+mn-lt"/>
          <a:ea typeface="+mn-ea"/>
          <a:cs typeface="+mn-cs"/>
        </a:defRPr>
      </a:lvl4pPr>
      <a:lvl5pPr marL="1371600" indent="-228600" algn="l" rtl="0" eaLnBrk="1" latinLnBrk="0" hangingPunct="1">
        <a:spcBef>
          <a:spcPts val="370"/>
        </a:spcBef>
        <a:buClr>
          <a:schemeClr val="accent3"/>
        </a:buClr>
        <a:buFontTx/>
        <a:buChar char="o"/>
        <a:defRPr kumimoji="0" sz="2000" kern="1200">
          <a:solidFill>
            <a:schemeClr val="tx1"/>
          </a:solidFill>
          <a:latin typeface="+mn-lt"/>
          <a:ea typeface="+mn-ea"/>
          <a:cs typeface="+mn-cs"/>
        </a:defRPr>
      </a:lvl5pPr>
      <a:lvl6pPr marL="1645920" indent="-228600" algn="l" rtl="0" eaLnBrk="1" latinLnBrk="0" hangingPunct="1">
        <a:spcBef>
          <a:spcPts val="370"/>
        </a:spcBef>
        <a:buClr>
          <a:schemeClr val="accent3"/>
        </a:buClr>
        <a:buChar char="•"/>
        <a:defRPr kumimoji="0" sz="1800" kern="1200" baseline="0">
          <a:solidFill>
            <a:schemeClr val="tx1"/>
          </a:solidFill>
          <a:latin typeface="+mn-lt"/>
          <a:ea typeface="+mn-ea"/>
          <a:cs typeface="+mn-cs"/>
        </a:defRPr>
      </a:lvl6pPr>
      <a:lvl7pPr marL="1920240" indent="-228600" algn="l" rtl="0" eaLnBrk="1" latinLnBrk="0" hangingPunct="1">
        <a:spcBef>
          <a:spcPts val="370"/>
        </a:spcBef>
        <a:buClr>
          <a:schemeClr val="accent2"/>
        </a:buClr>
        <a:buChar char="•"/>
        <a:defRPr kumimoji="0" sz="1800" kern="1200">
          <a:solidFill>
            <a:schemeClr val="tx1"/>
          </a:solidFill>
          <a:latin typeface="+mn-lt"/>
          <a:ea typeface="+mn-ea"/>
          <a:cs typeface="+mn-cs"/>
        </a:defRPr>
      </a:lvl7pPr>
      <a:lvl8pPr marL="2194560" indent="-228600" algn="l" rtl="0" eaLnBrk="1" latinLnBrk="0" hangingPunct="1">
        <a:spcBef>
          <a:spcPts val="370"/>
        </a:spcBef>
        <a:buClr>
          <a:schemeClr val="accent1">
            <a:tint val="60000"/>
          </a:schemeClr>
        </a:buClr>
        <a:buChar char="•"/>
        <a:defRPr kumimoji="0" sz="1800" kern="1200">
          <a:solidFill>
            <a:schemeClr val="tx1"/>
          </a:solidFill>
          <a:latin typeface="+mn-lt"/>
          <a:ea typeface="+mn-ea"/>
          <a:cs typeface="+mn-cs"/>
        </a:defRPr>
      </a:lvl8pPr>
      <a:lvl9pPr marL="2468880" indent="-228600" algn="l" rtl="0" eaLnBrk="1" latinLnBrk="0" hangingPunct="1">
        <a:spcBef>
          <a:spcPts val="370"/>
        </a:spcBef>
        <a:buClr>
          <a:schemeClr val="accent2">
            <a:tint val="60000"/>
          </a:schemeClr>
        </a:buClr>
        <a:buChar char="•"/>
        <a:defRPr kumimoji="0" sz="18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odnaslov 2"/>
          <p:cNvSpPr>
            <a:spLocks noGrp="1"/>
          </p:cNvSpPr>
          <p:nvPr>
            <p:ph type="subTitle" idx="1"/>
          </p:nvPr>
        </p:nvSpPr>
        <p:spPr>
          <a:xfrm>
            <a:off x="1331640" y="3356992"/>
            <a:ext cx="6400800" cy="1752600"/>
          </a:xfrm>
        </p:spPr>
        <p:txBody>
          <a:bodyPr>
            <a:normAutofit fontScale="85000" lnSpcReduction="20000"/>
          </a:bodyPr>
          <a:lstStyle/>
          <a:p>
            <a:r>
              <a:rPr lang="hr-HR" sz="2400" dirty="0" smtClean="0">
                <a:solidFill>
                  <a:schemeClr val="tx1"/>
                </a:solidFill>
              </a:rPr>
              <a:t>D. Posedel</a:t>
            </a:r>
            <a:r>
              <a:rPr lang="hr-HR" sz="2400" baseline="30000" dirty="0" smtClean="0">
                <a:solidFill>
                  <a:schemeClr val="tx1"/>
                </a:solidFill>
              </a:rPr>
              <a:t>1</a:t>
            </a:r>
            <a:r>
              <a:rPr lang="hr-HR" sz="2400" dirty="0" smtClean="0">
                <a:solidFill>
                  <a:schemeClr val="tx1"/>
                </a:solidFill>
              </a:rPr>
              <a:t>, I. Kralik</a:t>
            </a:r>
            <a:r>
              <a:rPr lang="hr-HR" sz="2400" baseline="30000" dirty="0" smtClean="0">
                <a:solidFill>
                  <a:schemeClr val="tx1"/>
                </a:solidFill>
              </a:rPr>
              <a:t>2</a:t>
            </a:r>
            <a:r>
              <a:rPr lang="hr-HR" sz="2400" dirty="0" smtClean="0">
                <a:solidFill>
                  <a:schemeClr val="tx1"/>
                </a:solidFill>
              </a:rPr>
              <a:t>, D. Faj</a:t>
            </a:r>
            <a:r>
              <a:rPr lang="hr-HR" sz="2400" baseline="30000" dirty="0" smtClean="0">
                <a:solidFill>
                  <a:schemeClr val="tx1"/>
                </a:solidFill>
              </a:rPr>
              <a:t>3</a:t>
            </a:r>
            <a:r>
              <a:rPr lang="hr-HR" sz="2400" dirty="0" smtClean="0">
                <a:solidFill>
                  <a:schemeClr val="tx1"/>
                </a:solidFill>
              </a:rPr>
              <a:t>, S. Jurković</a:t>
            </a:r>
            <a:r>
              <a:rPr lang="hr-HR" sz="2400" baseline="30000" dirty="0" smtClean="0">
                <a:solidFill>
                  <a:schemeClr val="tx1"/>
                </a:solidFill>
              </a:rPr>
              <a:t>4</a:t>
            </a:r>
          </a:p>
          <a:p>
            <a:endParaRPr lang="en-US" sz="2400" baseline="30000" dirty="0" smtClean="0">
              <a:solidFill>
                <a:schemeClr val="tx1"/>
              </a:solidFill>
            </a:endParaRPr>
          </a:p>
          <a:p>
            <a:r>
              <a:rPr lang="en-US" sz="1900" baseline="30000" dirty="0" smtClean="0">
                <a:solidFill>
                  <a:schemeClr val="tx1"/>
                </a:solidFill>
              </a:rPr>
              <a:t>1</a:t>
            </a:r>
            <a:r>
              <a:rPr lang="en-US" sz="1900" dirty="0" smtClean="0">
                <a:solidFill>
                  <a:schemeClr val="tx1"/>
                </a:solidFill>
              </a:rPr>
              <a:t>Ekoteh dosimetry Co.</a:t>
            </a:r>
          </a:p>
          <a:p>
            <a:r>
              <a:rPr lang="en-US" sz="1900" baseline="30000" dirty="0" smtClean="0">
                <a:solidFill>
                  <a:schemeClr val="tx1"/>
                </a:solidFill>
              </a:rPr>
              <a:t>2</a:t>
            </a:r>
            <a:r>
              <a:rPr lang="en-US" sz="1900" dirty="0" smtClean="0">
                <a:solidFill>
                  <a:schemeClr val="tx1"/>
                </a:solidFill>
              </a:rPr>
              <a:t>State Office for Radiological and Nuclear Safety</a:t>
            </a:r>
          </a:p>
          <a:p>
            <a:r>
              <a:rPr lang="en-US" sz="1900" baseline="30000" dirty="0" smtClean="0">
                <a:solidFill>
                  <a:schemeClr val="tx1"/>
                </a:solidFill>
              </a:rPr>
              <a:t>3</a:t>
            </a:r>
            <a:r>
              <a:rPr lang="en-US" sz="1900" dirty="0" smtClean="0">
                <a:solidFill>
                  <a:schemeClr val="tx1"/>
                </a:solidFill>
              </a:rPr>
              <a:t>Facutlty of </a:t>
            </a:r>
            <a:r>
              <a:rPr lang="hr-HR" sz="1900" dirty="0" smtClean="0">
                <a:solidFill>
                  <a:schemeClr val="tx1"/>
                </a:solidFill>
              </a:rPr>
              <a:t>M</a:t>
            </a:r>
            <a:r>
              <a:rPr lang="en-US" sz="1900" dirty="0" smtClean="0">
                <a:solidFill>
                  <a:schemeClr val="tx1"/>
                </a:solidFill>
              </a:rPr>
              <a:t>edicine Osijek</a:t>
            </a:r>
          </a:p>
          <a:p>
            <a:r>
              <a:rPr lang="en-US" sz="1900" baseline="30000" dirty="0" smtClean="0">
                <a:solidFill>
                  <a:schemeClr val="tx1"/>
                </a:solidFill>
              </a:rPr>
              <a:t>4</a:t>
            </a:r>
            <a:r>
              <a:rPr lang="hr-HR" sz="1900" dirty="0" err="1" smtClean="0">
                <a:solidFill>
                  <a:schemeClr val="tx1"/>
                </a:solidFill>
              </a:rPr>
              <a:t>University</a:t>
            </a:r>
            <a:r>
              <a:rPr lang="en-US" sz="1900" dirty="0" smtClean="0">
                <a:solidFill>
                  <a:schemeClr val="tx1"/>
                </a:solidFill>
              </a:rPr>
              <a:t> Hospital Center Rijeka</a:t>
            </a:r>
            <a:endParaRPr lang="en-US" sz="1900" dirty="0">
              <a:solidFill>
                <a:schemeClr val="tx1"/>
              </a:solidFill>
            </a:endParaRPr>
          </a:p>
        </p:txBody>
      </p:sp>
      <p:sp>
        <p:nvSpPr>
          <p:cNvPr id="2" name="Naslov 1"/>
          <p:cNvSpPr>
            <a:spLocks noGrp="1"/>
          </p:cNvSpPr>
          <p:nvPr>
            <p:ph type="ctrTitle"/>
          </p:nvPr>
        </p:nvSpPr>
        <p:spPr>
          <a:xfrm>
            <a:off x="683568" y="1700808"/>
            <a:ext cx="7772400" cy="1470025"/>
          </a:xfrm>
        </p:spPr>
        <p:txBody>
          <a:bodyPr/>
          <a:lstStyle/>
          <a:p>
            <a:r>
              <a:rPr lang="en-US" dirty="0" smtClean="0"/>
              <a:t>Education and Training System in Croatia (Case Study)</a:t>
            </a:r>
            <a:endParaRPr lang="en-US" dirty="0"/>
          </a:p>
        </p:txBody>
      </p:sp>
      <p:sp>
        <p:nvSpPr>
          <p:cNvPr id="4" name="TextBox 3"/>
          <p:cNvSpPr txBox="1"/>
          <p:nvPr/>
        </p:nvSpPr>
        <p:spPr>
          <a:xfrm>
            <a:off x="251520" y="5301208"/>
            <a:ext cx="8686959" cy="984885"/>
          </a:xfrm>
          <a:prstGeom prst="rect">
            <a:avLst/>
          </a:prstGeom>
          <a:noFill/>
        </p:spPr>
        <p:txBody>
          <a:bodyPr wrap="square" rtlCol="0">
            <a:spAutoFit/>
          </a:bodyPr>
          <a:lstStyle/>
          <a:p>
            <a:pPr algn="ctr"/>
            <a:r>
              <a:rPr lang="hr-HR" sz="2000" b="1" dirty="0" smtClean="0"/>
              <a:t>15</a:t>
            </a:r>
            <a:r>
              <a:rPr lang="hr-HR" sz="2000" b="1" baseline="30000" dirty="0" smtClean="0"/>
              <a:t>th</a:t>
            </a:r>
            <a:r>
              <a:rPr lang="hr-HR" sz="2000" b="1" dirty="0" smtClean="0"/>
              <a:t> </a:t>
            </a:r>
            <a:r>
              <a:rPr lang="en-US" sz="2000" b="1" dirty="0" smtClean="0"/>
              <a:t>European</a:t>
            </a:r>
            <a:r>
              <a:rPr lang="hr-HR" sz="2000" b="1" dirty="0" smtClean="0"/>
              <a:t> ALARA </a:t>
            </a:r>
            <a:r>
              <a:rPr lang="en-US" sz="2000" b="1" dirty="0" smtClean="0"/>
              <a:t>Network</a:t>
            </a:r>
            <a:r>
              <a:rPr lang="hr-HR" sz="2000" b="1" dirty="0" smtClean="0"/>
              <a:t> </a:t>
            </a:r>
            <a:r>
              <a:rPr lang="en-US" sz="2000" b="1" dirty="0" smtClean="0"/>
              <a:t>Workshop</a:t>
            </a:r>
            <a:r>
              <a:rPr lang="hr-HR" sz="2000" b="1" dirty="0" smtClean="0"/>
              <a:t> </a:t>
            </a:r>
            <a:r>
              <a:rPr lang="en-US" sz="2000" b="1" dirty="0" smtClean="0"/>
              <a:t>and</a:t>
            </a:r>
            <a:r>
              <a:rPr lang="hr-HR" sz="2000" b="1" dirty="0" smtClean="0"/>
              <a:t> 5</a:t>
            </a:r>
            <a:r>
              <a:rPr lang="hr-HR" sz="2000" b="1" baseline="30000" dirty="0" smtClean="0"/>
              <a:t>th</a:t>
            </a:r>
            <a:r>
              <a:rPr lang="hr-HR" sz="2000" b="1" dirty="0" smtClean="0"/>
              <a:t> EUTERP </a:t>
            </a:r>
            <a:r>
              <a:rPr lang="en-US" sz="2000" b="1" dirty="0" smtClean="0"/>
              <a:t>Workshop</a:t>
            </a:r>
            <a:endParaRPr lang="hr-HR" sz="2000" b="1" dirty="0" smtClean="0"/>
          </a:p>
          <a:p>
            <a:pPr algn="ctr"/>
            <a:endParaRPr lang="hr-HR" sz="2000" b="1" dirty="0" smtClean="0"/>
          </a:p>
          <a:p>
            <a:pPr algn="ctr"/>
            <a:r>
              <a:rPr lang="hr-HR" dirty="0" smtClean="0"/>
              <a:t>Rovinj, Croatia, 7</a:t>
            </a:r>
            <a:r>
              <a:rPr lang="hr-HR" baseline="30000" dirty="0" smtClean="0"/>
              <a:t>th</a:t>
            </a:r>
            <a:r>
              <a:rPr lang="hr-HR" dirty="0" smtClean="0"/>
              <a:t> – 9</a:t>
            </a:r>
            <a:r>
              <a:rPr lang="hr-HR" baseline="30000" dirty="0" smtClean="0"/>
              <a:t>th</a:t>
            </a:r>
            <a:r>
              <a:rPr lang="hr-HR" dirty="0" smtClean="0"/>
              <a:t>  </a:t>
            </a:r>
            <a:r>
              <a:rPr lang="en-US" dirty="0" smtClean="0"/>
              <a:t>May</a:t>
            </a:r>
            <a:r>
              <a:rPr lang="hr-HR" dirty="0" smtClean="0"/>
              <a:t> 2014</a:t>
            </a:r>
            <a:endParaRPr lang="en-US"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43608" y="88728"/>
            <a:ext cx="2592288" cy="99226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05911222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p:cNvSpPr>
            <a:spLocks noGrp="1"/>
          </p:cNvSpPr>
          <p:nvPr>
            <p:ph type="title"/>
          </p:nvPr>
        </p:nvSpPr>
        <p:spPr>
          <a:xfrm>
            <a:off x="827584" y="476672"/>
            <a:ext cx="7772400" cy="1296144"/>
          </a:xfrm>
        </p:spPr>
        <p:txBody>
          <a:bodyPr>
            <a:noAutofit/>
          </a:bodyPr>
          <a:lstStyle/>
          <a:p>
            <a:pPr algn="l"/>
            <a:r>
              <a:rPr lang="hr-HR" sz="3200" dirty="0" smtClean="0"/>
              <a:t>National </a:t>
            </a:r>
            <a:r>
              <a:rPr lang="en-US" sz="3200" dirty="0" smtClean="0"/>
              <a:t>training</a:t>
            </a:r>
            <a:r>
              <a:rPr lang="hr-HR" sz="3200" dirty="0" smtClean="0"/>
              <a:t> program: </a:t>
            </a:r>
            <a:r>
              <a:rPr lang="en-US" sz="3200" dirty="0" smtClean="0"/>
              <a:t>Non-exposed</a:t>
            </a:r>
            <a:r>
              <a:rPr lang="hr-HR" sz="3200" dirty="0" smtClean="0"/>
              <a:t> </a:t>
            </a:r>
            <a:r>
              <a:rPr lang="en-US" sz="3200" dirty="0"/>
              <a:t>workers handling radiation sources</a:t>
            </a:r>
          </a:p>
        </p:txBody>
      </p:sp>
      <p:sp>
        <p:nvSpPr>
          <p:cNvPr id="3" name="Rezervirano mjesto sadržaja 2"/>
          <p:cNvSpPr>
            <a:spLocks noGrp="1"/>
          </p:cNvSpPr>
          <p:nvPr>
            <p:ph sz="quarter" idx="1"/>
          </p:nvPr>
        </p:nvSpPr>
        <p:spPr/>
        <p:txBody>
          <a:bodyPr>
            <a:normAutofit/>
          </a:bodyPr>
          <a:lstStyle/>
          <a:p>
            <a:pPr algn="just"/>
            <a:endParaRPr lang="en-US" dirty="0" smtClean="0"/>
          </a:p>
          <a:p>
            <a:pPr marL="0" indent="0" algn="just">
              <a:buNone/>
            </a:pPr>
            <a:endParaRPr lang="en-US" dirty="0" smtClean="0"/>
          </a:p>
          <a:p>
            <a:pPr algn="just"/>
            <a:r>
              <a:rPr lang="en-US" dirty="0" smtClean="0"/>
              <a:t>Basic</a:t>
            </a:r>
            <a:r>
              <a:rPr lang="hr-HR" dirty="0" smtClean="0"/>
              <a:t> program: </a:t>
            </a:r>
            <a:r>
              <a:rPr lang="en-US" dirty="0" smtClean="0"/>
              <a:t>8</a:t>
            </a:r>
            <a:r>
              <a:rPr lang="hr-HR" dirty="0" smtClean="0"/>
              <a:t> </a:t>
            </a:r>
            <a:r>
              <a:rPr lang="en-US" dirty="0" smtClean="0"/>
              <a:t>hours</a:t>
            </a:r>
            <a:endParaRPr lang="hr-HR" dirty="0" smtClean="0"/>
          </a:p>
          <a:p>
            <a:pPr marL="0" indent="0" algn="just">
              <a:buNone/>
            </a:pPr>
            <a:endParaRPr lang="en-US" sz="1000" dirty="0" smtClean="0"/>
          </a:p>
          <a:p>
            <a:pPr lvl="1" algn="just"/>
            <a:r>
              <a:rPr lang="en-US" dirty="0" smtClean="0"/>
              <a:t>Ionizing</a:t>
            </a:r>
            <a:r>
              <a:rPr lang="hr-HR" dirty="0" smtClean="0"/>
              <a:t> </a:t>
            </a:r>
            <a:r>
              <a:rPr lang="en-US" dirty="0" smtClean="0"/>
              <a:t>radiation</a:t>
            </a:r>
            <a:r>
              <a:rPr lang="hr-HR" dirty="0" smtClean="0"/>
              <a:t> </a:t>
            </a:r>
            <a:r>
              <a:rPr lang="en-US" dirty="0" smtClean="0"/>
              <a:t>physics</a:t>
            </a:r>
          </a:p>
          <a:p>
            <a:pPr lvl="1" algn="just"/>
            <a:r>
              <a:rPr lang="en-US" dirty="0" smtClean="0"/>
              <a:t>Biological</a:t>
            </a:r>
            <a:r>
              <a:rPr lang="hr-HR" dirty="0" smtClean="0"/>
              <a:t> </a:t>
            </a:r>
            <a:r>
              <a:rPr lang="en-US" dirty="0" smtClean="0"/>
              <a:t>effects</a:t>
            </a:r>
            <a:r>
              <a:rPr lang="hr-HR" dirty="0" smtClean="0"/>
              <a:t> </a:t>
            </a:r>
            <a:r>
              <a:rPr lang="en-US" dirty="0" smtClean="0"/>
              <a:t>of</a:t>
            </a:r>
            <a:r>
              <a:rPr lang="hr-HR" dirty="0" smtClean="0"/>
              <a:t> </a:t>
            </a:r>
            <a:r>
              <a:rPr lang="en-US" dirty="0" smtClean="0"/>
              <a:t>ionizing</a:t>
            </a:r>
            <a:r>
              <a:rPr lang="hr-HR" dirty="0" smtClean="0"/>
              <a:t> </a:t>
            </a:r>
            <a:r>
              <a:rPr lang="en-US" dirty="0" smtClean="0"/>
              <a:t>radiation</a:t>
            </a:r>
          </a:p>
          <a:p>
            <a:pPr lvl="1" algn="just"/>
            <a:r>
              <a:rPr lang="en-US" dirty="0" smtClean="0"/>
              <a:t>Principles</a:t>
            </a:r>
            <a:r>
              <a:rPr lang="hr-HR" dirty="0" smtClean="0"/>
              <a:t> </a:t>
            </a:r>
            <a:r>
              <a:rPr lang="en-US" dirty="0" smtClean="0"/>
              <a:t>of</a:t>
            </a:r>
            <a:r>
              <a:rPr lang="hr-HR" dirty="0" smtClean="0"/>
              <a:t> </a:t>
            </a:r>
            <a:r>
              <a:rPr lang="en-US" dirty="0" smtClean="0"/>
              <a:t>radiation</a:t>
            </a:r>
            <a:r>
              <a:rPr lang="hr-HR" dirty="0" smtClean="0"/>
              <a:t> </a:t>
            </a:r>
            <a:r>
              <a:rPr lang="en-US" dirty="0" smtClean="0"/>
              <a:t>protection</a:t>
            </a:r>
          </a:p>
          <a:p>
            <a:pPr lvl="1" algn="just"/>
            <a:r>
              <a:rPr lang="hr-HR" dirty="0" smtClean="0"/>
              <a:t>Health </a:t>
            </a:r>
            <a:r>
              <a:rPr lang="en-US" dirty="0" smtClean="0"/>
              <a:t>surveillance</a:t>
            </a:r>
            <a:r>
              <a:rPr lang="hr-HR" dirty="0" smtClean="0"/>
              <a:t> </a:t>
            </a:r>
            <a:r>
              <a:rPr lang="en-US" dirty="0" smtClean="0"/>
              <a:t>of</a:t>
            </a:r>
            <a:r>
              <a:rPr lang="hr-HR" dirty="0" smtClean="0"/>
              <a:t> </a:t>
            </a:r>
            <a:r>
              <a:rPr lang="en-US" dirty="0" smtClean="0"/>
              <a:t>exposed</a:t>
            </a:r>
            <a:r>
              <a:rPr lang="hr-HR" dirty="0" smtClean="0"/>
              <a:t> </a:t>
            </a:r>
            <a:r>
              <a:rPr lang="en-US" dirty="0" smtClean="0"/>
              <a:t>workers</a:t>
            </a:r>
          </a:p>
          <a:p>
            <a:pPr lvl="1" algn="just"/>
            <a:r>
              <a:rPr lang="en-US" dirty="0" smtClean="0"/>
              <a:t>legislation</a:t>
            </a:r>
          </a:p>
        </p:txBody>
      </p:sp>
    </p:spTree>
    <p:extLst>
      <p:ext uri="{BB962C8B-B14F-4D97-AF65-F5344CB8AC3E}">
        <p14:creationId xmlns:p14="http://schemas.microsoft.com/office/powerpoint/2010/main" val="54244866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p:cNvSpPr>
            <a:spLocks noGrp="1"/>
          </p:cNvSpPr>
          <p:nvPr>
            <p:ph type="title"/>
          </p:nvPr>
        </p:nvSpPr>
        <p:spPr>
          <a:xfrm>
            <a:off x="827584" y="548680"/>
            <a:ext cx="7772400" cy="1733054"/>
          </a:xfrm>
        </p:spPr>
        <p:txBody>
          <a:bodyPr>
            <a:noAutofit/>
          </a:bodyPr>
          <a:lstStyle/>
          <a:p>
            <a:pPr algn="l"/>
            <a:r>
              <a:rPr lang="hr-HR" sz="3600" dirty="0"/>
              <a:t>National </a:t>
            </a:r>
            <a:r>
              <a:rPr lang="en-US" sz="3600" dirty="0"/>
              <a:t>training</a:t>
            </a:r>
            <a:r>
              <a:rPr lang="hr-HR" sz="3600" dirty="0"/>
              <a:t> program: </a:t>
            </a:r>
            <a:r>
              <a:rPr lang="en-US" sz="3600" dirty="0"/>
              <a:t>Non-exposed</a:t>
            </a:r>
            <a:r>
              <a:rPr lang="hr-HR" sz="3600" dirty="0"/>
              <a:t> </a:t>
            </a:r>
            <a:r>
              <a:rPr lang="en-US" sz="3600" dirty="0" smtClean="0"/>
              <a:t>workers handling radiation sources</a:t>
            </a:r>
            <a:endParaRPr lang="en-US" sz="3600" dirty="0"/>
          </a:p>
        </p:txBody>
      </p:sp>
      <p:sp>
        <p:nvSpPr>
          <p:cNvPr id="3" name="Rezervirano mjesto sadržaja 2"/>
          <p:cNvSpPr>
            <a:spLocks noGrp="1"/>
          </p:cNvSpPr>
          <p:nvPr>
            <p:ph sz="quarter" idx="1"/>
          </p:nvPr>
        </p:nvSpPr>
        <p:spPr/>
        <p:txBody>
          <a:bodyPr>
            <a:normAutofit/>
          </a:bodyPr>
          <a:lstStyle/>
          <a:p>
            <a:pPr algn="just"/>
            <a:endParaRPr lang="hr-HR" dirty="0" smtClean="0"/>
          </a:p>
          <a:p>
            <a:pPr algn="just"/>
            <a:endParaRPr lang="en-US" dirty="0" smtClean="0"/>
          </a:p>
          <a:p>
            <a:pPr algn="just"/>
            <a:endParaRPr lang="en-US" dirty="0"/>
          </a:p>
          <a:p>
            <a:pPr algn="just"/>
            <a:r>
              <a:rPr lang="en-US" dirty="0" smtClean="0"/>
              <a:t>Specialist</a:t>
            </a:r>
            <a:r>
              <a:rPr lang="hr-HR" dirty="0" smtClean="0"/>
              <a:t> program: </a:t>
            </a:r>
            <a:r>
              <a:rPr lang="en-US" dirty="0" smtClean="0"/>
              <a:t>4</a:t>
            </a:r>
            <a:r>
              <a:rPr lang="hr-HR" dirty="0" smtClean="0"/>
              <a:t> </a:t>
            </a:r>
            <a:r>
              <a:rPr lang="en-US" dirty="0" smtClean="0"/>
              <a:t>hours</a:t>
            </a:r>
            <a:endParaRPr lang="hr-HR" dirty="0" smtClean="0"/>
          </a:p>
          <a:p>
            <a:r>
              <a:rPr lang="en-US" dirty="0" smtClean="0"/>
              <a:t>Depending on specific end</a:t>
            </a:r>
            <a:r>
              <a:rPr lang="hr-HR" dirty="0" smtClean="0"/>
              <a:t>-</a:t>
            </a:r>
            <a:r>
              <a:rPr lang="en-US" dirty="0" smtClean="0"/>
              <a:t>user practice, specialist training program for exposed workers is applied.</a:t>
            </a:r>
            <a:endParaRPr lang="hr-HR" dirty="0" smtClean="0"/>
          </a:p>
          <a:p>
            <a:r>
              <a:rPr lang="en-US" dirty="0" smtClean="0"/>
              <a:t>Specialist</a:t>
            </a:r>
            <a:r>
              <a:rPr lang="hr-HR" dirty="0" smtClean="0"/>
              <a:t> </a:t>
            </a:r>
            <a:r>
              <a:rPr lang="en-US" dirty="0" smtClean="0"/>
              <a:t>training</a:t>
            </a:r>
            <a:r>
              <a:rPr lang="hr-HR" dirty="0" smtClean="0"/>
              <a:t> program is </a:t>
            </a:r>
            <a:r>
              <a:rPr lang="en-US" dirty="0" smtClean="0"/>
              <a:t>reduced</a:t>
            </a:r>
            <a:r>
              <a:rPr lang="hr-HR" dirty="0" smtClean="0"/>
              <a:t> </a:t>
            </a:r>
            <a:r>
              <a:rPr lang="en-US" dirty="0" smtClean="0"/>
              <a:t>in</a:t>
            </a:r>
            <a:r>
              <a:rPr lang="hr-HR" dirty="0" smtClean="0"/>
              <a:t> </a:t>
            </a:r>
            <a:r>
              <a:rPr lang="en-US" dirty="0" smtClean="0"/>
              <a:t>elements</a:t>
            </a:r>
            <a:r>
              <a:rPr lang="hr-HR" dirty="0" smtClean="0"/>
              <a:t> </a:t>
            </a:r>
            <a:r>
              <a:rPr lang="en-US" dirty="0" smtClean="0"/>
              <a:t>concerning</a:t>
            </a:r>
            <a:r>
              <a:rPr lang="hr-HR" dirty="0" smtClean="0"/>
              <a:t> </a:t>
            </a:r>
            <a:r>
              <a:rPr lang="en-US" dirty="0" smtClean="0"/>
              <a:t>exposed</a:t>
            </a:r>
            <a:r>
              <a:rPr lang="hr-HR" dirty="0" smtClean="0"/>
              <a:t> </a:t>
            </a:r>
            <a:r>
              <a:rPr lang="en-US" dirty="0" smtClean="0"/>
              <a:t>workers</a:t>
            </a:r>
            <a:r>
              <a:rPr lang="hr-HR" dirty="0" smtClean="0"/>
              <a:t> </a:t>
            </a:r>
            <a:r>
              <a:rPr lang="en-US" dirty="0" smtClean="0"/>
              <a:t>only</a:t>
            </a:r>
            <a:r>
              <a:rPr lang="hr-HR" dirty="0" smtClean="0"/>
              <a:t>.</a:t>
            </a:r>
            <a:endParaRPr lang="en-US" dirty="0" smtClean="0"/>
          </a:p>
          <a:p>
            <a:pPr marL="0" indent="0" algn="just">
              <a:buNone/>
            </a:pPr>
            <a:endParaRPr lang="hr-HR" dirty="0" smtClean="0"/>
          </a:p>
          <a:p>
            <a:pPr marL="0" indent="0" algn="just">
              <a:buNone/>
            </a:pPr>
            <a:endParaRPr lang="en-US" sz="1000" dirty="0" smtClean="0"/>
          </a:p>
        </p:txBody>
      </p:sp>
    </p:spTree>
    <p:extLst>
      <p:ext uri="{BB962C8B-B14F-4D97-AF65-F5344CB8AC3E}">
        <p14:creationId xmlns:p14="http://schemas.microsoft.com/office/powerpoint/2010/main" val="58728250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p:cNvSpPr>
            <a:spLocks noGrp="1"/>
          </p:cNvSpPr>
          <p:nvPr>
            <p:ph type="title"/>
          </p:nvPr>
        </p:nvSpPr>
        <p:spPr/>
        <p:txBody>
          <a:bodyPr>
            <a:noAutofit/>
          </a:bodyPr>
          <a:lstStyle/>
          <a:p>
            <a:pPr algn="l"/>
            <a:r>
              <a:rPr lang="en-US" sz="3600" dirty="0" smtClean="0"/>
              <a:t>Additional education and refresher training</a:t>
            </a:r>
            <a:endParaRPr lang="en-US" sz="3600" dirty="0"/>
          </a:p>
        </p:txBody>
      </p:sp>
      <p:sp>
        <p:nvSpPr>
          <p:cNvPr id="3" name="Rezervirano mjesto sadržaja 2"/>
          <p:cNvSpPr>
            <a:spLocks noGrp="1"/>
          </p:cNvSpPr>
          <p:nvPr>
            <p:ph sz="quarter" idx="1"/>
          </p:nvPr>
        </p:nvSpPr>
        <p:spPr/>
        <p:txBody>
          <a:bodyPr>
            <a:normAutofit fontScale="92500"/>
          </a:bodyPr>
          <a:lstStyle/>
          <a:p>
            <a:r>
              <a:rPr lang="en-US" dirty="0" smtClean="0"/>
              <a:t>All end</a:t>
            </a:r>
            <a:r>
              <a:rPr lang="hr-HR" dirty="0" smtClean="0"/>
              <a:t>-</a:t>
            </a:r>
            <a:r>
              <a:rPr lang="en-US" dirty="0" smtClean="0"/>
              <a:t>users are mandatory to refresh their knowledge from radiation protection after 5 year period. Refreshment training is organized according to additional training program in reduced content.</a:t>
            </a:r>
            <a:endParaRPr lang="hr-HR" dirty="0" smtClean="0"/>
          </a:p>
          <a:p>
            <a:pPr marL="0" indent="0" algn="just">
              <a:buNone/>
            </a:pPr>
            <a:endParaRPr lang="en-US" dirty="0" smtClean="0"/>
          </a:p>
          <a:p>
            <a:pPr lvl="1" algn="just"/>
            <a:r>
              <a:rPr lang="en-US" dirty="0" smtClean="0"/>
              <a:t>Ionizing</a:t>
            </a:r>
            <a:r>
              <a:rPr lang="hr-HR" dirty="0" smtClean="0"/>
              <a:t> </a:t>
            </a:r>
            <a:r>
              <a:rPr lang="en-US" dirty="0" smtClean="0"/>
              <a:t>radiation</a:t>
            </a:r>
            <a:r>
              <a:rPr lang="hr-HR" dirty="0" smtClean="0"/>
              <a:t> </a:t>
            </a:r>
            <a:r>
              <a:rPr lang="en-US" dirty="0" smtClean="0"/>
              <a:t>physics </a:t>
            </a:r>
            <a:r>
              <a:rPr lang="hr-HR" dirty="0" smtClean="0"/>
              <a:t>(</a:t>
            </a:r>
            <a:r>
              <a:rPr lang="en-US" dirty="0" smtClean="0"/>
              <a:t>1 hour</a:t>
            </a:r>
            <a:r>
              <a:rPr lang="hr-HR" dirty="0" smtClean="0"/>
              <a:t>)</a:t>
            </a:r>
            <a:endParaRPr lang="en-US" dirty="0" smtClean="0"/>
          </a:p>
          <a:p>
            <a:pPr lvl="1" algn="just"/>
            <a:r>
              <a:rPr lang="en-US" dirty="0" smtClean="0"/>
              <a:t>Biological</a:t>
            </a:r>
            <a:r>
              <a:rPr lang="hr-HR" dirty="0" smtClean="0"/>
              <a:t> </a:t>
            </a:r>
            <a:r>
              <a:rPr lang="en-US" dirty="0" smtClean="0"/>
              <a:t>effects</a:t>
            </a:r>
            <a:r>
              <a:rPr lang="hr-HR" dirty="0" smtClean="0"/>
              <a:t> </a:t>
            </a:r>
            <a:r>
              <a:rPr lang="en-US" dirty="0" smtClean="0"/>
              <a:t>of</a:t>
            </a:r>
            <a:r>
              <a:rPr lang="hr-HR" dirty="0" smtClean="0"/>
              <a:t> </a:t>
            </a:r>
            <a:r>
              <a:rPr lang="en-US" dirty="0" smtClean="0"/>
              <a:t>ionizing</a:t>
            </a:r>
            <a:r>
              <a:rPr lang="hr-HR" dirty="0" smtClean="0"/>
              <a:t> </a:t>
            </a:r>
            <a:r>
              <a:rPr lang="en-US" dirty="0" smtClean="0"/>
              <a:t>radiation</a:t>
            </a:r>
            <a:r>
              <a:rPr lang="hr-HR" dirty="0" smtClean="0"/>
              <a:t> (</a:t>
            </a:r>
            <a:r>
              <a:rPr lang="en-US" dirty="0" smtClean="0"/>
              <a:t>1 hour</a:t>
            </a:r>
            <a:r>
              <a:rPr lang="hr-HR" dirty="0" smtClean="0"/>
              <a:t>)</a:t>
            </a:r>
            <a:endParaRPr lang="en-US" dirty="0" smtClean="0"/>
          </a:p>
          <a:p>
            <a:pPr lvl="1" algn="just"/>
            <a:r>
              <a:rPr lang="en-US" dirty="0" smtClean="0"/>
              <a:t>Principles</a:t>
            </a:r>
            <a:r>
              <a:rPr lang="hr-HR" dirty="0" smtClean="0"/>
              <a:t> </a:t>
            </a:r>
            <a:r>
              <a:rPr lang="en-US" dirty="0" smtClean="0"/>
              <a:t>of</a:t>
            </a:r>
            <a:r>
              <a:rPr lang="hr-HR" dirty="0" smtClean="0"/>
              <a:t> </a:t>
            </a:r>
            <a:r>
              <a:rPr lang="en-US" dirty="0" smtClean="0"/>
              <a:t>radiation</a:t>
            </a:r>
            <a:r>
              <a:rPr lang="hr-HR" dirty="0" smtClean="0"/>
              <a:t> </a:t>
            </a:r>
            <a:r>
              <a:rPr lang="en-US" dirty="0" smtClean="0"/>
              <a:t>protection</a:t>
            </a:r>
            <a:r>
              <a:rPr lang="hr-HR" dirty="0" smtClean="0"/>
              <a:t> (</a:t>
            </a:r>
            <a:r>
              <a:rPr lang="en-US" dirty="0" smtClean="0"/>
              <a:t>1 hour</a:t>
            </a:r>
            <a:r>
              <a:rPr lang="hr-HR" dirty="0" smtClean="0"/>
              <a:t>)</a:t>
            </a:r>
            <a:endParaRPr lang="en-US" dirty="0" smtClean="0"/>
          </a:p>
          <a:p>
            <a:pPr lvl="1" algn="just"/>
            <a:r>
              <a:rPr lang="hr-HR" dirty="0" smtClean="0"/>
              <a:t>Health </a:t>
            </a:r>
            <a:r>
              <a:rPr lang="en-US" dirty="0" smtClean="0"/>
              <a:t>surveillance</a:t>
            </a:r>
            <a:r>
              <a:rPr lang="hr-HR" dirty="0" smtClean="0"/>
              <a:t> </a:t>
            </a:r>
            <a:r>
              <a:rPr lang="en-US" dirty="0" smtClean="0"/>
              <a:t>of</a:t>
            </a:r>
            <a:r>
              <a:rPr lang="hr-HR" dirty="0" smtClean="0"/>
              <a:t> </a:t>
            </a:r>
            <a:r>
              <a:rPr lang="en-US" dirty="0" smtClean="0"/>
              <a:t>exposed</a:t>
            </a:r>
            <a:r>
              <a:rPr lang="hr-HR" dirty="0" smtClean="0"/>
              <a:t> </a:t>
            </a:r>
            <a:r>
              <a:rPr lang="en-US" dirty="0" smtClean="0"/>
              <a:t>workers</a:t>
            </a:r>
            <a:r>
              <a:rPr lang="hr-HR" dirty="0" smtClean="0"/>
              <a:t> (</a:t>
            </a:r>
            <a:r>
              <a:rPr lang="en-US" dirty="0" smtClean="0"/>
              <a:t>1 hour</a:t>
            </a:r>
            <a:r>
              <a:rPr lang="hr-HR" dirty="0" smtClean="0"/>
              <a:t>)</a:t>
            </a:r>
            <a:endParaRPr lang="en-US" dirty="0" smtClean="0"/>
          </a:p>
          <a:p>
            <a:pPr lvl="1" algn="just"/>
            <a:r>
              <a:rPr lang="en-US" dirty="0" smtClean="0"/>
              <a:t>Legislation</a:t>
            </a:r>
            <a:r>
              <a:rPr lang="hr-HR" dirty="0" smtClean="0"/>
              <a:t> (</a:t>
            </a:r>
            <a:r>
              <a:rPr lang="en-US" dirty="0" smtClean="0"/>
              <a:t>1 hour</a:t>
            </a:r>
            <a:r>
              <a:rPr lang="hr-HR" dirty="0" smtClean="0"/>
              <a:t>)</a:t>
            </a:r>
            <a:endParaRPr lang="en-US" dirty="0" smtClean="0"/>
          </a:p>
          <a:p>
            <a:pPr lvl="1" algn="just"/>
            <a:r>
              <a:rPr lang="en-US" dirty="0" smtClean="0"/>
              <a:t>Specialist program </a:t>
            </a:r>
            <a:r>
              <a:rPr lang="hr-HR" dirty="0" smtClean="0"/>
              <a:t>(</a:t>
            </a:r>
            <a:r>
              <a:rPr lang="en-US" dirty="0" smtClean="0"/>
              <a:t>3 hours</a:t>
            </a:r>
            <a:r>
              <a:rPr lang="hr-HR" dirty="0" smtClean="0"/>
              <a:t>)</a:t>
            </a:r>
            <a:endParaRPr lang="en-US" dirty="0" smtClean="0"/>
          </a:p>
        </p:txBody>
      </p:sp>
    </p:spTree>
    <p:extLst>
      <p:ext uri="{BB962C8B-B14F-4D97-AF65-F5344CB8AC3E}">
        <p14:creationId xmlns:p14="http://schemas.microsoft.com/office/powerpoint/2010/main" val="235036549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p:cNvSpPr>
            <a:spLocks noGrp="1"/>
          </p:cNvSpPr>
          <p:nvPr>
            <p:ph type="title"/>
          </p:nvPr>
        </p:nvSpPr>
        <p:spPr/>
        <p:txBody>
          <a:bodyPr>
            <a:normAutofit/>
          </a:bodyPr>
          <a:lstStyle/>
          <a:p>
            <a:pPr algn="l"/>
            <a:r>
              <a:rPr lang="en-US" sz="3600" dirty="0" smtClean="0"/>
              <a:t>National</a:t>
            </a:r>
            <a:r>
              <a:rPr lang="hr-HR" sz="3600" dirty="0" smtClean="0"/>
              <a:t> </a:t>
            </a:r>
            <a:r>
              <a:rPr lang="en-US" sz="3600" dirty="0" smtClean="0"/>
              <a:t>training</a:t>
            </a:r>
            <a:r>
              <a:rPr lang="hr-HR" sz="3600" dirty="0" smtClean="0"/>
              <a:t> </a:t>
            </a:r>
            <a:r>
              <a:rPr lang="en-US" sz="3600" dirty="0" smtClean="0"/>
              <a:t>system</a:t>
            </a:r>
            <a:endParaRPr lang="en-US" sz="3600" dirty="0"/>
          </a:p>
        </p:txBody>
      </p:sp>
      <p:sp>
        <p:nvSpPr>
          <p:cNvPr id="3" name="Rezervirano mjesto sadržaja 2"/>
          <p:cNvSpPr>
            <a:spLocks noGrp="1"/>
          </p:cNvSpPr>
          <p:nvPr>
            <p:ph sz="quarter" idx="1"/>
          </p:nvPr>
        </p:nvSpPr>
        <p:spPr/>
        <p:txBody>
          <a:bodyPr>
            <a:normAutofit fontScale="85000" lnSpcReduction="10000"/>
          </a:bodyPr>
          <a:lstStyle/>
          <a:p>
            <a:pPr algn="just"/>
            <a:r>
              <a:rPr lang="en-US" sz="3800" dirty="0" smtClean="0"/>
              <a:t>Advantage</a:t>
            </a:r>
            <a:r>
              <a:rPr lang="hr-HR" sz="3800" dirty="0" smtClean="0"/>
              <a:t>s</a:t>
            </a:r>
          </a:p>
          <a:p>
            <a:pPr marL="0" indent="0" algn="just">
              <a:buNone/>
            </a:pPr>
            <a:endParaRPr lang="hr-HR" sz="1200" dirty="0" smtClean="0"/>
          </a:p>
          <a:p>
            <a:pPr algn="just">
              <a:buFontTx/>
              <a:buChar char="-"/>
            </a:pPr>
            <a:r>
              <a:rPr lang="en-US" dirty="0" smtClean="0"/>
              <a:t>Courses</a:t>
            </a:r>
            <a:r>
              <a:rPr lang="hr-HR" dirty="0" smtClean="0"/>
              <a:t> </a:t>
            </a:r>
            <a:r>
              <a:rPr lang="en-US" dirty="0" smtClean="0"/>
              <a:t>may be</a:t>
            </a:r>
            <a:r>
              <a:rPr lang="hr-HR" dirty="0" smtClean="0"/>
              <a:t> </a:t>
            </a:r>
            <a:r>
              <a:rPr lang="en-US" dirty="0" smtClean="0"/>
              <a:t>organized</a:t>
            </a:r>
            <a:r>
              <a:rPr lang="hr-HR" dirty="0" smtClean="0"/>
              <a:t> on </a:t>
            </a:r>
            <a:r>
              <a:rPr lang="en-US" dirty="0" smtClean="0"/>
              <a:t>end-user</a:t>
            </a:r>
            <a:r>
              <a:rPr lang="hr-HR" dirty="0" smtClean="0"/>
              <a:t> </a:t>
            </a:r>
            <a:r>
              <a:rPr lang="en-US" dirty="0" smtClean="0"/>
              <a:t>request and</a:t>
            </a:r>
            <a:r>
              <a:rPr lang="hr-HR" dirty="0" smtClean="0"/>
              <a:t> on </a:t>
            </a:r>
            <a:r>
              <a:rPr lang="en-US" dirty="0" smtClean="0"/>
              <a:t>end-user</a:t>
            </a:r>
            <a:r>
              <a:rPr lang="hr-HR" dirty="0" smtClean="0"/>
              <a:t> </a:t>
            </a:r>
            <a:r>
              <a:rPr lang="en-US" dirty="0" smtClean="0"/>
              <a:t>location</a:t>
            </a:r>
            <a:r>
              <a:rPr lang="hr-HR" dirty="0" smtClean="0"/>
              <a:t> </a:t>
            </a:r>
            <a:r>
              <a:rPr lang="en-US" dirty="0" smtClean="0"/>
              <a:t>when</a:t>
            </a:r>
            <a:r>
              <a:rPr lang="hr-HR" dirty="0" smtClean="0"/>
              <a:t> </a:t>
            </a:r>
            <a:r>
              <a:rPr lang="en-US" dirty="0" smtClean="0"/>
              <a:t>practicable</a:t>
            </a:r>
            <a:r>
              <a:rPr lang="hr-HR" dirty="0" smtClean="0"/>
              <a:t>.</a:t>
            </a:r>
            <a:r>
              <a:rPr lang="en-US" dirty="0" smtClean="0"/>
              <a:t>  </a:t>
            </a:r>
            <a:endParaRPr lang="hr-HR" dirty="0" smtClean="0"/>
          </a:p>
          <a:p>
            <a:pPr marL="0" indent="0" algn="just">
              <a:buNone/>
            </a:pPr>
            <a:endParaRPr lang="en-US" sz="1200" dirty="0" smtClean="0"/>
          </a:p>
          <a:p>
            <a:pPr algn="just">
              <a:buFontTx/>
              <a:buChar char="-"/>
            </a:pPr>
            <a:r>
              <a:rPr lang="en-US" dirty="0" smtClean="0"/>
              <a:t>Training</a:t>
            </a:r>
            <a:r>
              <a:rPr lang="hr-HR" dirty="0" smtClean="0"/>
              <a:t> </a:t>
            </a:r>
            <a:r>
              <a:rPr lang="en-US" dirty="0" smtClean="0"/>
              <a:t>is adopted</a:t>
            </a:r>
            <a:r>
              <a:rPr lang="hr-HR" dirty="0" smtClean="0"/>
              <a:t> to </a:t>
            </a:r>
            <a:r>
              <a:rPr lang="en-US" dirty="0" smtClean="0"/>
              <a:t>end-user</a:t>
            </a:r>
            <a:r>
              <a:rPr lang="hr-HR" dirty="0" smtClean="0"/>
              <a:t> </a:t>
            </a:r>
            <a:r>
              <a:rPr lang="en-US" dirty="0" smtClean="0"/>
              <a:t>type</a:t>
            </a:r>
            <a:r>
              <a:rPr lang="hr-HR" dirty="0" smtClean="0"/>
              <a:t> </a:t>
            </a:r>
            <a:r>
              <a:rPr lang="en-US" dirty="0" smtClean="0"/>
              <a:t>of</a:t>
            </a:r>
            <a:r>
              <a:rPr lang="hr-HR" dirty="0" smtClean="0"/>
              <a:t> </a:t>
            </a:r>
            <a:r>
              <a:rPr lang="en-US" dirty="0" smtClean="0"/>
              <a:t>practice</a:t>
            </a:r>
            <a:r>
              <a:rPr lang="hr-HR" dirty="0" smtClean="0"/>
              <a:t> </a:t>
            </a:r>
            <a:r>
              <a:rPr lang="en-US" dirty="0" smtClean="0"/>
              <a:t>including</a:t>
            </a:r>
            <a:r>
              <a:rPr lang="hr-HR" dirty="0" smtClean="0"/>
              <a:t> </a:t>
            </a:r>
            <a:r>
              <a:rPr lang="en-US" dirty="0" smtClean="0"/>
              <a:t>specific</a:t>
            </a:r>
            <a:r>
              <a:rPr lang="hr-HR" dirty="0" smtClean="0"/>
              <a:t> </a:t>
            </a:r>
            <a:r>
              <a:rPr lang="en-US" dirty="0" smtClean="0"/>
              <a:t>exposure</a:t>
            </a:r>
            <a:r>
              <a:rPr lang="hr-HR" dirty="0" smtClean="0"/>
              <a:t> </a:t>
            </a:r>
            <a:r>
              <a:rPr lang="en-US" dirty="0" smtClean="0"/>
              <a:t>situations</a:t>
            </a:r>
            <a:r>
              <a:rPr lang="hr-HR" dirty="0" smtClean="0"/>
              <a:t> </a:t>
            </a:r>
            <a:r>
              <a:rPr lang="en-US" dirty="0" smtClean="0"/>
              <a:t>and</a:t>
            </a:r>
            <a:r>
              <a:rPr lang="hr-HR" dirty="0" smtClean="0"/>
              <a:t> </a:t>
            </a:r>
            <a:r>
              <a:rPr lang="en-US" dirty="0" smtClean="0"/>
              <a:t>protective</a:t>
            </a:r>
            <a:r>
              <a:rPr lang="hr-HR" dirty="0" smtClean="0"/>
              <a:t> </a:t>
            </a:r>
            <a:r>
              <a:rPr lang="en-US" dirty="0" smtClean="0"/>
              <a:t>measures.</a:t>
            </a:r>
          </a:p>
          <a:p>
            <a:pPr algn="just">
              <a:buFontTx/>
              <a:buChar char="-"/>
            </a:pPr>
            <a:endParaRPr lang="en-US" sz="1200" dirty="0"/>
          </a:p>
          <a:p>
            <a:pPr algn="just">
              <a:buFontTx/>
              <a:buChar char="-"/>
            </a:pPr>
            <a:r>
              <a:rPr lang="en-US" dirty="0" smtClean="0"/>
              <a:t>Good and bad practices can be discussed with end</a:t>
            </a:r>
            <a:r>
              <a:rPr lang="hr-HR" dirty="0" smtClean="0"/>
              <a:t>-</a:t>
            </a:r>
            <a:r>
              <a:rPr lang="en-US" dirty="0" smtClean="0"/>
              <a:t>users.</a:t>
            </a:r>
            <a:endParaRPr lang="hr-HR" dirty="0" smtClean="0"/>
          </a:p>
          <a:p>
            <a:pPr marL="0" indent="0" algn="just">
              <a:buNone/>
            </a:pPr>
            <a:endParaRPr lang="hr-HR" sz="1300" dirty="0"/>
          </a:p>
          <a:p>
            <a:pPr algn="just">
              <a:spcBef>
                <a:spcPts val="0"/>
              </a:spcBef>
              <a:buFontTx/>
              <a:buChar char="-"/>
            </a:pPr>
            <a:r>
              <a:rPr lang="hr-HR" dirty="0" smtClean="0"/>
              <a:t>For </a:t>
            </a:r>
            <a:r>
              <a:rPr lang="en-US" dirty="0" smtClean="0"/>
              <a:t>small</a:t>
            </a:r>
            <a:r>
              <a:rPr lang="hr-HR" dirty="0" smtClean="0"/>
              <a:t> </a:t>
            </a:r>
            <a:r>
              <a:rPr lang="en-US" dirty="0" smtClean="0"/>
              <a:t>number</a:t>
            </a:r>
            <a:r>
              <a:rPr lang="hr-HR" dirty="0" smtClean="0"/>
              <a:t> </a:t>
            </a:r>
            <a:r>
              <a:rPr lang="en-US" dirty="0" smtClean="0"/>
              <a:t>of</a:t>
            </a:r>
            <a:r>
              <a:rPr lang="hr-HR" dirty="0" smtClean="0"/>
              <a:t> </a:t>
            </a:r>
            <a:r>
              <a:rPr lang="en-US" dirty="0" smtClean="0"/>
              <a:t>trained participants</a:t>
            </a:r>
            <a:r>
              <a:rPr lang="hr-HR" dirty="0" smtClean="0"/>
              <a:t> </a:t>
            </a:r>
            <a:r>
              <a:rPr lang="en-US" dirty="0" smtClean="0"/>
              <a:t>from different practices</a:t>
            </a:r>
            <a:r>
              <a:rPr lang="hr-HR" dirty="0" smtClean="0"/>
              <a:t>, </a:t>
            </a:r>
            <a:r>
              <a:rPr lang="en-US" dirty="0" smtClean="0"/>
              <a:t>groups</a:t>
            </a:r>
            <a:r>
              <a:rPr lang="hr-HR" dirty="0" smtClean="0"/>
              <a:t> </a:t>
            </a:r>
            <a:r>
              <a:rPr lang="en-US" dirty="0" smtClean="0"/>
              <a:t>can be merged</a:t>
            </a:r>
            <a:r>
              <a:rPr lang="hr-HR" dirty="0" smtClean="0"/>
              <a:t> for </a:t>
            </a:r>
            <a:r>
              <a:rPr lang="en-US" dirty="0" smtClean="0"/>
              <a:t>basic</a:t>
            </a:r>
            <a:r>
              <a:rPr lang="hr-HR" dirty="0" smtClean="0"/>
              <a:t> program </a:t>
            </a:r>
            <a:r>
              <a:rPr lang="en-US" dirty="0" smtClean="0"/>
              <a:t>and</a:t>
            </a:r>
            <a:r>
              <a:rPr lang="hr-HR" dirty="0" smtClean="0"/>
              <a:t> </a:t>
            </a:r>
            <a:r>
              <a:rPr lang="en-US" dirty="0" smtClean="0"/>
              <a:t>split</a:t>
            </a:r>
            <a:r>
              <a:rPr lang="hr-HR" dirty="0" smtClean="0"/>
              <a:t> for </a:t>
            </a:r>
            <a:r>
              <a:rPr lang="en-US" dirty="0" smtClean="0"/>
              <a:t>specialist</a:t>
            </a:r>
            <a:r>
              <a:rPr lang="hr-HR" dirty="0" smtClean="0"/>
              <a:t> program</a:t>
            </a:r>
            <a:r>
              <a:rPr lang="en-US" dirty="0" smtClean="0"/>
              <a:t>.</a:t>
            </a:r>
            <a:r>
              <a:rPr lang="hr-HR" dirty="0" smtClean="0"/>
              <a:t> (</a:t>
            </a:r>
            <a:r>
              <a:rPr lang="en-US" dirty="0" smtClean="0"/>
              <a:t>Training courses can be organized more often and expenses are decreased.</a:t>
            </a:r>
            <a:r>
              <a:rPr lang="hr-HR" dirty="0" smtClean="0"/>
              <a:t>)</a:t>
            </a:r>
            <a:endParaRPr lang="en-US" dirty="0" smtClean="0"/>
          </a:p>
          <a:p>
            <a:pPr algn="just">
              <a:spcBef>
                <a:spcPts val="0"/>
              </a:spcBef>
              <a:buFontTx/>
              <a:buChar char="-"/>
            </a:pPr>
            <a:endParaRPr lang="en-US" sz="1000" dirty="0"/>
          </a:p>
          <a:p>
            <a:pPr algn="just">
              <a:spcBef>
                <a:spcPts val="0"/>
              </a:spcBef>
              <a:buFontTx/>
              <a:buChar char="-"/>
            </a:pPr>
            <a:endParaRPr lang="en-US" sz="1000" dirty="0" smtClean="0"/>
          </a:p>
          <a:p>
            <a:pPr algn="just">
              <a:spcBef>
                <a:spcPts val="0"/>
              </a:spcBef>
              <a:buFontTx/>
              <a:buChar char="-"/>
            </a:pPr>
            <a:endParaRPr lang="en-US" dirty="0"/>
          </a:p>
          <a:p>
            <a:pPr algn="just">
              <a:spcBef>
                <a:spcPts val="0"/>
              </a:spcBef>
              <a:buFontTx/>
              <a:buChar char="-"/>
            </a:pPr>
            <a:endParaRPr lang="en-US" dirty="0" smtClean="0"/>
          </a:p>
        </p:txBody>
      </p:sp>
    </p:spTree>
    <p:extLst>
      <p:ext uri="{BB962C8B-B14F-4D97-AF65-F5344CB8AC3E}">
        <p14:creationId xmlns:p14="http://schemas.microsoft.com/office/powerpoint/2010/main" val="268681782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p:cNvSpPr>
            <a:spLocks noGrp="1"/>
          </p:cNvSpPr>
          <p:nvPr>
            <p:ph type="title"/>
          </p:nvPr>
        </p:nvSpPr>
        <p:spPr>
          <a:xfrm>
            <a:off x="827584" y="404664"/>
            <a:ext cx="7772400" cy="724942"/>
          </a:xfrm>
        </p:spPr>
        <p:txBody>
          <a:bodyPr>
            <a:normAutofit/>
          </a:bodyPr>
          <a:lstStyle/>
          <a:p>
            <a:pPr algn="l"/>
            <a:r>
              <a:rPr lang="en-US" sz="3600" dirty="0" smtClean="0"/>
              <a:t>National</a:t>
            </a:r>
            <a:r>
              <a:rPr lang="hr-HR" sz="3600" dirty="0" smtClean="0"/>
              <a:t> </a:t>
            </a:r>
            <a:r>
              <a:rPr lang="en-US" sz="3600" dirty="0" smtClean="0"/>
              <a:t>training</a:t>
            </a:r>
            <a:r>
              <a:rPr lang="hr-HR" sz="3600" dirty="0" smtClean="0"/>
              <a:t> </a:t>
            </a:r>
            <a:r>
              <a:rPr lang="en-US" sz="3600" dirty="0" smtClean="0"/>
              <a:t>system</a:t>
            </a:r>
            <a:endParaRPr lang="en-US" sz="3600" dirty="0"/>
          </a:p>
        </p:txBody>
      </p:sp>
      <p:sp>
        <p:nvSpPr>
          <p:cNvPr id="3" name="Rezervirano mjesto sadržaja 2"/>
          <p:cNvSpPr>
            <a:spLocks noGrp="1"/>
          </p:cNvSpPr>
          <p:nvPr>
            <p:ph sz="quarter" idx="1"/>
          </p:nvPr>
        </p:nvSpPr>
        <p:spPr/>
        <p:txBody>
          <a:bodyPr>
            <a:normAutofit fontScale="92500" lnSpcReduction="20000"/>
          </a:bodyPr>
          <a:lstStyle/>
          <a:p>
            <a:pPr algn="just"/>
            <a:r>
              <a:rPr lang="en-US" sz="3200" dirty="0" smtClean="0"/>
              <a:t>Disadvantages</a:t>
            </a:r>
          </a:p>
          <a:p>
            <a:pPr marL="0" indent="0" algn="just">
              <a:buNone/>
            </a:pPr>
            <a:endParaRPr lang="en-US" sz="1200" dirty="0" smtClean="0"/>
          </a:p>
          <a:p>
            <a:pPr>
              <a:buFontTx/>
              <a:buChar char="-"/>
            </a:pPr>
            <a:r>
              <a:rPr lang="en-US" dirty="0" smtClean="0"/>
              <a:t>Different educational institutions with the same training program provide different lectures depending on lecturer.</a:t>
            </a:r>
          </a:p>
          <a:p>
            <a:pPr>
              <a:buFontTx/>
              <a:buChar char="-"/>
            </a:pPr>
            <a:endParaRPr lang="en-US" sz="1000" dirty="0"/>
          </a:p>
          <a:p>
            <a:pPr>
              <a:buFontTx/>
              <a:buChar char="-"/>
            </a:pPr>
            <a:r>
              <a:rPr lang="en-US" dirty="0" smtClean="0"/>
              <a:t>Very different level of the formal education of the participants is not recognized in training material content.</a:t>
            </a:r>
          </a:p>
          <a:p>
            <a:pPr>
              <a:buFontTx/>
              <a:buChar char="-"/>
            </a:pPr>
            <a:endParaRPr lang="en-US" sz="1200" dirty="0" smtClean="0"/>
          </a:p>
          <a:p>
            <a:pPr>
              <a:buFontTx/>
              <a:buChar char="-"/>
            </a:pPr>
            <a:r>
              <a:rPr lang="en-US" dirty="0" smtClean="0"/>
              <a:t>There </a:t>
            </a:r>
            <a:r>
              <a:rPr lang="hr-HR" dirty="0" smtClean="0"/>
              <a:t>are</a:t>
            </a:r>
            <a:r>
              <a:rPr lang="en-US" dirty="0" smtClean="0"/>
              <a:t> no practical exercise elements.</a:t>
            </a:r>
            <a:endParaRPr lang="hr-HR" dirty="0" smtClean="0"/>
          </a:p>
          <a:p>
            <a:pPr marL="0" indent="0">
              <a:buNone/>
            </a:pPr>
            <a:endParaRPr lang="en-US" dirty="0" smtClean="0"/>
          </a:p>
          <a:p>
            <a:pPr>
              <a:buFontTx/>
              <a:buChar char="-"/>
            </a:pPr>
            <a:r>
              <a:rPr lang="en-US" dirty="0" smtClean="0"/>
              <a:t>There is no assessment </a:t>
            </a:r>
            <a:r>
              <a:rPr lang="en-US" dirty="0" smtClean="0"/>
              <a:t>of</a:t>
            </a:r>
            <a:r>
              <a:rPr lang="hr-HR" dirty="0" smtClean="0"/>
              <a:t> </a:t>
            </a:r>
            <a:r>
              <a:rPr lang="en-US" dirty="0" smtClean="0"/>
              <a:t>education </a:t>
            </a:r>
            <a:r>
              <a:rPr lang="hr-HR" dirty="0" smtClean="0"/>
              <a:t>effectiveness </a:t>
            </a:r>
            <a:r>
              <a:rPr lang="en-US" dirty="0" smtClean="0"/>
              <a:t>and</a:t>
            </a:r>
            <a:r>
              <a:rPr lang="hr-HR" dirty="0" smtClean="0"/>
              <a:t> </a:t>
            </a:r>
            <a:r>
              <a:rPr lang="en-US" dirty="0" smtClean="0"/>
              <a:t>trainers </a:t>
            </a:r>
            <a:r>
              <a:rPr lang="en-US" dirty="0" smtClean="0"/>
              <a:t>competence.</a:t>
            </a:r>
            <a:endParaRPr lang="en-US" dirty="0"/>
          </a:p>
        </p:txBody>
      </p:sp>
    </p:spTree>
    <p:extLst>
      <p:ext uri="{BB962C8B-B14F-4D97-AF65-F5344CB8AC3E}">
        <p14:creationId xmlns:p14="http://schemas.microsoft.com/office/powerpoint/2010/main" val="107434082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p:cNvSpPr>
            <a:spLocks noGrp="1"/>
          </p:cNvSpPr>
          <p:nvPr>
            <p:ph type="title"/>
          </p:nvPr>
        </p:nvSpPr>
        <p:spPr>
          <a:xfrm>
            <a:off x="827584" y="188640"/>
            <a:ext cx="7772400" cy="1228998"/>
          </a:xfrm>
        </p:spPr>
        <p:txBody>
          <a:bodyPr>
            <a:normAutofit fontScale="90000"/>
          </a:bodyPr>
          <a:lstStyle/>
          <a:p>
            <a:pPr algn="l"/>
            <a:r>
              <a:rPr lang="en-US" dirty="0" smtClean="0"/>
              <a:t>Improvements for the future to be considered</a:t>
            </a:r>
            <a:endParaRPr lang="en-US" dirty="0"/>
          </a:p>
        </p:txBody>
      </p:sp>
      <p:sp>
        <p:nvSpPr>
          <p:cNvPr id="3" name="Rezervirano mjesto sadržaja 2"/>
          <p:cNvSpPr>
            <a:spLocks noGrp="1"/>
          </p:cNvSpPr>
          <p:nvPr>
            <p:ph sz="quarter" idx="1"/>
          </p:nvPr>
        </p:nvSpPr>
        <p:spPr/>
        <p:txBody>
          <a:bodyPr>
            <a:normAutofit lnSpcReduction="10000"/>
          </a:bodyPr>
          <a:lstStyle/>
          <a:p>
            <a:endParaRPr lang="en-US" dirty="0" smtClean="0"/>
          </a:p>
          <a:p>
            <a:r>
              <a:rPr lang="en-US" dirty="0" smtClean="0"/>
              <a:t>Harmonized</a:t>
            </a:r>
            <a:r>
              <a:rPr lang="hr-HR" dirty="0" smtClean="0"/>
              <a:t> </a:t>
            </a:r>
            <a:r>
              <a:rPr lang="en-US" dirty="0" smtClean="0"/>
              <a:t>training materials</a:t>
            </a:r>
            <a:r>
              <a:rPr lang="hr-HR" dirty="0" smtClean="0"/>
              <a:t> </a:t>
            </a:r>
            <a:r>
              <a:rPr lang="en-US" dirty="0" smtClean="0"/>
              <a:t>and</a:t>
            </a:r>
            <a:r>
              <a:rPr lang="hr-HR" dirty="0" smtClean="0"/>
              <a:t> </a:t>
            </a:r>
            <a:r>
              <a:rPr lang="en-US" dirty="0" smtClean="0"/>
              <a:t>presentations</a:t>
            </a:r>
            <a:r>
              <a:rPr lang="hr-HR" dirty="0" smtClean="0"/>
              <a:t> </a:t>
            </a:r>
            <a:r>
              <a:rPr lang="en-US" dirty="0" smtClean="0"/>
              <a:t>on national level </a:t>
            </a:r>
            <a:r>
              <a:rPr lang="hr-HR" dirty="0" smtClean="0"/>
              <a:t>(</a:t>
            </a:r>
            <a:r>
              <a:rPr lang="en-US" dirty="0" smtClean="0"/>
              <a:t>development</a:t>
            </a:r>
            <a:r>
              <a:rPr lang="hr-HR" dirty="0" smtClean="0"/>
              <a:t> </a:t>
            </a:r>
            <a:r>
              <a:rPr lang="en-US" dirty="0" smtClean="0"/>
              <a:t>in</a:t>
            </a:r>
            <a:r>
              <a:rPr lang="hr-HR" dirty="0" smtClean="0"/>
              <a:t> </a:t>
            </a:r>
            <a:r>
              <a:rPr lang="en-US" dirty="0" smtClean="0"/>
              <a:t>progress</a:t>
            </a:r>
            <a:r>
              <a:rPr lang="hr-HR" dirty="0" smtClean="0"/>
              <a:t>)</a:t>
            </a:r>
            <a:r>
              <a:rPr lang="en-US" dirty="0" smtClean="0"/>
              <a:t>.</a:t>
            </a:r>
            <a:r>
              <a:rPr lang="hr-HR" dirty="0" smtClean="0"/>
              <a:t> </a:t>
            </a:r>
            <a:endParaRPr lang="en-US" dirty="0" smtClean="0"/>
          </a:p>
          <a:p>
            <a:r>
              <a:rPr lang="en-US" dirty="0" smtClean="0"/>
              <a:t>Development of different training modules for participant groups with different formal education level.</a:t>
            </a:r>
            <a:endParaRPr lang="hr-HR" dirty="0" smtClean="0"/>
          </a:p>
          <a:p>
            <a:r>
              <a:rPr lang="en-US" dirty="0" smtClean="0"/>
              <a:t>Implementation</a:t>
            </a:r>
            <a:r>
              <a:rPr lang="hr-HR" dirty="0" smtClean="0"/>
              <a:t> </a:t>
            </a:r>
            <a:r>
              <a:rPr lang="en-US" dirty="0" smtClean="0"/>
              <a:t>of</a:t>
            </a:r>
            <a:r>
              <a:rPr lang="hr-HR" dirty="0" smtClean="0"/>
              <a:t> </a:t>
            </a:r>
            <a:r>
              <a:rPr lang="en-US" dirty="0" smtClean="0"/>
              <a:t>simple</a:t>
            </a:r>
            <a:r>
              <a:rPr lang="hr-HR" dirty="0" smtClean="0"/>
              <a:t> </a:t>
            </a:r>
            <a:r>
              <a:rPr lang="en-US" dirty="0" smtClean="0"/>
              <a:t>practical</a:t>
            </a:r>
            <a:r>
              <a:rPr lang="hr-HR" dirty="0" smtClean="0"/>
              <a:t> </a:t>
            </a:r>
            <a:r>
              <a:rPr lang="en-US" dirty="0" smtClean="0"/>
              <a:t>exercises demonstrating basic radiation protection methods</a:t>
            </a:r>
            <a:r>
              <a:rPr lang="hr-HR" dirty="0" smtClean="0"/>
              <a:t>.</a:t>
            </a:r>
          </a:p>
          <a:p>
            <a:r>
              <a:rPr lang="en-US" dirty="0" smtClean="0"/>
              <a:t>Implementation of education </a:t>
            </a:r>
            <a:r>
              <a:rPr lang="hr-HR" dirty="0" smtClean="0"/>
              <a:t>effectiveness </a:t>
            </a:r>
            <a:r>
              <a:rPr lang="en-US" dirty="0" smtClean="0"/>
              <a:t>and trainers quality assessment. </a:t>
            </a:r>
          </a:p>
        </p:txBody>
      </p:sp>
    </p:spTree>
    <p:extLst>
      <p:ext uri="{BB962C8B-B14F-4D97-AF65-F5344CB8AC3E}">
        <p14:creationId xmlns:p14="http://schemas.microsoft.com/office/powerpoint/2010/main" val="260054053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p:cNvSpPr>
            <a:spLocks noGrp="1"/>
          </p:cNvSpPr>
          <p:nvPr>
            <p:ph type="title"/>
          </p:nvPr>
        </p:nvSpPr>
        <p:spPr/>
        <p:txBody>
          <a:bodyPr>
            <a:normAutofit/>
          </a:bodyPr>
          <a:lstStyle/>
          <a:p>
            <a:pPr algn="l"/>
            <a:r>
              <a:rPr lang="en-US" sz="3600" dirty="0" smtClean="0"/>
              <a:t>Historical overview</a:t>
            </a:r>
            <a:endParaRPr lang="en-US" sz="3600" dirty="0"/>
          </a:p>
        </p:txBody>
      </p:sp>
      <p:sp>
        <p:nvSpPr>
          <p:cNvPr id="3" name="Rezervirano mjesto sadržaja 2"/>
          <p:cNvSpPr>
            <a:spLocks noGrp="1"/>
          </p:cNvSpPr>
          <p:nvPr>
            <p:ph sz="quarter" idx="1"/>
          </p:nvPr>
        </p:nvSpPr>
        <p:spPr>
          <a:xfrm>
            <a:off x="457200" y="1412776"/>
            <a:ext cx="8229600" cy="4896544"/>
          </a:xfrm>
        </p:spPr>
        <p:txBody>
          <a:bodyPr>
            <a:normAutofit fontScale="40000" lnSpcReduction="20000"/>
          </a:bodyPr>
          <a:lstStyle/>
          <a:p>
            <a:pPr algn="just">
              <a:spcBef>
                <a:spcPts val="0"/>
              </a:spcBef>
            </a:pPr>
            <a:r>
              <a:rPr lang="hr-HR" sz="5000" b="1" dirty="0" smtClean="0"/>
              <a:t>1990-1996:</a:t>
            </a:r>
          </a:p>
          <a:p>
            <a:pPr marL="0" indent="0" algn="just">
              <a:spcBef>
                <a:spcPts val="0"/>
              </a:spcBef>
              <a:buNone/>
            </a:pPr>
            <a:endParaRPr lang="hr-HR" sz="2100" dirty="0"/>
          </a:p>
          <a:p>
            <a:pPr algn="just">
              <a:spcBef>
                <a:spcPts val="0"/>
              </a:spcBef>
              <a:buFontTx/>
              <a:buChar char="-"/>
              <a:tabLst>
                <a:tab pos="265113" algn="l"/>
              </a:tabLst>
            </a:pPr>
            <a:r>
              <a:rPr lang="en-US" sz="4200" dirty="0" smtClean="0"/>
              <a:t>War</a:t>
            </a:r>
            <a:r>
              <a:rPr lang="hr-HR" sz="4200" dirty="0" smtClean="0"/>
              <a:t> for </a:t>
            </a:r>
            <a:r>
              <a:rPr lang="en-US" sz="4200" dirty="0" smtClean="0"/>
              <a:t>independence</a:t>
            </a:r>
            <a:r>
              <a:rPr lang="hr-HR" sz="4200" dirty="0" smtClean="0"/>
              <a:t>: </a:t>
            </a:r>
            <a:r>
              <a:rPr lang="en-US" sz="4200" dirty="0" smtClean="0"/>
              <a:t>training</a:t>
            </a:r>
            <a:r>
              <a:rPr lang="hr-HR" sz="4200" dirty="0" smtClean="0"/>
              <a:t> </a:t>
            </a:r>
            <a:r>
              <a:rPr lang="en-US" sz="4200" dirty="0" smtClean="0"/>
              <a:t>and</a:t>
            </a:r>
            <a:r>
              <a:rPr lang="hr-HR" sz="4200" dirty="0" smtClean="0"/>
              <a:t> </a:t>
            </a:r>
            <a:r>
              <a:rPr lang="en-US" sz="4200" dirty="0" smtClean="0"/>
              <a:t>education</a:t>
            </a:r>
            <a:r>
              <a:rPr lang="hr-HR" sz="4200" dirty="0" smtClean="0"/>
              <a:t> </a:t>
            </a:r>
            <a:r>
              <a:rPr lang="en-US" sz="4200" dirty="0" smtClean="0"/>
              <a:t>in</a:t>
            </a:r>
            <a:r>
              <a:rPr lang="hr-HR" sz="4200" dirty="0" smtClean="0"/>
              <a:t> </a:t>
            </a:r>
            <a:r>
              <a:rPr lang="en-US" sz="4200" dirty="0" smtClean="0"/>
              <a:t>radiation</a:t>
            </a:r>
            <a:r>
              <a:rPr lang="hr-HR" sz="4200" dirty="0" smtClean="0"/>
              <a:t> </a:t>
            </a:r>
            <a:r>
              <a:rPr lang="en-US" sz="4200" dirty="0" smtClean="0"/>
              <a:t>protection</a:t>
            </a:r>
            <a:r>
              <a:rPr lang="hr-HR" sz="4200" dirty="0" smtClean="0"/>
              <a:t> </a:t>
            </a:r>
            <a:r>
              <a:rPr lang="en-US" sz="4200" dirty="0" smtClean="0"/>
              <a:t>was</a:t>
            </a:r>
            <a:r>
              <a:rPr lang="hr-HR" sz="4200" dirty="0" smtClean="0"/>
              <a:t> </a:t>
            </a:r>
            <a:r>
              <a:rPr lang="en-US" sz="4200" dirty="0" smtClean="0"/>
              <a:t>not</a:t>
            </a:r>
            <a:r>
              <a:rPr lang="hr-HR" sz="4200" dirty="0" smtClean="0"/>
              <a:t> a </a:t>
            </a:r>
            <a:r>
              <a:rPr lang="en-US" sz="4200" dirty="0" smtClean="0"/>
              <a:t>topic</a:t>
            </a:r>
            <a:r>
              <a:rPr lang="hr-HR" sz="4200" dirty="0" smtClean="0"/>
              <a:t> </a:t>
            </a:r>
            <a:r>
              <a:rPr lang="en-US" sz="4200" dirty="0" smtClean="0"/>
              <a:t>of</a:t>
            </a:r>
            <a:r>
              <a:rPr lang="hr-HR" sz="4200" dirty="0" smtClean="0"/>
              <a:t> </a:t>
            </a:r>
            <a:r>
              <a:rPr lang="en-US" sz="4200" dirty="0" smtClean="0"/>
              <a:t>primary</a:t>
            </a:r>
            <a:r>
              <a:rPr lang="hr-HR" sz="4200" dirty="0" smtClean="0"/>
              <a:t> </a:t>
            </a:r>
            <a:r>
              <a:rPr lang="en-US" sz="4200" dirty="0" smtClean="0"/>
              <a:t>concern</a:t>
            </a:r>
            <a:r>
              <a:rPr lang="hr-HR" sz="4200" dirty="0" smtClean="0"/>
              <a:t>.</a:t>
            </a:r>
          </a:p>
          <a:p>
            <a:pPr marL="0" indent="0" algn="just">
              <a:spcBef>
                <a:spcPts val="0"/>
              </a:spcBef>
              <a:buNone/>
              <a:tabLst>
                <a:tab pos="265113" algn="l"/>
              </a:tabLst>
            </a:pPr>
            <a:endParaRPr lang="en-US" sz="4200" dirty="0" smtClean="0"/>
          </a:p>
          <a:p>
            <a:pPr marL="0" indent="0" algn="just">
              <a:spcBef>
                <a:spcPts val="0"/>
              </a:spcBef>
              <a:buNone/>
            </a:pPr>
            <a:endParaRPr lang="hr-HR" sz="2100" dirty="0" smtClean="0"/>
          </a:p>
          <a:p>
            <a:pPr algn="just">
              <a:spcBef>
                <a:spcPts val="0"/>
              </a:spcBef>
            </a:pPr>
            <a:r>
              <a:rPr lang="en-US" sz="5000" b="1" dirty="0" smtClean="0"/>
              <a:t>Up to 1998:</a:t>
            </a:r>
            <a:r>
              <a:rPr lang="hr-HR" sz="5000" b="1" dirty="0"/>
              <a:t> </a:t>
            </a:r>
            <a:endParaRPr lang="hr-HR" sz="5000" b="1" dirty="0" smtClean="0"/>
          </a:p>
          <a:p>
            <a:pPr marL="0" indent="0" algn="just">
              <a:spcBef>
                <a:spcPts val="0"/>
              </a:spcBef>
              <a:buNone/>
            </a:pPr>
            <a:endParaRPr lang="hr-HR" sz="2100" dirty="0" smtClean="0"/>
          </a:p>
          <a:p>
            <a:pPr algn="just">
              <a:spcBef>
                <a:spcPts val="0"/>
              </a:spcBef>
              <a:buFontTx/>
              <a:buChar char="-"/>
              <a:tabLst>
                <a:tab pos="354013" algn="l"/>
              </a:tabLst>
            </a:pPr>
            <a:r>
              <a:rPr lang="en-US" sz="4200" dirty="0" smtClean="0"/>
              <a:t>Radiation</a:t>
            </a:r>
            <a:r>
              <a:rPr lang="hr-HR" sz="4200" dirty="0" smtClean="0"/>
              <a:t> </a:t>
            </a:r>
            <a:r>
              <a:rPr lang="en-US" sz="4200" dirty="0" smtClean="0"/>
              <a:t>protection</a:t>
            </a:r>
            <a:r>
              <a:rPr lang="hr-HR" sz="4200" dirty="0" smtClean="0"/>
              <a:t> </a:t>
            </a:r>
            <a:r>
              <a:rPr lang="en-US" sz="4200" dirty="0" smtClean="0"/>
              <a:t>infrastructure</a:t>
            </a:r>
            <a:r>
              <a:rPr lang="hr-HR" sz="4200" dirty="0" smtClean="0"/>
              <a:t> is  „ </a:t>
            </a:r>
            <a:r>
              <a:rPr lang="en-US" sz="4200" dirty="0" smtClean="0"/>
              <a:t>under</a:t>
            </a:r>
            <a:r>
              <a:rPr lang="hr-HR" sz="4200" dirty="0" smtClean="0"/>
              <a:t>  </a:t>
            </a:r>
            <a:r>
              <a:rPr lang="en-US" sz="4200" dirty="0" smtClean="0"/>
              <a:t>construction</a:t>
            </a:r>
            <a:r>
              <a:rPr lang="hr-HR" sz="4200" dirty="0" smtClean="0"/>
              <a:t>”</a:t>
            </a:r>
          </a:p>
          <a:p>
            <a:pPr algn="just">
              <a:spcBef>
                <a:spcPts val="0"/>
              </a:spcBef>
              <a:buFontTx/>
              <a:buChar char="-"/>
              <a:tabLst>
                <a:tab pos="354013" algn="l"/>
              </a:tabLst>
            </a:pPr>
            <a:r>
              <a:rPr lang="en-US" sz="4200" dirty="0" smtClean="0"/>
              <a:t>Education</a:t>
            </a:r>
            <a:r>
              <a:rPr lang="hr-HR" sz="4200" dirty="0" smtClean="0"/>
              <a:t>s </a:t>
            </a:r>
            <a:r>
              <a:rPr lang="en-US" sz="4200" dirty="0" smtClean="0"/>
              <a:t>from</a:t>
            </a:r>
            <a:r>
              <a:rPr lang="hr-HR" sz="4200" dirty="0" smtClean="0"/>
              <a:t> Ex. </a:t>
            </a:r>
            <a:r>
              <a:rPr lang="en-US" sz="4200" dirty="0" smtClean="0"/>
              <a:t>Yugoslavia</a:t>
            </a:r>
            <a:r>
              <a:rPr lang="hr-HR" sz="4200" dirty="0" smtClean="0"/>
              <a:t> </a:t>
            </a:r>
            <a:r>
              <a:rPr lang="en-US" sz="4200" dirty="0" smtClean="0"/>
              <a:t>radiation</a:t>
            </a:r>
            <a:r>
              <a:rPr lang="hr-HR" sz="4200" dirty="0" smtClean="0"/>
              <a:t> </a:t>
            </a:r>
            <a:r>
              <a:rPr lang="en-US" sz="4200" dirty="0" smtClean="0"/>
              <a:t>protection</a:t>
            </a:r>
            <a:r>
              <a:rPr lang="hr-HR" sz="4200" dirty="0" smtClean="0"/>
              <a:t> </a:t>
            </a:r>
            <a:r>
              <a:rPr lang="en-US" sz="4200" dirty="0" smtClean="0"/>
              <a:t>system</a:t>
            </a:r>
            <a:r>
              <a:rPr lang="hr-HR" sz="4200" dirty="0" smtClean="0"/>
              <a:t> </a:t>
            </a:r>
            <a:r>
              <a:rPr lang="en-US" sz="4200" dirty="0" smtClean="0"/>
              <a:t>were</a:t>
            </a:r>
            <a:r>
              <a:rPr lang="hr-HR" sz="4200" dirty="0" smtClean="0"/>
              <a:t> </a:t>
            </a:r>
            <a:r>
              <a:rPr lang="en-US" sz="4200" dirty="0" smtClean="0"/>
              <a:t>accepted</a:t>
            </a:r>
          </a:p>
          <a:p>
            <a:pPr algn="just">
              <a:spcBef>
                <a:spcPts val="0"/>
              </a:spcBef>
              <a:buFontTx/>
              <a:buChar char="-"/>
            </a:pPr>
            <a:r>
              <a:rPr lang="en-US" sz="4200" dirty="0" smtClean="0"/>
              <a:t>Recognized</a:t>
            </a:r>
            <a:r>
              <a:rPr lang="hr-HR" sz="4200" dirty="0" smtClean="0"/>
              <a:t> </a:t>
            </a:r>
            <a:r>
              <a:rPr lang="en-US" sz="4200" dirty="0" smtClean="0"/>
              <a:t>educational</a:t>
            </a:r>
            <a:r>
              <a:rPr lang="hr-HR" sz="4200" dirty="0" smtClean="0"/>
              <a:t> </a:t>
            </a:r>
            <a:r>
              <a:rPr lang="en-US" sz="4200" dirty="0" smtClean="0"/>
              <a:t>institutions</a:t>
            </a:r>
            <a:r>
              <a:rPr lang="hr-HR" sz="4200" dirty="0" smtClean="0"/>
              <a:t>:</a:t>
            </a:r>
          </a:p>
          <a:p>
            <a:pPr algn="just">
              <a:spcBef>
                <a:spcPts val="0"/>
              </a:spcBef>
              <a:buFontTx/>
              <a:buChar char="-"/>
            </a:pPr>
            <a:endParaRPr lang="hr-HR" sz="4200" dirty="0" smtClean="0"/>
          </a:p>
          <a:p>
            <a:pPr lvl="1" algn="just">
              <a:spcBef>
                <a:spcPts val="0"/>
              </a:spcBef>
              <a:buFontTx/>
              <a:buChar char="-"/>
            </a:pPr>
            <a:r>
              <a:rPr lang="hr-HR" sz="4000" dirty="0" smtClean="0"/>
              <a:t>Institute Ruđer Bošković (Croatia)</a:t>
            </a:r>
          </a:p>
          <a:p>
            <a:pPr lvl="1" algn="just">
              <a:spcBef>
                <a:spcPts val="0"/>
              </a:spcBef>
              <a:buFontTx/>
              <a:buChar char="-"/>
            </a:pPr>
            <a:r>
              <a:rPr lang="hr-HR" sz="4000" dirty="0"/>
              <a:t>Institute </a:t>
            </a:r>
            <a:r>
              <a:rPr lang="hr-HR" sz="4000" dirty="0" smtClean="0"/>
              <a:t>for </a:t>
            </a:r>
            <a:r>
              <a:rPr lang="en-US" sz="4000" dirty="0" smtClean="0"/>
              <a:t>Nuclear</a:t>
            </a:r>
            <a:r>
              <a:rPr lang="hr-HR" sz="4000" dirty="0" smtClean="0"/>
              <a:t> </a:t>
            </a:r>
            <a:r>
              <a:rPr lang="en-US" sz="4000" dirty="0" smtClean="0"/>
              <a:t>Sciences</a:t>
            </a:r>
            <a:r>
              <a:rPr lang="hr-HR" sz="4000" dirty="0" smtClean="0"/>
              <a:t> </a:t>
            </a:r>
            <a:r>
              <a:rPr lang="en-US" sz="4000" dirty="0" smtClean="0"/>
              <a:t>Vinča</a:t>
            </a:r>
            <a:r>
              <a:rPr lang="hr-HR" sz="4000" dirty="0" smtClean="0"/>
              <a:t> </a:t>
            </a:r>
            <a:r>
              <a:rPr lang="en-US" sz="4000" dirty="0" smtClean="0"/>
              <a:t>Belgrade</a:t>
            </a:r>
            <a:r>
              <a:rPr lang="hr-HR" sz="4000" dirty="0" smtClean="0"/>
              <a:t> (</a:t>
            </a:r>
            <a:r>
              <a:rPr lang="en-US" sz="4000" dirty="0" smtClean="0"/>
              <a:t>Serbia</a:t>
            </a:r>
            <a:r>
              <a:rPr lang="hr-HR" sz="4000" dirty="0" smtClean="0"/>
              <a:t>)</a:t>
            </a:r>
          </a:p>
          <a:p>
            <a:pPr algn="just">
              <a:spcBef>
                <a:spcPts val="0"/>
              </a:spcBef>
              <a:buFontTx/>
              <a:buChar char="-"/>
            </a:pPr>
            <a:endParaRPr lang="hr-HR" sz="4000" dirty="0"/>
          </a:p>
          <a:p>
            <a:pPr algn="just">
              <a:spcBef>
                <a:spcPts val="0"/>
              </a:spcBef>
              <a:buFontTx/>
              <a:buChar char="-"/>
            </a:pPr>
            <a:endParaRPr lang="hr-HR" sz="2100" dirty="0" smtClean="0"/>
          </a:p>
          <a:p>
            <a:pPr algn="just">
              <a:spcBef>
                <a:spcPts val="0"/>
              </a:spcBef>
            </a:pPr>
            <a:r>
              <a:rPr lang="en-US" sz="5000" b="1" dirty="0" smtClean="0"/>
              <a:t>199</a:t>
            </a:r>
            <a:r>
              <a:rPr lang="hr-HR" sz="5000" b="1" dirty="0" smtClean="0"/>
              <a:t>9</a:t>
            </a:r>
            <a:r>
              <a:rPr lang="en-US" sz="5000" b="1" dirty="0" smtClean="0"/>
              <a:t>:</a:t>
            </a:r>
            <a:endParaRPr lang="hr-HR" sz="5000" b="1" dirty="0" smtClean="0"/>
          </a:p>
          <a:p>
            <a:pPr marL="0" indent="0" algn="just">
              <a:spcBef>
                <a:spcPts val="0"/>
              </a:spcBef>
              <a:buNone/>
            </a:pPr>
            <a:endParaRPr lang="hr-HR" sz="2100" dirty="0" smtClean="0"/>
          </a:p>
          <a:p>
            <a:pPr marL="354013" indent="-354013" algn="just">
              <a:spcBef>
                <a:spcPts val="0"/>
              </a:spcBef>
              <a:buNone/>
              <a:tabLst>
                <a:tab pos="354013" algn="l"/>
              </a:tabLst>
            </a:pPr>
            <a:r>
              <a:rPr lang="hr-HR" dirty="0" smtClean="0"/>
              <a:t>- 	</a:t>
            </a:r>
            <a:r>
              <a:rPr lang="en-US" sz="4200" b="1" dirty="0" smtClean="0"/>
              <a:t>Act</a:t>
            </a:r>
            <a:r>
              <a:rPr lang="hr-HR" sz="4200" b="1" dirty="0" smtClean="0"/>
              <a:t> on </a:t>
            </a:r>
            <a:r>
              <a:rPr lang="en-US" sz="4200" b="1" dirty="0" smtClean="0"/>
              <a:t>Ionizing Radiation Protection</a:t>
            </a:r>
            <a:r>
              <a:rPr lang="hr-HR" sz="4200" dirty="0" smtClean="0"/>
              <a:t> - </a:t>
            </a:r>
            <a:r>
              <a:rPr lang="en-US" sz="4200" dirty="0" smtClean="0"/>
              <a:t>frame</a:t>
            </a:r>
            <a:r>
              <a:rPr lang="hr-HR" sz="4200" dirty="0" smtClean="0"/>
              <a:t> for </a:t>
            </a:r>
            <a:r>
              <a:rPr lang="en-US" sz="4200" dirty="0" smtClean="0"/>
              <a:t>radiation</a:t>
            </a:r>
            <a:r>
              <a:rPr lang="hr-HR" sz="4200" dirty="0" smtClean="0"/>
              <a:t>  </a:t>
            </a:r>
            <a:r>
              <a:rPr lang="en-US" sz="4200" dirty="0" smtClean="0"/>
              <a:t>protection</a:t>
            </a:r>
            <a:r>
              <a:rPr lang="hr-HR" sz="4200" dirty="0" smtClean="0"/>
              <a:t> </a:t>
            </a:r>
            <a:r>
              <a:rPr lang="en-US" sz="4200" dirty="0" smtClean="0"/>
              <a:t>infrastructure</a:t>
            </a:r>
            <a:r>
              <a:rPr lang="hr-HR" sz="4200" dirty="0" smtClean="0"/>
              <a:t> </a:t>
            </a:r>
            <a:r>
              <a:rPr lang="en-US" sz="4200" dirty="0" smtClean="0"/>
              <a:t>and</a:t>
            </a:r>
            <a:r>
              <a:rPr lang="hr-HR" sz="4200" dirty="0" smtClean="0"/>
              <a:t> </a:t>
            </a:r>
            <a:r>
              <a:rPr lang="en-US" sz="4200" dirty="0" smtClean="0"/>
              <a:t>education</a:t>
            </a:r>
          </a:p>
          <a:p>
            <a:pPr algn="just">
              <a:spcBef>
                <a:spcPts val="0"/>
              </a:spcBef>
              <a:buFontTx/>
              <a:buChar char="-"/>
            </a:pPr>
            <a:r>
              <a:rPr lang="en-US" sz="4200" dirty="0" smtClean="0"/>
              <a:t>Croatian</a:t>
            </a:r>
            <a:r>
              <a:rPr lang="hr-HR" sz="4200" dirty="0" smtClean="0"/>
              <a:t> </a:t>
            </a:r>
            <a:r>
              <a:rPr lang="en-US" sz="4200" dirty="0" smtClean="0"/>
              <a:t>Institute</a:t>
            </a:r>
            <a:r>
              <a:rPr lang="hr-HR" sz="4200" dirty="0" smtClean="0"/>
              <a:t> for </a:t>
            </a:r>
            <a:r>
              <a:rPr lang="en-US" sz="4200" dirty="0" smtClean="0"/>
              <a:t>Radiation</a:t>
            </a:r>
            <a:r>
              <a:rPr lang="hr-HR" sz="4200" dirty="0" smtClean="0"/>
              <a:t> </a:t>
            </a:r>
            <a:r>
              <a:rPr lang="en-US" sz="4200" dirty="0" smtClean="0"/>
              <a:t>Protection</a:t>
            </a:r>
            <a:r>
              <a:rPr lang="hr-HR" sz="4200" dirty="0" smtClean="0"/>
              <a:t> (CIRP) </a:t>
            </a:r>
            <a:r>
              <a:rPr lang="en-US" sz="4200" dirty="0" smtClean="0"/>
              <a:t>was</a:t>
            </a:r>
            <a:r>
              <a:rPr lang="hr-HR" sz="4200" dirty="0" smtClean="0"/>
              <a:t> </a:t>
            </a:r>
            <a:r>
              <a:rPr lang="en-US" sz="4200" dirty="0" smtClean="0"/>
              <a:t>established</a:t>
            </a:r>
            <a:r>
              <a:rPr lang="hr-HR" sz="4200" dirty="0" smtClean="0"/>
              <a:t> (</a:t>
            </a:r>
            <a:r>
              <a:rPr lang="en-US" sz="4200" dirty="0" smtClean="0"/>
              <a:t>specialized</a:t>
            </a:r>
            <a:r>
              <a:rPr lang="hr-HR" sz="4200" dirty="0" smtClean="0"/>
              <a:t> </a:t>
            </a:r>
            <a:r>
              <a:rPr lang="en-US" sz="4200" dirty="0" smtClean="0"/>
              <a:t>expert</a:t>
            </a:r>
            <a:r>
              <a:rPr lang="hr-HR" sz="4200" dirty="0" smtClean="0"/>
              <a:t> </a:t>
            </a:r>
            <a:r>
              <a:rPr lang="en-US" sz="4200" dirty="0" smtClean="0"/>
              <a:t>body</a:t>
            </a:r>
            <a:r>
              <a:rPr lang="hr-HR" sz="4200" dirty="0" smtClean="0"/>
              <a:t> </a:t>
            </a:r>
            <a:r>
              <a:rPr lang="en-US" sz="4200" dirty="0" smtClean="0"/>
              <a:t>under</a:t>
            </a:r>
            <a:r>
              <a:rPr lang="hr-HR" sz="4200" dirty="0" smtClean="0"/>
              <a:t> </a:t>
            </a:r>
            <a:r>
              <a:rPr lang="en-US" sz="4200" dirty="0" smtClean="0"/>
              <a:t>Ministry</a:t>
            </a:r>
            <a:r>
              <a:rPr lang="hr-HR" sz="4200" dirty="0" smtClean="0"/>
              <a:t> </a:t>
            </a:r>
            <a:r>
              <a:rPr lang="en-US" sz="4200" dirty="0" smtClean="0"/>
              <a:t>of</a:t>
            </a:r>
            <a:r>
              <a:rPr lang="hr-HR" sz="4200" dirty="0" smtClean="0"/>
              <a:t> Health)</a:t>
            </a:r>
          </a:p>
          <a:p>
            <a:pPr algn="just">
              <a:spcBef>
                <a:spcPts val="0"/>
              </a:spcBef>
              <a:buFontTx/>
              <a:buChar char="-"/>
            </a:pPr>
            <a:r>
              <a:rPr lang="en-US" sz="4200" dirty="0" smtClean="0"/>
              <a:t>Training</a:t>
            </a:r>
            <a:r>
              <a:rPr lang="hr-HR" sz="4200" dirty="0" smtClean="0"/>
              <a:t> </a:t>
            </a:r>
            <a:r>
              <a:rPr lang="en-US" sz="4200" dirty="0" smtClean="0"/>
              <a:t>and</a:t>
            </a:r>
            <a:r>
              <a:rPr lang="hr-HR" sz="4200" dirty="0" smtClean="0"/>
              <a:t> </a:t>
            </a:r>
            <a:r>
              <a:rPr lang="en-US" sz="4200" dirty="0" smtClean="0"/>
              <a:t>education</a:t>
            </a:r>
            <a:r>
              <a:rPr lang="hr-HR" sz="4200" dirty="0" smtClean="0"/>
              <a:t> </a:t>
            </a:r>
            <a:r>
              <a:rPr lang="en-US" sz="4200" dirty="0" smtClean="0"/>
              <a:t>for exposed workers and RPO is required</a:t>
            </a:r>
            <a:r>
              <a:rPr lang="hr-HR" sz="4200" dirty="0" smtClean="0"/>
              <a:t> </a:t>
            </a:r>
            <a:r>
              <a:rPr lang="en-US" sz="4200" dirty="0" smtClean="0"/>
              <a:t>by</a:t>
            </a:r>
            <a:r>
              <a:rPr lang="hr-HR" sz="4200" dirty="0" smtClean="0"/>
              <a:t> </a:t>
            </a:r>
            <a:r>
              <a:rPr lang="en-US" sz="4200" dirty="0" smtClean="0"/>
              <a:t>Act,</a:t>
            </a:r>
            <a:r>
              <a:rPr lang="hr-HR" sz="4200" dirty="0" smtClean="0"/>
              <a:t> </a:t>
            </a:r>
            <a:r>
              <a:rPr lang="en-US" sz="4200" dirty="0" smtClean="0"/>
              <a:t>organized</a:t>
            </a:r>
            <a:r>
              <a:rPr lang="hr-HR" sz="4200" dirty="0" smtClean="0"/>
              <a:t> </a:t>
            </a:r>
            <a:r>
              <a:rPr lang="en-US" sz="4200" dirty="0" smtClean="0"/>
              <a:t>and provided by</a:t>
            </a:r>
            <a:r>
              <a:rPr lang="hr-HR" sz="4200" dirty="0" smtClean="0"/>
              <a:t> CIRP</a:t>
            </a:r>
          </a:p>
        </p:txBody>
      </p:sp>
    </p:spTree>
    <p:extLst>
      <p:ext uri="{BB962C8B-B14F-4D97-AF65-F5344CB8AC3E}">
        <p14:creationId xmlns:p14="http://schemas.microsoft.com/office/powerpoint/2010/main" val="234924745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p:cNvSpPr>
            <a:spLocks noGrp="1"/>
          </p:cNvSpPr>
          <p:nvPr>
            <p:ph type="title"/>
          </p:nvPr>
        </p:nvSpPr>
        <p:spPr/>
        <p:txBody>
          <a:bodyPr>
            <a:normAutofit/>
          </a:bodyPr>
          <a:lstStyle/>
          <a:p>
            <a:pPr algn="l"/>
            <a:r>
              <a:rPr lang="en-US" sz="3600" dirty="0" smtClean="0"/>
              <a:t>Historical overview</a:t>
            </a:r>
            <a:endParaRPr lang="en-US" sz="3600" dirty="0"/>
          </a:p>
        </p:txBody>
      </p:sp>
      <p:sp>
        <p:nvSpPr>
          <p:cNvPr id="3" name="Rezervirano mjesto sadržaja 2"/>
          <p:cNvSpPr>
            <a:spLocks noGrp="1"/>
          </p:cNvSpPr>
          <p:nvPr>
            <p:ph sz="quarter" idx="1"/>
          </p:nvPr>
        </p:nvSpPr>
        <p:spPr/>
        <p:txBody>
          <a:bodyPr>
            <a:normAutofit lnSpcReduction="10000"/>
          </a:bodyPr>
          <a:lstStyle/>
          <a:p>
            <a:pPr algn="just"/>
            <a:r>
              <a:rPr lang="hr-HR" sz="3000" dirty="0" smtClean="0"/>
              <a:t>2003:</a:t>
            </a:r>
          </a:p>
          <a:p>
            <a:pPr marL="0" indent="0" algn="just">
              <a:buNone/>
            </a:pPr>
            <a:endParaRPr lang="hr-HR" sz="1200" dirty="0" smtClean="0"/>
          </a:p>
          <a:p>
            <a:pPr marL="176213" indent="-176213" algn="just">
              <a:buNone/>
              <a:tabLst>
                <a:tab pos="176213" algn="l"/>
              </a:tabLst>
            </a:pPr>
            <a:r>
              <a:rPr lang="en-US" sz="1900" dirty="0"/>
              <a:t>	</a:t>
            </a:r>
            <a:r>
              <a:rPr lang="en-US" sz="2000" b="1" dirty="0" smtClean="0"/>
              <a:t>Amendments</a:t>
            </a:r>
            <a:r>
              <a:rPr lang="hr-HR" sz="2000" b="1" dirty="0" smtClean="0"/>
              <a:t> </a:t>
            </a:r>
            <a:r>
              <a:rPr lang="hr-HR" sz="2000" b="1" dirty="0"/>
              <a:t>on </a:t>
            </a:r>
            <a:r>
              <a:rPr lang="en-US" sz="2000" b="1" dirty="0"/>
              <a:t>Act</a:t>
            </a:r>
            <a:r>
              <a:rPr lang="hr-HR" sz="2000" b="1" dirty="0"/>
              <a:t> on </a:t>
            </a:r>
            <a:r>
              <a:rPr lang="en-US" sz="2000" b="1" dirty="0"/>
              <a:t>Ionizing</a:t>
            </a:r>
            <a:r>
              <a:rPr lang="hr-HR" sz="2000" b="1" dirty="0"/>
              <a:t> </a:t>
            </a:r>
            <a:r>
              <a:rPr lang="en-US" sz="2000" b="1" dirty="0"/>
              <a:t>Radiation</a:t>
            </a:r>
            <a:r>
              <a:rPr lang="hr-HR" sz="2000" b="1" dirty="0"/>
              <a:t> </a:t>
            </a:r>
            <a:r>
              <a:rPr lang="en-US" sz="2000" b="1" dirty="0"/>
              <a:t>Protection</a:t>
            </a:r>
          </a:p>
          <a:p>
            <a:pPr algn="just">
              <a:spcBef>
                <a:spcPts val="0"/>
              </a:spcBef>
              <a:buFontTx/>
              <a:buChar char="-"/>
              <a:tabLst>
                <a:tab pos="176213" algn="l"/>
              </a:tabLst>
            </a:pPr>
            <a:r>
              <a:rPr lang="en-US" sz="2000" dirty="0" smtClean="0"/>
              <a:t>Croatian</a:t>
            </a:r>
            <a:r>
              <a:rPr lang="hr-HR" sz="2000" dirty="0" smtClean="0"/>
              <a:t> </a:t>
            </a:r>
            <a:r>
              <a:rPr lang="en-US" sz="2000" dirty="0"/>
              <a:t>Institute</a:t>
            </a:r>
            <a:r>
              <a:rPr lang="hr-HR" sz="2000" dirty="0"/>
              <a:t> for </a:t>
            </a:r>
            <a:r>
              <a:rPr lang="en-US" sz="2000" dirty="0"/>
              <a:t>Radiation</a:t>
            </a:r>
            <a:r>
              <a:rPr lang="hr-HR" sz="2000" dirty="0"/>
              <a:t> </a:t>
            </a:r>
            <a:r>
              <a:rPr lang="en-US" sz="2000" dirty="0"/>
              <a:t>Protection </a:t>
            </a:r>
            <a:r>
              <a:rPr lang="en-US" sz="2000" dirty="0" smtClean="0"/>
              <a:t>becomes</a:t>
            </a:r>
            <a:r>
              <a:rPr lang="hr-HR" sz="2000" dirty="0" smtClean="0"/>
              <a:t> State </a:t>
            </a:r>
            <a:r>
              <a:rPr lang="hr-HR" sz="2000" dirty="0"/>
              <a:t>Office for </a:t>
            </a:r>
            <a:r>
              <a:rPr lang="en-US" sz="2000" dirty="0"/>
              <a:t>Radiation</a:t>
            </a:r>
            <a:r>
              <a:rPr lang="hr-HR" sz="2000" dirty="0"/>
              <a:t> </a:t>
            </a:r>
            <a:r>
              <a:rPr lang="en-US" sz="2000" dirty="0" smtClean="0"/>
              <a:t>Protection (SORP)</a:t>
            </a:r>
            <a:r>
              <a:rPr lang="hr-HR" sz="2000" dirty="0" smtClean="0"/>
              <a:t> as </a:t>
            </a:r>
            <a:r>
              <a:rPr lang="en-US" sz="2000" dirty="0" smtClean="0"/>
              <a:t>regulatory</a:t>
            </a:r>
            <a:r>
              <a:rPr lang="hr-HR" sz="2000" dirty="0" smtClean="0"/>
              <a:t> </a:t>
            </a:r>
            <a:r>
              <a:rPr lang="en-US" sz="2000" dirty="0" smtClean="0"/>
              <a:t>body</a:t>
            </a:r>
          </a:p>
          <a:p>
            <a:pPr algn="just">
              <a:spcBef>
                <a:spcPts val="0"/>
              </a:spcBef>
              <a:buFontTx/>
              <a:buChar char="-"/>
              <a:tabLst>
                <a:tab pos="176213" algn="l"/>
              </a:tabLst>
            </a:pPr>
            <a:r>
              <a:rPr lang="en-US" sz="2000" dirty="0" smtClean="0"/>
              <a:t>Education is still organized and provided by SORP</a:t>
            </a:r>
          </a:p>
          <a:p>
            <a:pPr marL="0" indent="0" algn="just">
              <a:spcBef>
                <a:spcPts val="0"/>
              </a:spcBef>
              <a:buNone/>
              <a:tabLst>
                <a:tab pos="176213" algn="l"/>
              </a:tabLst>
            </a:pPr>
            <a:endParaRPr lang="hr-HR" sz="2000" dirty="0"/>
          </a:p>
          <a:p>
            <a:pPr algn="just">
              <a:spcBef>
                <a:spcPts val="0"/>
              </a:spcBef>
            </a:pPr>
            <a:r>
              <a:rPr lang="hr-HR" sz="3000" dirty="0"/>
              <a:t>2010: </a:t>
            </a:r>
            <a:endParaRPr lang="hr-HR" sz="3000" dirty="0" smtClean="0"/>
          </a:p>
          <a:p>
            <a:pPr marL="0" indent="0" algn="just">
              <a:buNone/>
            </a:pPr>
            <a:endParaRPr lang="hr-HR" sz="1000" dirty="0" smtClean="0"/>
          </a:p>
          <a:p>
            <a:pPr marL="0" indent="0" algn="just">
              <a:spcBef>
                <a:spcPts val="0"/>
              </a:spcBef>
              <a:buNone/>
              <a:tabLst>
                <a:tab pos="176213" algn="l"/>
              </a:tabLst>
            </a:pPr>
            <a:r>
              <a:rPr lang="en-US" sz="2000" b="1" dirty="0" smtClean="0"/>
              <a:t>	Act</a:t>
            </a:r>
            <a:r>
              <a:rPr lang="hr-HR" sz="2000" b="1" dirty="0" smtClean="0"/>
              <a:t> </a:t>
            </a:r>
            <a:r>
              <a:rPr lang="hr-HR" sz="2000" b="1" dirty="0"/>
              <a:t>on </a:t>
            </a:r>
            <a:r>
              <a:rPr lang="en-US" sz="2000" b="1" dirty="0"/>
              <a:t>Radiological</a:t>
            </a:r>
            <a:r>
              <a:rPr lang="hr-HR" sz="2000" b="1" dirty="0"/>
              <a:t> </a:t>
            </a:r>
            <a:r>
              <a:rPr lang="en-US" sz="2000" b="1" dirty="0"/>
              <a:t>and</a:t>
            </a:r>
            <a:r>
              <a:rPr lang="hr-HR" sz="2000" b="1" dirty="0"/>
              <a:t> </a:t>
            </a:r>
            <a:r>
              <a:rPr lang="en-US" sz="2000" b="1" dirty="0"/>
              <a:t>Nuclear</a:t>
            </a:r>
            <a:r>
              <a:rPr lang="hr-HR" sz="2000" b="1" dirty="0"/>
              <a:t> </a:t>
            </a:r>
            <a:r>
              <a:rPr lang="en-US" sz="2000" b="1" dirty="0" smtClean="0"/>
              <a:t>Safety</a:t>
            </a:r>
            <a:r>
              <a:rPr lang="hr-HR" sz="2000" b="1" dirty="0" smtClean="0"/>
              <a:t>: </a:t>
            </a:r>
            <a:r>
              <a:rPr lang="en-US" sz="2000" b="1" dirty="0" smtClean="0"/>
              <a:t>Article</a:t>
            </a:r>
            <a:r>
              <a:rPr lang="hr-HR" sz="2000" b="1" dirty="0" smtClean="0"/>
              <a:t> 47</a:t>
            </a:r>
          </a:p>
          <a:p>
            <a:pPr algn="just">
              <a:spcBef>
                <a:spcPts val="0"/>
              </a:spcBef>
              <a:buFontTx/>
              <a:buChar char="-"/>
              <a:tabLst>
                <a:tab pos="176213" algn="l"/>
              </a:tabLst>
            </a:pPr>
            <a:r>
              <a:rPr lang="en-US" sz="2000" dirty="0" smtClean="0"/>
              <a:t>The</a:t>
            </a:r>
            <a:r>
              <a:rPr lang="hr-HR" sz="2000" dirty="0" smtClean="0"/>
              <a:t> </a:t>
            </a:r>
            <a:r>
              <a:rPr lang="en-US" sz="2000" dirty="0" smtClean="0"/>
              <a:t>conditions, deadlines and manner of acquiring professional training and the refreshment of knowledge on the application of radiological safety measures </a:t>
            </a:r>
            <a:r>
              <a:rPr lang="hr-HR" sz="2000" dirty="0" smtClean="0"/>
              <a:t>are </a:t>
            </a:r>
            <a:r>
              <a:rPr lang="en-US" sz="2000" dirty="0" smtClean="0"/>
              <a:t>prescribed in an ordinance issued by the director of </a:t>
            </a:r>
            <a:r>
              <a:rPr lang="en-US" sz="2000" dirty="0" smtClean="0"/>
              <a:t>Office</a:t>
            </a:r>
            <a:endParaRPr lang="hr-HR" sz="2000" dirty="0" smtClean="0"/>
          </a:p>
          <a:p>
            <a:pPr algn="just">
              <a:spcBef>
                <a:spcPts val="0"/>
              </a:spcBef>
              <a:buFontTx/>
              <a:buChar char="-"/>
              <a:tabLst>
                <a:tab pos="176213" algn="l"/>
              </a:tabLst>
            </a:pPr>
            <a:r>
              <a:rPr lang="hr-HR" sz="2000" dirty="0" smtClean="0"/>
              <a:t>SORP </a:t>
            </a:r>
            <a:r>
              <a:rPr lang="en-US" sz="2000" dirty="0" smtClean="0"/>
              <a:t>becomes</a:t>
            </a:r>
            <a:r>
              <a:rPr lang="hr-HR" sz="2000" dirty="0" smtClean="0"/>
              <a:t> State Office for </a:t>
            </a:r>
            <a:r>
              <a:rPr lang="en-US" sz="2000" dirty="0" smtClean="0"/>
              <a:t>Radiological</a:t>
            </a:r>
            <a:r>
              <a:rPr lang="hr-HR" sz="2000" dirty="0" smtClean="0"/>
              <a:t> </a:t>
            </a:r>
            <a:r>
              <a:rPr lang="en-US" sz="2000" dirty="0" smtClean="0"/>
              <a:t>and</a:t>
            </a:r>
            <a:r>
              <a:rPr lang="hr-HR" sz="2000" dirty="0" smtClean="0"/>
              <a:t> </a:t>
            </a:r>
            <a:r>
              <a:rPr lang="en-US" sz="2000" dirty="0" smtClean="0"/>
              <a:t>Nuclear</a:t>
            </a:r>
            <a:r>
              <a:rPr lang="hr-HR" sz="2000" dirty="0" smtClean="0"/>
              <a:t> </a:t>
            </a:r>
            <a:r>
              <a:rPr lang="en-US" sz="2000" dirty="0" smtClean="0"/>
              <a:t>Safety</a:t>
            </a:r>
            <a:r>
              <a:rPr lang="hr-HR" sz="2000" dirty="0" smtClean="0"/>
              <a:t>.</a:t>
            </a:r>
            <a:endParaRPr lang="hr-HR" sz="2000" dirty="0" smtClean="0"/>
          </a:p>
          <a:p>
            <a:pPr marL="0" indent="0">
              <a:buNone/>
            </a:pPr>
            <a:endParaRPr lang="en-US" dirty="0"/>
          </a:p>
        </p:txBody>
      </p:sp>
    </p:spTree>
    <p:extLst>
      <p:ext uri="{BB962C8B-B14F-4D97-AF65-F5344CB8AC3E}">
        <p14:creationId xmlns:p14="http://schemas.microsoft.com/office/powerpoint/2010/main" val="329894591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p:cNvSpPr>
            <a:spLocks noGrp="1"/>
          </p:cNvSpPr>
          <p:nvPr>
            <p:ph type="title"/>
          </p:nvPr>
        </p:nvSpPr>
        <p:spPr/>
        <p:txBody>
          <a:bodyPr>
            <a:normAutofit/>
          </a:bodyPr>
          <a:lstStyle/>
          <a:p>
            <a:pPr algn="l"/>
            <a:r>
              <a:rPr lang="en-US" sz="3600" dirty="0" smtClean="0"/>
              <a:t>Historical overview</a:t>
            </a:r>
            <a:endParaRPr lang="en-US" sz="3600" dirty="0"/>
          </a:p>
        </p:txBody>
      </p:sp>
      <p:sp>
        <p:nvSpPr>
          <p:cNvPr id="3" name="Rezervirano mjesto sadržaja 2"/>
          <p:cNvSpPr>
            <a:spLocks noGrp="1"/>
          </p:cNvSpPr>
          <p:nvPr>
            <p:ph sz="quarter" idx="1"/>
          </p:nvPr>
        </p:nvSpPr>
        <p:spPr>
          <a:xfrm>
            <a:off x="467544" y="1412776"/>
            <a:ext cx="8229600" cy="4525963"/>
          </a:xfrm>
        </p:spPr>
        <p:txBody>
          <a:bodyPr>
            <a:normAutofit fontScale="92500" lnSpcReduction="10000"/>
          </a:bodyPr>
          <a:lstStyle/>
          <a:p>
            <a:pPr algn="just"/>
            <a:r>
              <a:rPr lang="hr-HR" sz="3000" dirty="0" smtClean="0"/>
              <a:t>20</a:t>
            </a:r>
            <a:r>
              <a:rPr lang="en-US" sz="3000" dirty="0" smtClean="0"/>
              <a:t>11</a:t>
            </a:r>
            <a:r>
              <a:rPr lang="hr-HR" sz="3000" dirty="0" smtClean="0"/>
              <a:t>:</a:t>
            </a:r>
          </a:p>
          <a:p>
            <a:pPr marL="0" indent="0" algn="just">
              <a:buNone/>
            </a:pPr>
            <a:endParaRPr lang="hr-HR" sz="1000" dirty="0" smtClean="0"/>
          </a:p>
          <a:p>
            <a:pPr marL="176213" indent="0">
              <a:spcBef>
                <a:spcPts val="0"/>
              </a:spcBef>
              <a:buNone/>
              <a:tabLst>
                <a:tab pos="176213" algn="l"/>
              </a:tabLst>
            </a:pPr>
            <a:r>
              <a:rPr lang="en-US" sz="2000" b="1" dirty="0" smtClean="0"/>
              <a:t>Ordinance</a:t>
            </a:r>
            <a:r>
              <a:rPr lang="hr-HR" sz="2000" b="1" dirty="0" smtClean="0"/>
              <a:t> on </a:t>
            </a:r>
            <a:r>
              <a:rPr lang="en-US" sz="2000" b="1" dirty="0" smtClean="0"/>
              <a:t>the</a:t>
            </a:r>
            <a:r>
              <a:rPr lang="hr-HR" sz="2000" b="1" dirty="0" smtClean="0"/>
              <a:t> </a:t>
            </a:r>
            <a:r>
              <a:rPr lang="en-US" sz="2000" b="1" dirty="0" smtClean="0"/>
              <a:t>training</a:t>
            </a:r>
            <a:r>
              <a:rPr lang="hr-HR" sz="2000" b="1" dirty="0" smtClean="0"/>
              <a:t>  </a:t>
            </a:r>
            <a:r>
              <a:rPr lang="en-US" sz="2000" b="1" dirty="0" smtClean="0"/>
              <a:t>required</a:t>
            </a:r>
            <a:r>
              <a:rPr lang="hr-HR" sz="2000" b="1" dirty="0" smtClean="0"/>
              <a:t> for </a:t>
            </a:r>
            <a:r>
              <a:rPr lang="en-US" sz="2000" b="1" dirty="0" smtClean="0"/>
              <a:t>handling</a:t>
            </a:r>
            <a:r>
              <a:rPr lang="hr-HR" sz="2000" b="1" dirty="0" smtClean="0"/>
              <a:t> </a:t>
            </a:r>
            <a:r>
              <a:rPr lang="en-US" sz="2000" b="1" dirty="0" smtClean="0"/>
              <a:t>ionizing</a:t>
            </a:r>
            <a:r>
              <a:rPr lang="hr-HR" sz="2000" b="1" dirty="0" smtClean="0"/>
              <a:t> </a:t>
            </a:r>
            <a:r>
              <a:rPr lang="en-US" sz="2000" b="1" dirty="0" smtClean="0"/>
              <a:t>radiation</a:t>
            </a:r>
            <a:r>
              <a:rPr lang="hr-HR" sz="2000" b="1" dirty="0" smtClean="0"/>
              <a:t> </a:t>
            </a:r>
            <a:r>
              <a:rPr lang="en-US" sz="2000" b="1" dirty="0" smtClean="0"/>
              <a:t>sources</a:t>
            </a:r>
            <a:r>
              <a:rPr lang="hr-HR" sz="2000" b="1" dirty="0" smtClean="0"/>
              <a:t> </a:t>
            </a:r>
            <a:r>
              <a:rPr lang="en-US" sz="2000" b="1" dirty="0" smtClean="0"/>
              <a:t>and</a:t>
            </a:r>
            <a:r>
              <a:rPr lang="hr-HR" sz="2000" b="1" dirty="0" smtClean="0"/>
              <a:t> </a:t>
            </a:r>
            <a:r>
              <a:rPr lang="en-US" sz="2000" b="1" dirty="0" smtClean="0"/>
              <a:t>the</a:t>
            </a:r>
            <a:r>
              <a:rPr lang="hr-HR" sz="2000" b="1" dirty="0" smtClean="0"/>
              <a:t> </a:t>
            </a:r>
            <a:r>
              <a:rPr lang="en-US" sz="2000" b="1" dirty="0" smtClean="0"/>
              <a:t>implementation</a:t>
            </a:r>
            <a:r>
              <a:rPr lang="hr-HR" sz="2000" b="1" dirty="0" smtClean="0"/>
              <a:t> </a:t>
            </a:r>
            <a:r>
              <a:rPr lang="en-US" sz="2000" b="1" dirty="0" smtClean="0"/>
              <a:t>of</a:t>
            </a:r>
            <a:r>
              <a:rPr lang="hr-HR" sz="2000" b="1" dirty="0" smtClean="0"/>
              <a:t> </a:t>
            </a:r>
            <a:r>
              <a:rPr lang="en-US" sz="2000" b="1" dirty="0" smtClean="0"/>
              <a:t>measures</a:t>
            </a:r>
            <a:r>
              <a:rPr lang="hr-HR" sz="2000" b="1" dirty="0" smtClean="0"/>
              <a:t> for </a:t>
            </a:r>
            <a:r>
              <a:rPr lang="en-US" sz="2000" b="1" dirty="0" smtClean="0"/>
              <a:t>protection</a:t>
            </a:r>
            <a:r>
              <a:rPr lang="hr-HR" sz="2000" b="1" dirty="0" smtClean="0"/>
              <a:t> </a:t>
            </a:r>
            <a:r>
              <a:rPr lang="en-US" sz="2000" b="1" dirty="0" smtClean="0"/>
              <a:t>against</a:t>
            </a:r>
            <a:r>
              <a:rPr lang="hr-HR" sz="2000" b="1" dirty="0" smtClean="0"/>
              <a:t> </a:t>
            </a:r>
            <a:r>
              <a:rPr lang="en-US" sz="2000" b="1" dirty="0" smtClean="0"/>
              <a:t>ionizing</a:t>
            </a:r>
            <a:r>
              <a:rPr lang="hr-HR" sz="2000" b="1" dirty="0" smtClean="0"/>
              <a:t> </a:t>
            </a:r>
            <a:r>
              <a:rPr lang="en-US" sz="2000" b="1" dirty="0" smtClean="0"/>
              <a:t>radiation.</a:t>
            </a:r>
          </a:p>
          <a:p>
            <a:pPr marL="0" indent="0">
              <a:spcBef>
                <a:spcPts val="0"/>
              </a:spcBef>
              <a:buNone/>
              <a:tabLst>
                <a:tab pos="176213" algn="l"/>
              </a:tabLst>
            </a:pPr>
            <a:endParaRPr lang="en-US" sz="2000" b="1" dirty="0" smtClean="0"/>
          </a:p>
          <a:p>
            <a:pPr marL="176213" indent="-176213" algn="just">
              <a:spcBef>
                <a:spcPts val="0"/>
              </a:spcBef>
              <a:buNone/>
              <a:tabLst>
                <a:tab pos="176213" algn="l"/>
              </a:tabLst>
            </a:pPr>
            <a:r>
              <a:rPr lang="hr-HR" sz="2000" dirty="0" smtClean="0"/>
              <a:t>- 	</a:t>
            </a:r>
            <a:r>
              <a:rPr lang="en-US" sz="2000" dirty="0" smtClean="0"/>
              <a:t>Requirements to be meet by the institution organizing and providing additional training, RPO training and refresher training</a:t>
            </a:r>
            <a:r>
              <a:rPr lang="hr-HR" sz="2000" dirty="0" smtClean="0"/>
              <a:t>:</a:t>
            </a:r>
            <a:endParaRPr lang="en-US" sz="2000" dirty="0" smtClean="0"/>
          </a:p>
          <a:p>
            <a:pPr marL="176213" indent="-176213" algn="just">
              <a:spcBef>
                <a:spcPts val="0"/>
              </a:spcBef>
              <a:buNone/>
              <a:tabLst>
                <a:tab pos="176213" algn="l"/>
              </a:tabLst>
            </a:pPr>
            <a:endParaRPr lang="en-US" sz="2000" dirty="0"/>
          </a:p>
          <a:p>
            <a:pPr marL="442913" indent="-442913" algn="just">
              <a:spcBef>
                <a:spcPts val="0"/>
              </a:spcBef>
              <a:buNone/>
              <a:tabLst>
                <a:tab pos="442913" algn="l"/>
              </a:tabLst>
            </a:pPr>
            <a:r>
              <a:rPr lang="hr-HR" sz="2000" dirty="0" smtClean="0"/>
              <a:t>1. 	</a:t>
            </a:r>
            <a:r>
              <a:rPr lang="en-US" sz="2000" dirty="0" smtClean="0"/>
              <a:t>Institution shall be an institution providing higher education whose standard curriculum contains the subject of protection against ionizing radiation.</a:t>
            </a:r>
          </a:p>
          <a:p>
            <a:pPr marL="0" indent="0" algn="just">
              <a:spcBef>
                <a:spcPts val="0"/>
              </a:spcBef>
              <a:buNone/>
              <a:tabLst>
                <a:tab pos="176213" algn="l"/>
              </a:tabLst>
            </a:pPr>
            <a:endParaRPr lang="en-US" sz="2000" dirty="0" smtClean="0"/>
          </a:p>
          <a:p>
            <a:pPr marL="442913" indent="-442913" algn="just">
              <a:spcBef>
                <a:spcPts val="0"/>
              </a:spcBef>
              <a:buNone/>
              <a:tabLst>
                <a:tab pos="442913" algn="l"/>
              </a:tabLst>
            </a:pPr>
            <a:r>
              <a:rPr lang="en-US" sz="2000" dirty="0" smtClean="0"/>
              <a:t>2. 	The institution in question may organize and provide training in the fields of medicine, dental medicine and veterinary medicine only if it provides higher education in the fields of biomedicine and health care.</a:t>
            </a:r>
            <a:endParaRPr lang="en-US" sz="2000" dirty="0"/>
          </a:p>
          <a:p>
            <a:pPr marL="0" indent="0">
              <a:buNone/>
            </a:pPr>
            <a:endParaRPr lang="en-US" dirty="0"/>
          </a:p>
        </p:txBody>
      </p:sp>
    </p:spTree>
    <p:extLst>
      <p:ext uri="{BB962C8B-B14F-4D97-AF65-F5344CB8AC3E}">
        <p14:creationId xmlns:p14="http://schemas.microsoft.com/office/powerpoint/2010/main" val="673689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p:cNvSpPr>
            <a:spLocks noGrp="1"/>
          </p:cNvSpPr>
          <p:nvPr>
            <p:ph type="title"/>
          </p:nvPr>
        </p:nvSpPr>
        <p:spPr>
          <a:xfrm>
            <a:off x="827584" y="404664"/>
            <a:ext cx="7772400" cy="724942"/>
          </a:xfrm>
        </p:spPr>
        <p:txBody>
          <a:bodyPr>
            <a:normAutofit/>
          </a:bodyPr>
          <a:lstStyle/>
          <a:p>
            <a:pPr algn="l"/>
            <a:r>
              <a:rPr lang="hr-HR" sz="3600" dirty="0"/>
              <a:t>National </a:t>
            </a:r>
            <a:r>
              <a:rPr lang="en-US" sz="3600" dirty="0"/>
              <a:t>training</a:t>
            </a:r>
            <a:r>
              <a:rPr lang="hr-HR" sz="3600" dirty="0"/>
              <a:t> program</a:t>
            </a:r>
            <a:endParaRPr lang="en-US" sz="3600" dirty="0"/>
          </a:p>
        </p:txBody>
      </p:sp>
      <p:sp>
        <p:nvSpPr>
          <p:cNvPr id="3" name="Rezervirano mjesto sadržaja 2"/>
          <p:cNvSpPr>
            <a:spLocks noGrp="1"/>
          </p:cNvSpPr>
          <p:nvPr>
            <p:ph sz="quarter" idx="1"/>
          </p:nvPr>
        </p:nvSpPr>
        <p:spPr>
          <a:xfrm>
            <a:off x="457200" y="1340768"/>
            <a:ext cx="8229600" cy="4785395"/>
          </a:xfrm>
        </p:spPr>
        <p:txBody>
          <a:bodyPr>
            <a:normAutofit fontScale="62500" lnSpcReduction="20000"/>
          </a:bodyPr>
          <a:lstStyle/>
          <a:p>
            <a:pPr algn="just"/>
            <a:r>
              <a:rPr lang="en-US" sz="3400" dirty="0" smtClean="0"/>
              <a:t>National training program</a:t>
            </a:r>
            <a:r>
              <a:rPr lang="hr-HR" sz="3400" dirty="0" smtClean="0"/>
              <a:t> is </a:t>
            </a:r>
            <a:r>
              <a:rPr lang="en-US" sz="3400" dirty="0" smtClean="0"/>
              <a:t>prescribed by</a:t>
            </a:r>
            <a:r>
              <a:rPr lang="hr-HR" sz="3400" dirty="0" smtClean="0"/>
              <a:t> </a:t>
            </a:r>
            <a:r>
              <a:rPr lang="en-US" sz="3400" dirty="0" smtClean="0"/>
              <a:t>expert</a:t>
            </a:r>
            <a:r>
              <a:rPr lang="hr-HR" sz="3400" dirty="0" smtClean="0"/>
              <a:t> </a:t>
            </a:r>
            <a:r>
              <a:rPr lang="en-US" sz="3400" dirty="0" smtClean="0"/>
              <a:t>commission</a:t>
            </a:r>
            <a:r>
              <a:rPr lang="hr-HR" sz="3400" dirty="0" smtClean="0"/>
              <a:t> </a:t>
            </a:r>
            <a:r>
              <a:rPr lang="en-US" sz="3400" dirty="0" smtClean="0"/>
              <a:t>appointed</a:t>
            </a:r>
            <a:r>
              <a:rPr lang="hr-HR" sz="3400" dirty="0" smtClean="0"/>
              <a:t> </a:t>
            </a:r>
            <a:r>
              <a:rPr lang="en-US" sz="3400" dirty="0" smtClean="0"/>
              <a:t>by</a:t>
            </a:r>
            <a:r>
              <a:rPr lang="hr-HR" sz="3400" dirty="0" smtClean="0"/>
              <a:t> </a:t>
            </a:r>
            <a:r>
              <a:rPr lang="en-US" sz="3400" dirty="0" smtClean="0"/>
              <a:t>director of</a:t>
            </a:r>
            <a:r>
              <a:rPr lang="hr-HR" sz="3400" dirty="0" smtClean="0"/>
              <a:t> </a:t>
            </a:r>
            <a:r>
              <a:rPr lang="en-US" sz="3400" dirty="0" smtClean="0"/>
              <a:t>the</a:t>
            </a:r>
            <a:r>
              <a:rPr lang="hr-HR" sz="3400" dirty="0" smtClean="0"/>
              <a:t> SORNS</a:t>
            </a:r>
            <a:r>
              <a:rPr lang="en-US" sz="3400" dirty="0" smtClean="0"/>
              <a:t>, based on Ordinance</a:t>
            </a:r>
            <a:r>
              <a:rPr lang="en-US" dirty="0" smtClean="0"/>
              <a:t>.</a:t>
            </a:r>
          </a:p>
          <a:p>
            <a:pPr marL="0" indent="0" algn="just">
              <a:buNone/>
            </a:pPr>
            <a:endParaRPr lang="hr-HR" sz="1400" dirty="0" smtClean="0"/>
          </a:p>
          <a:p>
            <a:pPr algn="just"/>
            <a:r>
              <a:rPr lang="en-US" sz="3400" dirty="0" smtClean="0"/>
              <a:t>Training</a:t>
            </a:r>
            <a:r>
              <a:rPr lang="hr-HR" sz="3400" dirty="0" smtClean="0"/>
              <a:t> </a:t>
            </a:r>
            <a:r>
              <a:rPr lang="en-US" sz="3400" dirty="0" smtClean="0"/>
              <a:t>program</a:t>
            </a:r>
            <a:r>
              <a:rPr lang="hr-HR" sz="3400" dirty="0" smtClean="0"/>
              <a:t>: </a:t>
            </a:r>
            <a:r>
              <a:rPr lang="en-US" sz="3400" dirty="0" smtClean="0"/>
              <a:t>additional</a:t>
            </a:r>
            <a:r>
              <a:rPr lang="hr-HR" sz="3400" dirty="0" smtClean="0"/>
              <a:t> </a:t>
            </a:r>
            <a:r>
              <a:rPr lang="en-US" sz="3400" dirty="0" smtClean="0"/>
              <a:t>training</a:t>
            </a:r>
            <a:r>
              <a:rPr lang="hr-HR" sz="3400" dirty="0" smtClean="0"/>
              <a:t> </a:t>
            </a:r>
            <a:r>
              <a:rPr lang="en-US" sz="3400" dirty="0" smtClean="0"/>
              <a:t>and</a:t>
            </a:r>
            <a:r>
              <a:rPr lang="hr-HR" sz="3400" dirty="0" smtClean="0"/>
              <a:t> </a:t>
            </a:r>
            <a:r>
              <a:rPr lang="en-US" sz="3400" dirty="0" smtClean="0"/>
              <a:t>refreshment</a:t>
            </a:r>
            <a:r>
              <a:rPr lang="hr-HR" sz="3400" dirty="0" smtClean="0"/>
              <a:t> </a:t>
            </a:r>
            <a:r>
              <a:rPr lang="en-US" sz="3400" dirty="0" smtClean="0"/>
              <a:t>of</a:t>
            </a:r>
            <a:r>
              <a:rPr lang="hr-HR" sz="3400" dirty="0" smtClean="0"/>
              <a:t> </a:t>
            </a:r>
            <a:r>
              <a:rPr lang="en-US" sz="3400" dirty="0" smtClean="0"/>
              <a:t>knowledge</a:t>
            </a:r>
            <a:r>
              <a:rPr lang="hr-HR" sz="3400" dirty="0" smtClean="0"/>
              <a:t> </a:t>
            </a:r>
            <a:r>
              <a:rPr lang="en-US" sz="3400" dirty="0" smtClean="0"/>
              <a:t>with</a:t>
            </a:r>
            <a:r>
              <a:rPr lang="hr-HR" sz="3400" dirty="0" smtClean="0"/>
              <a:t> period </a:t>
            </a:r>
            <a:r>
              <a:rPr lang="en-US" sz="3400" dirty="0" smtClean="0"/>
              <a:t>of</a:t>
            </a:r>
            <a:r>
              <a:rPr lang="hr-HR" sz="3400" dirty="0" smtClean="0"/>
              <a:t> 5 </a:t>
            </a:r>
            <a:r>
              <a:rPr lang="en-US" sz="3400" dirty="0" smtClean="0"/>
              <a:t>years.</a:t>
            </a:r>
            <a:endParaRPr lang="hr-HR" sz="3400" dirty="0" smtClean="0"/>
          </a:p>
          <a:p>
            <a:pPr algn="just"/>
            <a:r>
              <a:rPr lang="en-US" sz="3400" dirty="0" smtClean="0"/>
              <a:t>Separate training programs for</a:t>
            </a:r>
            <a:r>
              <a:rPr lang="hr-HR" sz="3400" dirty="0" smtClean="0"/>
              <a:t>:</a:t>
            </a:r>
            <a:endParaRPr lang="en-US" sz="3400" dirty="0" smtClean="0"/>
          </a:p>
          <a:p>
            <a:pPr marL="0" indent="0" algn="just">
              <a:buNone/>
            </a:pPr>
            <a:endParaRPr lang="en-US" sz="1400" dirty="0" smtClean="0"/>
          </a:p>
          <a:p>
            <a:pPr marL="457200" lvl="1" indent="0" algn="just">
              <a:buNone/>
            </a:pPr>
            <a:r>
              <a:rPr lang="hr-HR" sz="2900" dirty="0" smtClean="0"/>
              <a:t>- </a:t>
            </a:r>
            <a:r>
              <a:rPr lang="en-US" sz="2900" dirty="0" smtClean="0"/>
              <a:t>Exposed</a:t>
            </a:r>
            <a:r>
              <a:rPr lang="hr-HR" sz="2900" dirty="0" smtClean="0"/>
              <a:t> </a:t>
            </a:r>
            <a:r>
              <a:rPr lang="en-US" sz="2900" dirty="0" smtClean="0"/>
              <a:t>workers</a:t>
            </a:r>
          </a:p>
          <a:p>
            <a:pPr marL="457200" lvl="1" indent="0" algn="just">
              <a:buNone/>
            </a:pPr>
            <a:r>
              <a:rPr lang="hr-HR" sz="2900" dirty="0" smtClean="0"/>
              <a:t>- RPO</a:t>
            </a:r>
          </a:p>
          <a:p>
            <a:pPr marL="457200" lvl="1" indent="0" algn="just">
              <a:buNone/>
            </a:pPr>
            <a:r>
              <a:rPr lang="hr-HR" sz="2900" dirty="0" smtClean="0"/>
              <a:t>- </a:t>
            </a:r>
            <a:r>
              <a:rPr lang="en-US" sz="2900" dirty="0" smtClean="0"/>
              <a:t>Non-exposed</a:t>
            </a:r>
            <a:r>
              <a:rPr lang="hr-HR" sz="2900" dirty="0" smtClean="0"/>
              <a:t> </a:t>
            </a:r>
            <a:r>
              <a:rPr lang="en-US" sz="2900" dirty="0" smtClean="0"/>
              <a:t>workers</a:t>
            </a:r>
            <a:r>
              <a:rPr lang="hr-HR" sz="2900" dirty="0" smtClean="0"/>
              <a:t> </a:t>
            </a:r>
            <a:r>
              <a:rPr lang="en-US" sz="2900" dirty="0" smtClean="0"/>
              <a:t>handling</a:t>
            </a:r>
            <a:r>
              <a:rPr lang="hr-HR" sz="2900" dirty="0" smtClean="0"/>
              <a:t> </a:t>
            </a:r>
            <a:r>
              <a:rPr lang="en-US" sz="2900" dirty="0" smtClean="0"/>
              <a:t>ionizing</a:t>
            </a:r>
            <a:r>
              <a:rPr lang="hr-HR" sz="2900" dirty="0" smtClean="0"/>
              <a:t> </a:t>
            </a:r>
            <a:r>
              <a:rPr lang="en-US" sz="2900" dirty="0" smtClean="0"/>
              <a:t>radiation</a:t>
            </a:r>
            <a:r>
              <a:rPr lang="hr-HR" sz="2900" dirty="0" smtClean="0"/>
              <a:t> </a:t>
            </a:r>
            <a:r>
              <a:rPr lang="en-US" sz="2900" dirty="0" smtClean="0"/>
              <a:t>sources</a:t>
            </a:r>
          </a:p>
          <a:p>
            <a:pPr marL="457200" lvl="1" indent="0" algn="just">
              <a:buNone/>
            </a:pPr>
            <a:endParaRPr lang="en-US" sz="2900" dirty="0" smtClean="0"/>
          </a:p>
          <a:p>
            <a:pPr algn="just"/>
            <a:r>
              <a:rPr lang="hr-HR" sz="3400" dirty="0" smtClean="0"/>
              <a:t>4</a:t>
            </a:r>
            <a:r>
              <a:rPr lang="en-US" sz="3400" dirty="0" smtClean="0"/>
              <a:t> Recognized educational institutions</a:t>
            </a:r>
            <a:r>
              <a:rPr lang="hr-HR" sz="3400" dirty="0" smtClean="0"/>
              <a:t>:</a:t>
            </a:r>
            <a:endParaRPr lang="en-US" sz="3400" dirty="0" smtClean="0"/>
          </a:p>
          <a:p>
            <a:pPr marL="0" indent="0" algn="just">
              <a:buNone/>
            </a:pPr>
            <a:endParaRPr lang="hr-HR" sz="1400" dirty="0" smtClean="0"/>
          </a:p>
          <a:p>
            <a:pPr marL="530225" lvl="1" indent="-87313" algn="just">
              <a:buFontTx/>
              <a:buChar char="-"/>
              <a:tabLst>
                <a:tab pos="530225" algn="l"/>
              </a:tabLst>
            </a:pPr>
            <a:r>
              <a:rPr lang="en-US" sz="2900" dirty="0" smtClean="0"/>
              <a:t> University</a:t>
            </a:r>
            <a:r>
              <a:rPr lang="hr-HR" sz="2900" dirty="0" smtClean="0"/>
              <a:t> </a:t>
            </a:r>
            <a:r>
              <a:rPr lang="en-US" sz="2900" dirty="0" smtClean="0"/>
              <a:t>of</a:t>
            </a:r>
            <a:r>
              <a:rPr lang="hr-HR" sz="2900" dirty="0" smtClean="0"/>
              <a:t> Applied Health </a:t>
            </a:r>
            <a:r>
              <a:rPr lang="en-US" sz="2900" dirty="0" smtClean="0"/>
              <a:t>Studies</a:t>
            </a:r>
            <a:r>
              <a:rPr lang="hr-HR" sz="2900" dirty="0" smtClean="0"/>
              <a:t>, Zagreb</a:t>
            </a:r>
          </a:p>
          <a:p>
            <a:pPr marL="446088" indent="11113" algn="just">
              <a:buFontTx/>
              <a:buChar char="-"/>
            </a:pPr>
            <a:r>
              <a:rPr lang="en-US" sz="2900" dirty="0" smtClean="0"/>
              <a:t> Faculty</a:t>
            </a:r>
            <a:r>
              <a:rPr lang="hr-HR" sz="2900" dirty="0" smtClean="0"/>
              <a:t> </a:t>
            </a:r>
            <a:r>
              <a:rPr lang="en-US" sz="2900" dirty="0" smtClean="0"/>
              <a:t>of</a:t>
            </a:r>
            <a:r>
              <a:rPr lang="hr-HR" sz="2900" dirty="0" smtClean="0"/>
              <a:t> Medicine Osijek</a:t>
            </a:r>
          </a:p>
          <a:p>
            <a:pPr marL="446088" indent="11113" algn="just">
              <a:buFontTx/>
              <a:buChar char="-"/>
            </a:pPr>
            <a:r>
              <a:rPr lang="en-US" sz="2900" dirty="0" smtClean="0"/>
              <a:t> Faculty</a:t>
            </a:r>
            <a:r>
              <a:rPr lang="hr-HR" sz="2900" dirty="0" smtClean="0"/>
              <a:t> </a:t>
            </a:r>
            <a:r>
              <a:rPr lang="en-US" sz="2900" dirty="0" smtClean="0"/>
              <a:t>of</a:t>
            </a:r>
            <a:r>
              <a:rPr lang="hr-HR" sz="2900" dirty="0" smtClean="0"/>
              <a:t> Medicine Rijeka</a:t>
            </a:r>
            <a:endParaRPr lang="en-US" sz="2900" dirty="0" smtClean="0"/>
          </a:p>
          <a:p>
            <a:pPr marL="446088" indent="11113" algn="just">
              <a:buFontTx/>
              <a:buChar char="-"/>
            </a:pPr>
            <a:r>
              <a:rPr lang="en-US" sz="2900" dirty="0"/>
              <a:t> </a:t>
            </a:r>
            <a:r>
              <a:rPr lang="en-US" sz="2900" dirty="0" smtClean="0"/>
              <a:t>University of Split </a:t>
            </a:r>
            <a:r>
              <a:rPr lang="hr-HR" sz="2900" dirty="0" smtClean="0"/>
              <a:t>-</a:t>
            </a:r>
            <a:r>
              <a:rPr lang="en-US" sz="2900" dirty="0" smtClean="0"/>
              <a:t> </a:t>
            </a:r>
            <a:r>
              <a:rPr lang="en-US" sz="2900" dirty="0"/>
              <a:t>University </a:t>
            </a:r>
            <a:r>
              <a:rPr lang="en-US" sz="2900" dirty="0" smtClean="0"/>
              <a:t> department of Health Studies</a:t>
            </a:r>
          </a:p>
          <a:p>
            <a:pPr algn="just">
              <a:buFontTx/>
              <a:buChar char="-"/>
            </a:pPr>
            <a:endParaRPr lang="en-US" dirty="0" smtClean="0"/>
          </a:p>
        </p:txBody>
      </p:sp>
    </p:spTree>
    <p:extLst>
      <p:ext uri="{BB962C8B-B14F-4D97-AF65-F5344CB8AC3E}">
        <p14:creationId xmlns:p14="http://schemas.microsoft.com/office/powerpoint/2010/main" val="31779977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p:cNvSpPr>
            <a:spLocks noGrp="1"/>
          </p:cNvSpPr>
          <p:nvPr>
            <p:ph type="title"/>
          </p:nvPr>
        </p:nvSpPr>
        <p:spPr/>
        <p:txBody>
          <a:bodyPr>
            <a:normAutofit/>
          </a:bodyPr>
          <a:lstStyle/>
          <a:p>
            <a:pPr algn="l"/>
            <a:r>
              <a:rPr lang="hr-HR" sz="3600" dirty="0"/>
              <a:t>National </a:t>
            </a:r>
            <a:r>
              <a:rPr lang="en-US" sz="3600" dirty="0"/>
              <a:t>training</a:t>
            </a:r>
            <a:r>
              <a:rPr lang="hr-HR" sz="3600" dirty="0"/>
              <a:t> program</a:t>
            </a:r>
            <a:endParaRPr lang="en-US" sz="3600" dirty="0"/>
          </a:p>
        </p:txBody>
      </p:sp>
      <p:sp>
        <p:nvSpPr>
          <p:cNvPr id="3" name="Rezervirano mjesto sadržaja 2"/>
          <p:cNvSpPr>
            <a:spLocks noGrp="1"/>
          </p:cNvSpPr>
          <p:nvPr>
            <p:ph sz="quarter" idx="1"/>
          </p:nvPr>
        </p:nvSpPr>
        <p:spPr>
          <a:xfrm>
            <a:off x="457200" y="1340768"/>
            <a:ext cx="8229600" cy="4785395"/>
          </a:xfrm>
        </p:spPr>
        <p:txBody>
          <a:bodyPr>
            <a:normAutofit/>
          </a:bodyPr>
          <a:lstStyle/>
          <a:p>
            <a:pPr algn="just"/>
            <a:endParaRPr lang="hr-HR" dirty="0" smtClean="0"/>
          </a:p>
          <a:p>
            <a:pPr algn="just"/>
            <a:r>
              <a:rPr lang="hr-HR" dirty="0" smtClean="0"/>
              <a:t>More </a:t>
            </a:r>
            <a:r>
              <a:rPr lang="en-US" dirty="0" smtClean="0"/>
              <a:t>than</a:t>
            </a:r>
            <a:r>
              <a:rPr lang="hr-HR" dirty="0" smtClean="0"/>
              <a:t> 20 </a:t>
            </a:r>
            <a:r>
              <a:rPr lang="en-US" dirty="0" smtClean="0"/>
              <a:t>lecturers</a:t>
            </a:r>
            <a:r>
              <a:rPr lang="hr-HR" dirty="0" smtClean="0"/>
              <a:t> </a:t>
            </a:r>
            <a:r>
              <a:rPr lang="en-US" dirty="0" smtClean="0"/>
              <a:t>experienced</a:t>
            </a:r>
            <a:r>
              <a:rPr lang="hr-HR" dirty="0" smtClean="0"/>
              <a:t> </a:t>
            </a:r>
            <a:r>
              <a:rPr lang="en-US" dirty="0" smtClean="0"/>
              <a:t>in</a:t>
            </a:r>
            <a:r>
              <a:rPr lang="hr-HR" dirty="0" smtClean="0"/>
              <a:t> </a:t>
            </a:r>
            <a:r>
              <a:rPr lang="en-US" dirty="0" smtClean="0"/>
              <a:t>radiation</a:t>
            </a:r>
            <a:r>
              <a:rPr lang="hr-HR" dirty="0" smtClean="0"/>
              <a:t> </a:t>
            </a:r>
            <a:r>
              <a:rPr lang="en-US" dirty="0" smtClean="0"/>
              <a:t>protection and education.</a:t>
            </a:r>
            <a:endParaRPr lang="hr-HR" dirty="0" smtClean="0"/>
          </a:p>
          <a:p>
            <a:pPr algn="just"/>
            <a:endParaRPr lang="en-US" dirty="0" smtClean="0"/>
          </a:p>
          <a:p>
            <a:pPr algn="just"/>
            <a:r>
              <a:rPr lang="en-US" dirty="0" smtClean="0"/>
              <a:t>Written</a:t>
            </a:r>
            <a:r>
              <a:rPr lang="hr-HR" dirty="0" smtClean="0"/>
              <a:t> </a:t>
            </a:r>
            <a:r>
              <a:rPr lang="en-US" dirty="0" smtClean="0"/>
              <a:t>examination</a:t>
            </a:r>
            <a:r>
              <a:rPr lang="hr-HR" dirty="0" smtClean="0"/>
              <a:t> </a:t>
            </a:r>
            <a:r>
              <a:rPr lang="en-US" dirty="0" smtClean="0"/>
              <a:t>specialized</a:t>
            </a:r>
            <a:r>
              <a:rPr lang="hr-HR" dirty="0" smtClean="0"/>
              <a:t> for </a:t>
            </a:r>
            <a:r>
              <a:rPr lang="en-US" dirty="0" smtClean="0"/>
              <a:t>training</a:t>
            </a:r>
            <a:r>
              <a:rPr lang="hr-HR" dirty="0" smtClean="0"/>
              <a:t> program, </a:t>
            </a:r>
            <a:r>
              <a:rPr lang="en-US" dirty="0" smtClean="0"/>
              <a:t>questions</a:t>
            </a:r>
            <a:r>
              <a:rPr lang="hr-HR" dirty="0" smtClean="0"/>
              <a:t> </a:t>
            </a:r>
            <a:r>
              <a:rPr lang="en-US" dirty="0" smtClean="0"/>
              <a:t>defined</a:t>
            </a:r>
            <a:r>
              <a:rPr lang="hr-HR" dirty="0" smtClean="0"/>
              <a:t> </a:t>
            </a:r>
            <a:r>
              <a:rPr lang="en-US" dirty="0" smtClean="0"/>
              <a:t>by</a:t>
            </a:r>
            <a:r>
              <a:rPr lang="hr-HR" dirty="0" smtClean="0"/>
              <a:t> </a:t>
            </a:r>
            <a:r>
              <a:rPr lang="en-US" dirty="0" smtClean="0"/>
              <a:t>expert</a:t>
            </a:r>
            <a:r>
              <a:rPr lang="hr-HR" dirty="0" smtClean="0"/>
              <a:t> </a:t>
            </a:r>
            <a:r>
              <a:rPr lang="en-US" dirty="0" smtClean="0"/>
              <a:t>commission.</a:t>
            </a:r>
          </a:p>
        </p:txBody>
      </p:sp>
    </p:spTree>
    <p:extLst>
      <p:ext uri="{BB962C8B-B14F-4D97-AF65-F5344CB8AC3E}">
        <p14:creationId xmlns:p14="http://schemas.microsoft.com/office/powerpoint/2010/main" val="144986085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p:cNvSpPr>
            <a:spLocks noGrp="1"/>
          </p:cNvSpPr>
          <p:nvPr>
            <p:ph type="title"/>
          </p:nvPr>
        </p:nvSpPr>
        <p:spPr/>
        <p:txBody>
          <a:bodyPr>
            <a:normAutofit/>
          </a:bodyPr>
          <a:lstStyle/>
          <a:p>
            <a:pPr algn="l"/>
            <a:r>
              <a:rPr lang="hr-HR" sz="3200" dirty="0" smtClean="0"/>
              <a:t>National </a:t>
            </a:r>
            <a:r>
              <a:rPr lang="en-US" sz="3200" dirty="0" smtClean="0"/>
              <a:t>training</a:t>
            </a:r>
            <a:r>
              <a:rPr lang="hr-HR" sz="3200" dirty="0" smtClean="0"/>
              <a:t> program: </a:t>
            </a:r>
            <a:r>
              <a:rPr lang="en-US" sz="3200" dirty="0" smtClean="0"/>
              <a:t>Exposed</a:t>
            </a:r>
            <a:r>
              <a:rPr lang="hr-HR" sz="3200" dirty="0" smtClean="0"/>
              <a:t> </a:t>
            </a:r>
            <a:r>
              <a:rPr lang="en-US" sz="3200" dirty="0" smtClean="0"/>
              <a:t>workers</a:t>
            </a:r>
            <a:endParaRPr lang="en-US" sz="3200" dirty="0"/>
          </a:p>
        </p:txBody>
      </p:sp>
      <p:sp>
        <p:nvSpPr>
          <p:cNvPr id="3" name="Rezervirano mjesto sadržaja 2"/>
          <p:cNvSpPr>
            <a:spLocks noGrp="1"/>
          </p:cNvSpPr>
          <p:nvPr>
            <p:ph sz="quarter" idx="1"/>
          </p:nvPr>
        </p:nvSpPr>
        <p:spPr/>
        <p:txBody>
          <a:bodyPr>
            <a:normAutofit/>
          </a:bodyPr>
          <a:lstStyle/>
          <a:p>
            <a:pPr algn="just"/>
            <a:endParaRPr lang="en-US" dirty="0" smtClean="0"/>
          </a:p>
          <a:p>
            <a:pPr algn="just"/>
            <a:r>
              <a:rPr lang="en-US" dirty="0" smtClean="0"/>
              <a:t>Basic</a:t>
            </a:r>
            <a:r>
              <a:rPr lang="hr-HR" dirty="0" smtClean="0"/>
              <a:t> program: 10 </a:t>
            </a:r>
            <a:r>
              <a:rPr lang="en-US" dirty="0" smtClean="0"/>
              <a:t>hours</a:t>
            </a:r>
            <a:endParaRPr lang="hr-HR" dirty="0" smtClean="0"/>
          </a:p>
          <a:p>
            <a:pPr marL="0" indent="0" algn="just">
              <a:buNone/>
            </a:pPr>
            <a:endParaRPr lang="en-US" dirty="0" smtClean="0"/>
          </a:p>
          <a:p>
            <a:pPr lvl="1" algn="just"/>
            <a:r>
              <a:rPr lang="en-US" dirty="0" smtClean="0"/>
              <a:t>Ionizing</a:t>
            </a:r>
            <a:r>
              <a:rPr lang="hr-HR" dirty="0" smtClean="0"/>
              <a:t> </a:t>
            </a:r>
            <a:r>
              <a:rPr lang="en-US" dirty="0" smtClean="0"/>
              <a:t>radiation</a:t>
            </a:r>
            <a:r>
              <a:rPr lang="hr-HR" dirty="0" smtClean="0"/>
              <a:t> </a:t>
            </a:r>
            <a:r>
              <a:rPr lang="en-US" dirty="0" smtClean="0"/>
              <a:t>physics</a:t>
            </a:r>
            <a:r>
              <a:rPr lang="hr-HR" dirty="0" smtClean="0"/>
              <a:t> (3 </a:t>
            </a:r>
            <a:r>
              <a:rPr lang="en-US" dirty="0" smtClean="0"/>
              <a:t>hours</a:t>
            </a:r>
            <a:r>
              <a:rPr lang="hr-HR" dirty="0" smtClean="0"/>
              <a:t>)</a:t>
            </a:r>
            <a:endParaRPr lang="en-US" dirty="0" smtClean="0"/>
          </a:p>
          <a:p>
            <a:pPr lvl="1" algn="just"/>
            <a:r>
              <a:rPr lang="en-US" dirty="0" smtClean="0"/>
              <a:t>Biological</a:t>
            </a:r>
            <a:r>
              <a:rPr lang="hr-HR" dirty="0" smtClean="0"/>
              <a:t> </a:t>
            </a:r>
            <a:r>
              <a:rPr lang="en-US" dirty="0" smtClean="0"/>
              <a:t>effects</a:t>
            </a:r>
            <a:r>
              <a:rPr lang="hr-HR" dirty="0" smtClean="0"/>
              <a:t> </a:t>
            </a:r>
            <a:r>
              <a:rPr lang="en-US" dirty="0" smtClean="0"/>
              <a:t>of</a:t>
            </a:r>
            <a:r>
              <a:rPr lang="hr-HR" dirty="0" smtClean="0"/>
              <a:t> </a:t>
            </a:r>
            <a:r>
              <a:rPr lang="en-US" dirty="0" smtClean="0"/>
              <a:t>ionizing</a:t>
            </a:r>
            <a:r>
              <a:rPr lang="hr-HR" dirty="0" smtClean="0"/>
              <a:t> </a:t>
            </a:r>
            <a:r>
              <a:rPr lang="en-US" dirty="0" smtClean="0"/>
              <a:t>radiation</a:t>
            </a:r>
            <a:r>
              <a:rPr lang="hr-HR" dirty="0" smtClean="0"/>
              <a:t> (2 </a:t>
            </a:r>
            <a:r>
              <a:rPr lang="en-US" dirty="0" smtClean="0"/>
              <a:t>hours</a:t>
            </a:r>
            <a:r>
              <a:rPr lang="hr-HR" dirty="0" smtClean="0"/>
              <a:t>)</a:t>
            </a:r>
            <a:endParaRPr lang="en-US" dirty="0" smtClean="0"/>
          </a:p>
          <a:p>
            <a:pPr lvl="1" algn="just"/>
            <a:r>
              <a:rPr lang="en-US" dirty="0" smtClean="0"/>
              <a:t>Principles</a:t>
            </a:r>
            <a:r>
              <a:rPr lang="hr-HR" dirty="0" smtClean="0"/>
              <a:t> </a:t>
            </a:r>
            <a:r>
              <a:rPr lang="en-US" dirty="0" smtClean="0"/>
              <a:t>of</a:t>
            </a:r>
            <a:r>
              <a:rPr lang="hr-HR" dirty="0" smtClean="0"/>
              <a:t> </a:t>
            </a:r>
            <a:r>
              <a:rPr lang="en-US" dirty="0" smtClean="0"/>
              <a:t>radiation</a:t>
            </a:r>
            <a:r>
              <a:rPr lang="hr-HR" dirty="0" smtClean="0"/>
              <a:t> </a:t>
            </a:r>
            <a:r>
              <a:rPr lang="en-US" dirty="0" smtClean="0"/>
              <a:t>protection</a:t>
            </a:r>
            <a:r>
              <a:rPr lang="hr-HR" dirty="0" smtClean="0"/>
              <a:t> (1 </a:t>
            </a:r>
            <a:r>
              <a:rPr lang="en-US" dirty="0" smtClean="0"/>
              <a:t>hour</a:t>
            </a:r>
            <a:r>
              <a:rPr lang="hr-HR" dirty="0" smtClean="0"/>
              <a:t>)</a:t>
            </a:r>
            <a:endParaRPr lang="en-US" dirty="0" smtClean="0"/>
          </a:p>
          <a:p>
            <a:pPr lvl="1"/>
            <a:r>
              <a:rPr lang="en-US" dirty="0" smtClean="0"/>
              <a:t>Effects </a:t>
            </a:r>
            <a:r>
              <a:rPr lang="hr-HR" dirty="0" smtClean="0"/>
              <a:t>o</a:t>
            </a:r>
            <a:r>
              <a:rPr lang="en-US" dirty="0" smtClean="0"/>
              <a:t>f</a:t>
            </a:r>
            <a:r>
              <a:rPr lang="hr-HR" dirty="0" smtClean="0"/>
              <a:t> </a:t>
            </a:r>
            <a:r>
              <a:rPr lang="en-US" dirty="0" smtClean="0"/>
              <a:t>ionizing</a:t>
            </a:r>
            <a:r>
              <a:rPr lang="hr-HR" dirty="0" smtClean="0"/>
              <a:t> </a:t>
            </a:r>
            <a:r>
              <a:rPr lang="en-US" dirty="0" smtClean="0"/>
              <a:t>radiation</a:t>
            </a:r>
            <a:r>
              <a:rPr lang="hr-HR" dirty="0" smtClean="0"/>
              <a:t> </a:t>
            </a:r>
            <a:r>
              <a:rPr lang="en-US" dirty="0" smtClean="0"/>
              <a:t>exposure and</a:t>
            </a:r>
            <a:r>
              <a:rPr lang="hr-HR" dirty="0" smtClean="0"/>
              <a:t> </a:t>
            </a:r>
            <a:r>
              <a:rPr lang="en-US" dirty="0" smtClean="0"/>
              <a:t>health</a:t>
            </a:r>
            <a:r>
              <a:rPr lang="hr-HR" dirty="0" smtClean="0"/>
              <a:t> </a:t>
            </a:r>
            <a:r>
              <a:rPr lang="en-US" dirty="0" smtClean="0"/>
              <a:t>surveillance</a:t>
            </a:r>
            <a:r>
              <a:rPr lang="hr-HR" dirty="0" smtClean="0"/>
              <a:t> </a:t>
            </a:r>
            <a:r>
              <a:rPr lang="en-US" dirty="0" smtClean="0"/>
              <a:t>of</a:t>
            </a:r>
            <a:r>
              <a:rPr lang="hr-HR" dirty="0" smtClean="0"/>
              <a:t> </a:t>
            </a:r>
            <a:r>
              <a:rPr lang="en-US" dirty="0" smtClean="0"/>
              <a:t>exposed</a:t>
            </a:r>
            <a:r>
              <a:rPr lang="hr-HR" dirty="0" smtClean="0"/>
              <a:t> </a:t>
            </a:r>
            <a:r>
              <a:rPr lang="en-US" dirty="0" smtClean="0"/>
              <a:t>workers</a:t>
            </a:r>
            <a:r>
              <a:rPr lang="hr-HR" dirty="0" smtClean="0"/>
              <a:t> (2 </a:t>
            </a:r>
            <a:r>
              <a:rPr lang="en-US" dirty="0" smtClean="0"/>
              <a:t>hours</a:t>
            </a:r>
            <a:r>
              <a:rPr lang="hr-HR" dirty="0" smtClean="0"/>
              <a:t>)</a:t>
            </a:r>
            <a:endParaRPr lang="en-US" dirty="0" smtClean="0"/>
          </a:p>
          <a:p>
            <a:pPr lvl="1" algn="just"/>
            <a:r>
              <a:rPr lang="en-US" dirty="0" smtClean="0"/>
              <a:t>Legislation</a:t>
            </a:r>
            <a:r>
              <a:rPr lang="hr-HR" dirty="0" smtClean="0"/>
              <a:t> (2 </a:t>
            </a:r>
            <a:r>
              <a:rPr lang="en-US" dirty="0" smtClean="0"/>
              <a:t>hours</a:t>
            </a:r>
            <a:r>
              <a:rPr lang="hr-HR" dirty="0" smtClean="0"/>
              <a:t>)</a:t>
            </a:r>
            <a:endParaRPr lang="en-US" dirty="0" smtClean="0"/>
          </a:p>
        </p:txBody>
      </p:sp>
    </p:spTree>
    <p:extLst>
      <p:ext uri="{BB962C8B-B14F-4D97-AF65-F5344CB8AC3E}">
        <p14:creationId xmlns:p14="http://schemas.microsoft.com/office/powerpoint/2010/main" val="237116734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p:cNvSpPr>
            <a:spLocks noGrp="1"/>
          </p:cNvSpPr>
          <p:nvPr>
            <p:ph type="title"/>
          </p:nvPr>
        </p:nvSpPr>
        <p:spPr/>
        <p:txBody>
          <a:bodyPr>
            <a:normAutofit/>
          </a:bodyPr>
          <a:lstStyle/>
          <a:p>
            <a:pPr algn="l"/>
            <a:r>
              <a:rPr lang="hr-HR" sz="3200" dirty="0" smtClean="0"/>
              <a:t>National </a:t>
            </a:r>
            <a:r>
              <a:rPr lang="en-US" sz="3200" dirty="0" smtClean="0"/>
              <a:t>training</a:t>
            </a:r>
            <a:r>
              <a:rPr lang="hr-HR" sz="3200" dirty="0" smtClean="0"/>
              <a:t> program: </a:t>
            </a:r>
            <a:r>
              <a:rPr lang="en-US" sz="3200" dirty="0" smtClean="0"/>
              <a:t>Exposed</a:t>
            </a:r>
            <a:r>
              <a:rPr lang="hr-HR" sz="3200" dirty="0" smtClean="0"/>
              <a:t> </a:t>
            </a:r>
            <a:r>
              <a:rPr lang="en-US" sz="3200" dirty="0" smtClean="0"/>
              <a:t>workers</a:t>
            </a:r>
            <a:endParaRPr lang="en-US" sz="3200" dirty="0"/>
          </a:p>
        </p:txBody>
      </p:sp>
      <p:sp>
        <p:nvSpPr>
          <p:cNvPr id="3" name="Rezervirano mjesto sadržaja 2"/>
          <p:cNvSpPr>
            <a:spLocks noGrp="1"/>
          </p:cNvSpPr>
          <p:nvPr>
            <p:ph sz="quarter" idx="1"/>
          </p:nvPr>
        </p:nvSpPr>
        <p:spPr/>
        <p:txBody>
          <a:bodyPr>
            <a:normAutofit fontScale="85000" lnSpcReduction="20000"/>
          </a:bodyPr>
          <a:lstStyle/>
          <a:p>
            <a:r>
              <a:rPr lang="en-US" sz="2800" dirty="0" smtClean="0"/>
              <a:t>Specialist</a:t>
            </a:r>
            <a:r>
              <a:rPr lang="hr-HR" sz="2800" dirty="0" smtClean="0"/>
              <a:t> </a:t>
            </a:r>
            <a:r>
              <a:rPr lang="en-US" sz="2800" dirty="0" smtClean="0"/>
              <a:t>program</a:t>
            </a:r>
            <a:r>
              <a:rPr lang="hr-HR" sz="2800" dirty="0" smtClean="0"/>
              <a:t>: 6 </a:t>
            </a:r>
            <a:r>
              <a:rPr lang="en-US" sz="2800" dirty="0" smtClean="0"/>
              <a:t>hours</a:t>
            </a:r>
            <a:r>
              <a:rPr lang="hr-HR" sz="2800" dirty="0" smtClean="0"/>
              <a:t> - for </a:t>
            </a:r>
            <a:r>
              <a:rPr lang="en-US" sz="2800" dirty="0" smtClean="0"/>
              <a:t>specific</a:t>
            </a:r>
            <a:r>
              <a:rPr lang="hr-HR" sz="2800" dirty="0" smtClean="0"/>
              <a:t> </a:t>
            </a:r>
            <a:r>
              <a:rPr lang="en-US" sz="2800" dirty="0" smtClean="0"/>
              <a:t>practices</a:t>
            </a:r>
            <a:r>
              <a:rPr lang="hr-HR" sz="2800" dirty="0" smtClean="0"/>
              <a:t> </a:t>
            </a:r>
            <a:r>
              <a:rPr lang="en-US" sz="2800" dirty="0" smtClean="0"/>
              <a:t>and</a:t>
            </a:r>
            <a:r>
              <a:rPr lang="hr-HR" sz="2800" dirty="0" smtClean="0"/>
              <a:t> </a:t>
            </a:r>
            <a:r>
              <a:rPr lang="en-US" sz="2800" dirty="0" smtClean="0"/>
              <a:t>specific</a:t>
            </a:r>
            <a:r>
              <a:rPr lang="hr-HR" sz="2800" dirty="0" smtClean="0"/>
              <a:t> </a:t>
            </a:r>
            <a:r>
              <a:rPr lang="en-US" sz="2800" dirty="0" smtClean="0"/>
              <a:t>types</a:t>
            </a:r>
            <a:r>
              <a:rPr lang="hr-HR" sz="2800" dirty="0" smtClean="0"/>
              <a:t> </a:t>
            </a:r>
            <a:r>
              <a:rPr lang="en-US" sz="2800" dirty="0" smtClean="0"/>
              <a:t>of</a:t>
            </a:r>
            <a:r>
              <a:rPr lang="hr-HR" sz="2800" dirty="0" smtClean="0"/>
              <a:t> </a:t>
            </a:r>
            <a:r>
              <a:rPr lang="en-US" sz="2800" dirty="0" smtClean="0"/>
              <a:t>ionizing</a:t>
            </a:r>
            <a:r>
              <a:rPr lang="hr-HR" sz="2800" dirty="0" smtClean="0"/>
              <a:t> </a:t>
            </a:r>
            <a:r>
              <a:rPr lang="en-US" sz="2800" dirty="0" smtClean="0"/>
              <a:t>radiation</a:t>
            </a:r>
            <a:r>
              <a:rPr lang="hr-HR" sz="2800" dirty="0" smtClean="0"/>
              <a:t> </a:t>
            </a:r>
            <a:r>
              <a:rPr lang="en-US" sz="2800" dirty="0" smtClean="0"/>
              <a:t>sources</a:t>
            </a:r>
            <a:r>
              <a:rPr lang="hr-HR" sz="2800" dirty="0" smtClean="0"/>
              <a:t>:</a:t>
            </a:r>
          </a:p>
          <a:p>
            <a:pPr marL="0" indent="0">
              <a:buNone/>
            </a:pPr>
            <a:endParaRPr lang="hr-HR" sz="1200" dirty="0" smtClean="0"/>
          </a:p>
          <a:p>
            <a:pPr marL="457200" indent="-457200" algn="just">
              <a:buClrTx/>
              <a:buFont typeface="+mj-lt"/>
              <a:buAutoNum type="arabicPeriod"/>
              <a:tabLst>
                <a:tab pos="265113" algn="l"/>
              </a:tabLst>
            </a:pPr>
            <a:r>
              <a:rPr lang="en-US" sz="2000" dirty="0" smtClean="0"/>
              <a:t>X-ray</a:t>
            </a:r>
            <a:r>
              <a:rPr lang="hr-HR" sz="2000" dirty="0" smtClean="0"/>
              <a:t> </a:t>
            </a:r>
            <a:r>
              <a:rPr lang="en-US" sz="2000" dirty="0" smtClean="0"/>
              <a:t>units</a:t>
            </a:r>
            <a:r>
              <a:rPr lang="hr-HR" sz="2000" dirty="0" smtClean="0"/>
              <a:t> </a:t>
            </a:r>
            <a:r>
              <a:rPr lang="en-US" sz="2000" dirty="0" smtClean="0"/>
              <a:t>used</a:t>
            </a:r>
            <a:r>
              <a:rPr lang="hr-HR" sz="2000" dirty="0" smtClean="0"/>
              <a:t> </a:t>
            </a:r>
            <a:r>
              <a:rPr lang="en-US" sz="2000" dirty="0" smtClean="0"/>
              <a:t>in</a:t>
            </a:r>
            <a:r>
              <a:rPr lang="hr-HR" sz="2000" dirty="0" smtClean="0"/>
              <a:t> medicine</a:t>
            </a:r>
          </a:p>
          <a:p>
            <a:pPr marL="457200" indent="-457200" algn="just">
              <a:buClrTx/>
              <a:buFont typeface="+mj-lt"/>
              <a:buAutoNum type="arabicPeriod"/>
              <a:tabLst>
                <a:tab pos="265113" algn="l"/>
              </a:tabLst>
            </a:pPr>
            <a:r>
              <a:rPr lang="en-US" sz="2000" dirty="0" smtClean="0"/>
              <a:t>Sealed</a:t>
            </a:r>
            <a:r>
              <a:rPr lang="hr-HR" sz="2000" dirty="0" smtClean="0"/>
              <a:t> </a:t>
            </a:r>
            <a:r>
              <a:rPr lang="en-US" sz="2000" dirty="0" smtClean="0"/>
              <a:t>sources</a:t>
            </a:r>
            <a:r>
              <a:rPr lang="hr-HR" sz="2000" dirty="0" smtClean="0"/>
              <a:t> </a:t>
            </a:r>
            <a:r>
              <a:rPr lang="en-US" sz="2000" dirty="0" smtClean="0"/>
              <a:t>used</a:t>
            </a:r>
            <a:r>
              <a:rPr lang="hr-HR" sz="2000" dirty="0" smtClean="0"/>
              <a:t> </a:t>
            </a:r>
            <a:r>
              <a:rPr lang="en-US" sz="2000" dirty="0" smtClean="0"/>
              <a:t>in</a:t>
            </a:r>
            <a:r>
              <a:rPr lang="hr-HR" sz="2000" dirty="0" smtClean="0"/>
              <a:t> medicine</a:t>
            </a:r>
          </a:p>
          <a:p>
            <a:pPr marL="457200" indent="-457200" algn="just">
              <a:buClrTx/>
              <a:buFont typeface="+mj-lt"/>
              <a:buAutoNum type="arabicPeriod"/>
              <a:tabLst>
                <a:tab pos="265113" algn="l"/>
              </a:tabLst>
            </a:pPr>
            <a:r>
              <a:rPr lang="en-US" sz="2000" dirty="0" smtClean="0"/>
              <a:t>Unsealed</a:t>
            </a:r>
            <a:r>
              <a:rPr lang="hr-HR" sz="2000" dirty="0" smtClean="0"/>
              <a:t> </a:t>
            </a:r>
            <a:r>
              <a:rPr lang="en-US" sz="2000" dirty="0" smtClean="0"/>
              <a:t>sources</a:t>
            </a:r>
            <a:r>
              <a:rPr lang="hr-HR" sz="2000" dirty="0" smtClean="0"/>
              <a:t> </a:t>
            </a:r>
            <a:r>
              <a:rPr lang="en-US" sz="2000" dirty="0" smtClean="0"/>
              <a:t>used</a:t>
            </a:r>
            <a:r>
              <a:rPr lang="hr-HR" sz="2000" dirty="0" smtClean="0"/>
              <a:t> </a:t>
            </a:r>
            <a:r>
              <a:rPr lang="en-US" sz="2000" dirty="0" smtClean="0"/>
              <a:t>in</a:t>
            </a:r>
            <a:r>
              <a:rPr lang="hr-HR" sz="2000" dirty="0" smtClean="0"/>
              <a:t> </a:t>
            </a:r>
            <a:r>
              <a:rPr lang="en-US" sz="2000" dirty="0" smtClean="0"/>
              <a:t>nuclear</a:t>
            </a:r>
            <a:r>
              <a:rPr lang="hr-HR" sz="2000" dirty="0" smtClean="0"/>
              <a:t> medicine</a:t>
            </a:r>
          </a:p>
          <a:p>
            <a:pPr marL="457200" indent="-457200" algn="just">
              <a:buClrTx/>
              <a:buFont typeface="+mj-lt"/>
              <a:buAutoNum type="arabicPeriod"/>
              <a:tabLst>
                <a:tab pos="265113" algn="l"/>
              </a:tabLst>
            </a:pPr>
            <a:r>
              <a:rPr lang="en-US" sz="2000" dirty="0" smtClean="0"/>
              <a:t>X-ray</a:t>
            </a:r>
            <a:r>
              <a:rPr lang="hr-HR" sz="2000" dirty="0" smtClean="0"/>
              <a:t> </a:t>
            </a:r>
            <a:r>
              <a:rPr lang="en-US" sz="2000" dirty="0" smtClean="0"/>
              <a:t>units</a:t>
            </a:r>
            <a:r>
              <a:rPr lang="hr-HR" sz="2000" dirty="0" smtClean="0"/>
              <a:t> </a:t>
            </a:r>
            <a:r>
              <a:rPr lang="en-US" sz="2000" dirty="0" smtClean="0"/>
              <a:t>used</a:t>
            </a:r>
            <a:r>
              <a:rPr lang="hr-HR" sz="2000" dirty="0" smtClean="0"/>
              <a:t> </a:t>
            </a:r>
            <a:r>
              <a:rPr lang="en-US" sz="2000" dirty="0" smtClean="0"/>
              <a:t>in</a:t>
            </a:r>
            <a:r>
              <a:rPr lang="hr-HR" sz="2000" dirty="0" smtClean="0"/>
              <a:t> </a:t>
            </a:r>
            <a:r>
              <a:rPr lang="en-US" sz="2000" dirty="0" smtClean="0"/>
              <a:t>stomatology</a:t>
            </a:r>
            <a:endParaRPr lang="hr-HR" sz="2000" dirty="0" smtClean="0"/>
          </a:p>
          <a:p>
            <a:pPr marL="457200" indent="-457200" algn="just">
              <a:buClrTx/>
              <a:buFont typeface="+mj-lt"/>
              <a:buAutoNum type="arabicPeriod"/>
              <a:tabLst>
                <a:tab pos="265113" algn="l"/>
              </a:tabLst>
            </a:pPr>
            <a:r>
              <a:rPr lang="hr-HR" sz="2000" dirty="0" smtClean="0"/>
              <a:t>N</a:t>
            </a:r>
            <a:r>
              <a:rPr lang="en-US" sz="2000" dirty="0" smtClean="0"/>
              <a:t>on-destructive</a:t>
            </a:r>
            <a:r>
              <a:rPr lang="hr-HR" sz="2000" dirty="0" smtClean="0"/>
              <a:t> </a:t>
            </a:r>
            <a:r>
              <a:rPr lang="en-US" sz="2000" dirty="0" smtClean="0"/>
              <a:t>testing</a:t>
            </a:r>
            <a:r>
              <a:rPr lang="hr-HR" sz="2000" dirty="0" smtClean="0"/>
              <a:t> </a:t>
            </a:r>
            <a:r>
              <a:rPr lang="en-US" sz="2000" dirty="0" smtClean="0"/>
              <a:t>appliances</a:t>
            </a:r>
            <a:r>
              <a:rPr lang="hr-HR" sz="2000" dirty="0" smtClean="0"/>
              <a:t> </a:t>
            </a:r>
            <a:r>
              <a:rPr lang="en-US" sz="2000" dirty="0" smtClean="0"/>
              <a:t>emitting</a:t>
            </a:r>
            <a:r>
              <a:rPr lang="hr-HR" sz="2000" dirty="0" smtClean="0"/>
              <a:t> </a:t>
            </a:r>
            <a:r>
              <a:rPr lang="en-US" sz="2000" dirty="0" smtClean="0"/>
              <a:t>ionizing</a:t>
            </a:r>
            <a:r>
              <a:rPr lang="hr-HR" sz="2000" dirty="0" smtClean="0"/>
              <a:t> </a:t>
            </a:r>
            <a:r>
              <a:rPr lang="en-US" sz="2000" dirty="0" smtClean="0"/>
              <a:t>radiation</a:t>
            </a:r>
            <a:endParaRPr lang="hr-HR" sz="2000" dirty="0" smtClean="0"/>
          </a:p>
          <a:p>
            <a:pPr marL="457200" indent="-457200" algn="just">
              <a:buClrTx/>
              <a:buFont typeface="+mj-lt"/>
              <a:buAutoNum type="arabicPeriod"/>
              <a:tabLst>
                <a:tab pos="265113" algn="l"/>
              </a:tabLst>
            </a:pPr>
            <a:r>
              <a:rPr lang="en-US" sz="2000" dirty="0" smtClean="0"/>
              <a:t>Well</a:t>
            </a:r>
            <a:r>
              <a:rPr lang="hr-HR" sz="2000" dirty="0" smtClean="0"/>
              <a:t> </a:t>
            </a:r>
            <a:r>
              <a:rPr lang="en-US" sz="2000" dirty="0" smtClean="0"/>
              <a:t>logging</a:t>
            </a:r>
            <a:r>
              <a:rPr lang="hr-HR" sz="2000" dirty="0" smtClean="0"/>
              <a:t> </a:t>
            </a:r>
            <a:r>
              <a:rPr lang="en-US" sz="2000" dirty="0" smtClean="0"/>
              <a:t>devices</a:t>
            </a:r>
          </a:p>
          <a:p>
            <a:pPr marL="457200" indent="-457200" algn="just">
              <a:buClrTx/>
              <a:buFont typeface="+mj-lt"/>
              <a:buAutoNum type="arabicPeriod"/>
              <a:tabLst>
                <a:tab pos="265113" algn="l"/>
              </a:tabLst>
            </a:pPr>
            <a:r>
              <a:rPr lang="en-US" sz="2000" dirty="0" smtClean="0"/>
              <a:t>X-ray</a:t>
            </a:r>
            <a:r>
              <a:rPr lang="hr-HR" sz="2000" dirty="0" smtClean="0"/>
              <a:t> </a:t>
            </a:r>
            <a:r>
              <a:rPr lang="en-US" sz="2000" dirty="0" smtClean="0"/>
              <a:t>units for spectrometry and diffractometry</a:t>
            </a:r>
          </a:p>
          <a:p>
            <a:pPr marL="457200" indent="-457200" algn="just">
              <a:buClrTx/>
              <a:buFont typeface="+mj-lt"/>
              <a:buAutoNum type="arabicPeriod"/>
            </a:pPr>
            <a:r>
              <a:rPr lang="en-US" sz="2000" dirty="0" smtClean="0"/>
              <a:t>X-ray</a:t>
            </a:r>
            <a:r>
              <a:rPr lang="hr-HR" sz="2000" dirty="0" smtClean="0"/>
              <a:t> </a:t>
            </a:r>
            <a:r>
              <a:rPr lang="en-US" sz="2000" dirty="0" smtClean="0"/>
              <a:t>units</a:t>
            </a:r>
            <a:r>
              <a:rPr lang="hr-HR" sz="2000" dirty="0" smtClean="0"/>
              <a:t> </a:t>
            </a:r>
            <a:r>
              <a:rPr lang="en-US" sz="2000" dirty="0" smtClean="0"/>
              <a:t>and</a:t>
            </a:r>
            <a:r>
              <a:rPr lang="hr-HR" sz="2000" dirty="0" smtClean="0"/>
              <a:t> </a:t>
            </a:r>
            <a:r>
              <a:rPr lang="en-US" sz="2000" dirty="0" smtClean="0"/>
              <a:t>devices</a:t>
            </a:r>
            <a:r>
              <a:rPr lang="hr-HR" sz="2000" dirty="0" smtClean="0"/>
              <a:t> </a:t>
            </a:r>
            <a:r>
              <a:rPr lang="en-US" sz="2000" dirty="0" smtClean="0"/>
              <a:t>containing</a:t>
            </a:r>
            <a:r>
              <a:rPr lang="hr-HR" sz="2000" dirty="0" smtClean="0"/>
              <a:t> </a:t>
            </a:r>
            <a:r>
              <a:rPr lang="en-US" sz="2000" dirty="0" smtClean="0"/>
              <a:t>sealed</a:t>
            </a:r>
            <a:r>
              <a:rPr lang="hr-HR" sz="2000" dirty="0" smtClean="0"/>
              <a:t> </a:t>
            </a:r>
            <a:r>
              <a:rPr lang="en-US" sz="2000" dirty="0" smtClean="0"/>
              <a:t>radiation</a:t>
            </a:r>
            <a:r>
              <a:rPr lang="hr-HR" sz="2000" dirty="0" smtClean="0"/>
              <a:t> </a:t>
            </a:r>
            <a:r>
              <a:rPr lang="en-US" sz="2000" dirty="0" smtClean="0"/>
              <a:t>sources</a:t>
            </a:r>
            <a:r>
              <a:rPr lang="hr-HR" sz="2000" dirty="0" smtClean="0"/>
              <a:t> </a:t>
            </a:r>
            <a:r>
              <a:rPr lang="en-US" sz="2000" dirty="0" smtClean="0"/>
              <a:t>used</a:t>
            </a:r>
            <a:r>
              <a:rPr lang="hr-HR" sz="2000" dirty="0" smtClean="0"/>
              <a:t> for </a:t>
            </a:r>
            <a:r>
              <a:rPr lang="en-US" sz="2000" dirty="0" smtClean="0"/>
              <a:t>security</a:t>
            </a:r>
            <a:r>
              <a:rPr lang="hr-HR" sz="2000" dirty="0" smtClean="0"/>
              <a:t> </a:t>
            </a:r>
            <a:r>
              <a:rPr lang="en-US" sz="2000" dirty="0" smtClean="0"/>
              <a:t>screening</a:t>
            </a:r>
          </a:p>
          <a:p>
            <a:pPr marL="457200" indent="-457200" algn="just">
              <a:buClrTx/>
              <a:buFont typeface="+mj-lt"/>
              <a:buAutoNum type="arabicPeriod"/>
              <a:tabLst>
                <a:tab pos="265113" algn="l"/>
                <a:tab pos="354013" algn="l"/>
              </a:tabLst>
            </a:pPr>
            <a:r>
              <a:rPr lang="hr-HR" sz="2000" dirty="0" smtClean="0"/>
              <a:t>Transport </a:t>
            </a:r>
            <a:r>
              <a:rPr lang="en-US" sz="2000" dirty="0" smtClean="0"/>
              <a:t>of</a:t>
            </a:r>
            <a:r>
              <a:rPr lang="hr-HR" sz="2000" dirty="0" smtClean="0"/>
              <a:t> </a:t>
            </a:r>
            <a:r>
              <a:rPr lang="en-US" sz="2000" dirty="0" smtClean="0"/>
              <a:t>radioactive</a:t>
            </a:r>
            <a:r>
              <a:rPr lang="hr-HR" sz="2000" dirty="0" smtClean="0"/>
              <a:t> </a:t>
            </a:r>
            <a:r>
              <a:rPr lang="en-US" sz="2000" dirty="0" smtClean="0"/>
              <a:t>material</a:t>
            </a:r>
          </a:p>
          <a:p>
            <a:pPr marL="457200" indent="-457200" algn="just">
              <a:buClrTx/>
              <a:buFont typeface="+mj-lt"/>
              <a:buAutoNum type="arabicPeriod"/>
              <a:tabLst>
                <a:tab pos="265113" algn="l"/>
              </a:tabLst>
            </a:pPr>
            <a:r>
              <a:rPr lang="en-US" sz="2000" dirty="0" smtClean="0"/>
              <a:t>Level</a:t>
            </a:r>
            <a:r>
              <a:rPr lang="hr-HR" sz="2000" dirty="0" smtClean="0"/>
              <a:t> </a:t>
            </a:r>
            <a:r>
              <a:rPr lang="en-US" sz="2000" dirty="0" smtClean="0"/>
              <a:t>indicators</a:t>
            </a:r>
            <a:r>
              <a:rPr lang="hr-HR" sz="2000" dirty="0" smtClean="0"/>
              <a:t> </a:t>
            </a:r>
            <a:r>
              <a:rPr lang="en-US" sz="2000" dirty="0" smtClean="0"/>
              <a:t>and</a:t>
            </a:r>
            <a:r>
              <a:rPr lang="hr-HR" sz="2000" dirty="0" smtClean="0"/>
              <a:t> </a:t>
            </a:r>
            <a:r>
              <a:rPr lang="en-US" sz="2000" dirty="0" smtClean="0"/>
              <a:t>similar</a:t>
            </a:r>
            <a:r>
              <a:rPr lang="hr-HR" sz="2000" dirty="0" smtClean="0"/>
              <a:t> </a:t>
            </a:r>
            <a:r>
              <a:rPr lang="en-US" sz="2000" dirty="0" smtClean="0"/>
              <a:t>devices</a:t>
            </a:r>
            <a:r>
              <a:rPr lang="hr-HR" sz="2000" dirty="0" smtClean="0"/>
              <a:t> </a:t>
            </a:r>
            <a:r>
              <a:rPr lang="en-US" sz="2000" dirty="0" smtClean="0"/>
              <a:t>containing</a:t>
            </a:r>
            <a:r>
              <a:rPr lang="hr-HR" sz="2000" dirty="0" smtClean="0"/>
              <a:t> </a:t>
            </a:r>
            <a:r>
              <a:rPr lang="en-US" sz="2000" dirty="0" smtClean="0"/>
              <a:t>sealed</a:t>
            </a:r>
            <a:r>
              <a:rPr lang="hr-HR" sz="2000" dirty="0" smtClean="0"/>
              <a:t> </a:t>
            </a:r>
            <a:r>
              <a:rPr lang="en-US" sz="2000" dirty="0" smtClean="0"/>
              <a:t>radioactive</a:t>
            </a:r>
            <a:r>
              <a:rPr lang="hr-HR" sz="2000" dirty="0" smtClean="0"/>
              <a:t> </a:t>
            </a:r>
            <a:r>
              <a:rPr lang="en-US" sz="2000" dirty="0" smtClean="0"/>
              <a:t>sources</a:t>
            </a:r>
          </a:p>
          <a:p>
            <a:pPr marL="457200" indent="-457200" algn="just">
              <a:buClrTx/>
              <a:buFont typeface="+mj-lt"/>
              <a:buAutoNum type="arabicPeriod"/>
              <a:tabLst>
                <a:tab pos="265113" algn="l"/>
              </a:tabLst>
            </a:pPr>
            <a:r>
              <a:rPr lang="en-US" sz="2000" dirty="0" smtClean="0"/>
              <a:t>Radiation</a:t>
            </a:r>
            <a:r>
              <a:rPr lang="hr-HR" sz="2000" dirty="0" smtClean="0"/>
              <a:t> </a:t>
            </a:r>
            <a:r>
              <a:rPr lang="en-US" sz="2000" dirty="0" smtClean="0"/>
              <a:t>sources</a:t>
            </a:r>
            <a:r>
              <a:rPr lang="hr-HR" sz="2000" dirty="0" smtClean="0"/>
              <a:t> </a:t>
            </a:r>
            <a:r>
              <a:rPr lang="en-US" sz="2000" dirty="0" smtClean="0"/>
              <a:t>used</a:t>
            </a:r>
            <a:r>
              <a:rPr lang="hr-HR" sz="2000" dirty="0" smtClean="0"/>
              <a:t> </a:t>
            </a:r>
            <a:r>
              <a:rPr lang="en-US" sz="2000" dirty="0" smtClean="0"/>
              <a:t>in</a:t>
            </a:r>
            <a:r>
              <a:rPr lang="hr-HR" sz="2000" dirty="0" smtClean="0"/>
              <a:t> </a:t>
            </a:r>
            <a:r>
              <a:rPr lang="en-US" sz="2000" dirty="0" smtClean="0"/>
              <a:t>scientific</a:t>
            </a:r>
            <a:r>
              <a:rPr lang="hr-HR" sz="2000" dirty="0" smtClean="0"/>
              <a:t> </a:t>
            </a:r>
            <a:r>
              <a:rPr lang="en-US" sz="2000" dirty="0" smtClean="0"/>
              <a:t>and</a:t>
            </a:r>
            <a:r>
              <a:rPr lang="hr-HR" sz="2000" dirty="0" smtClean="0"/>
              <a:t> </a:t>
            </a:r>
            <a:r>
              <a:rPr lang="en-US" sz="2000" dirty="0" smtClean="0"/>
              <a:t>research</a:t>
            </a:r>
            <a:r>
              <a:rPr lang="hr-HR" sz="2000" dirty="0" smtClean="0"/>
              <a:t> </a:t>
            </a:r>
            <a:r>
              <a:rPr lang="en-US" sz="2000" dirty="0" smtClean="0"/>
              <a:t>laboratories</a:t>
            </a:r>
          </a:p>
          <a:p>
            <a:pPr marL="457200" indent="-457200" algn="just">
              <a:buClrTx/>
              <a:buFont typeface="+mj-lt"/>
              <a:buAutoNum type="arabicPeriod"/>
              <a:tabLst>
                <a:tab pos="265113" algn="l"/>
              </a:tabLst>
            </a:pPr>
            <a:r>
              <a:rPr lang="en-US" sz="2000" dirty="0" smtClean="0"/>
              <a:t>X-ray</a:t>
            </a:r>
            <a:r>
              <a:rPr lang="hr-HR" sz="2000" dirty="0" smtClean="0"/>
              <a:t> </a:t>
            </a:r>
            <a:r>
              <a:rPr lang="en-US" sz="2000" dirty="0" smtClean="0"/>
              <a:t>units</a:t>
            </a:r>
            <a:r>
              <a:rPr lang="hr-HR" sz="2000" dirty="0" smtClean="0"/>
              <a:t> </a:t>
            </a:r>
            <a:r>
              <a:rPr lang="en-US" sz="2000" dirty="0" smtClean="0"/>
              <a:t>used</a:t>
            </a:r>
            <a:r>
              <a:rPr lang="hr-HR" sz="2000" dirty="0" smtClean="0"/>
              <a:t> </a:t>
            </a:r>
            <a:r>
              <a:rPr lang="en-US" sz="2000" dirty="0" smtClean="0"/>
              <a:t>in</a:t>
            </a:r>
            <a:r>
              <a:rPr lang="hr-HR" sz="2000" dirty="0" smtClean="0"/>
              <a:t> veterine</a:t>
            </a:r>
          </a:p>
          <a:p>
            <a:pPr marL="354013" indent="0" algn="just">
              <a:buNone/>
            </a:pPr>
            <a:endParaRPr lang="en-US" sz="2000" dirty="0" smtClean="0"/>
          </a:p>
          <a:p>
            <a:pPr marL="0" indent="0" algn="just">
              <a:buNone/>
            </a:pPr>
            <a:endParaRPr lang="en-US" dirty="0" smtClean="0"/>
          </a:p>
        </p:txBody>
      </p:sp>
    </p:spTree>
    <p:extLst>
      <p:ext uri="{BB962C8B-B14F-4D97-AF65-F5344CB8AC3E}">
        <p14:creationId xmlns:p14="http://schemas.microsoft.com/office/powerpoint/2010/main" val="107878434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p:cNvSpPr>
            <a:spLocks noGrp="1"/>
          </p:cNvSpPr>
          <p:nvPr>
            <p:ph type="title"/>
          </p:nvPr>
        </p:nvSpPr>
        <p:spPr/>
        <p:txBody>
          <a:bodyPr>
            <a:normAutofit/>
          </a:bodyPr>
          <a:lstStyle/>
          <a:p>
            <a:pPr algn="l"/>
            <a:r>
              <a:rPr lang="hr-HR" sz="3600" dirty="0" smtClean="0"/>
              <a:t>National </a:t>
            </a:r>
            <a:r>
              <a:rPr lang="en-US" sz="3600" dirty="0" smtClean="0"/>
              <a:t>training</a:t>
            </a:r>
            <a:r>
              <a:rPr lang="hr-HR" sz="3600" dirty="0" smtClean="0"/>
              <a:t> program: RPO</a:t>
            </a:r>
            <a:endParaRPr lang="en-US" sz="3600" dirty="0"/>
          </a:p>
        </p:txBody>
      </p:sp>
      <p:sp>
        <p:nvSpPr>
          <p:cNvPr id="3" name="Rezervirano mjesto sadržaja 2"/>
          <p:cNvSpPr>
            <a:spLocks noGrp="1"/>
          </p:cNvSpPr>
          <p:nvPr>
            <p:ph sz="quarter" idx="1"/>
          </p:nvPr>
        </p:nvSpPr>
        <p:spPr/>
        <p:txBody>
          <a:bodyPr>
            <a:normAutofit/>
          </a:bodyPr>
          <a:lstStyle/>
          <a:p>
            <a:pPr marL="0" indent="0" algn="just">
              <a:buNone/>
            </a:pPr>
            <a:endParaRPr lang="en-US" dirty="0" smtClean="0"/>
          </a:p>
          <a:p>
            <a:pPr algn="just"/>
            <a:r>
              <a:rPr lang="en-US" dirty="0" smtClean="0"/>
              <a:t>Training</a:t>
            </a:r>
            <a:r>
              <a:rPr lang="hr-HR" dirty="0" smtClean="0"/>
              <a:t> program</a:t>
            </a:r>
            <a:r>
              <a:rPr lang="hr-HR" dirty="0"/>
              <a:t>: </a:t>
            </a:r>
            <a:r>
              <a:rPr lang="en-US" dirty="0" smtClean="0"/>
              <a:t>24</a:t>
            </a:r>
            <a:r>
              <a:rPr lang="hr-HR" dirty="0" smtClean="0"/>
              <a:t> </a:t>
            </a:r>
            <a:r>
              <a:rPr lang="en-US" dirty="0" smtClean="0"/>
              <a:t>hours</a:t>
            </a:r>
            <a:r>
              <a:rPr lang="hr-HR" dirty="0" smtClean="0"/>
              <a:t> (4 </a:t>
            </a:r>
            <a:r>
              <a:rPr lang="en-US" dirty="0" smtClean="0"/>
              <a:t>days</a:t>
            </a:r>
            <a:r>
              <a:rPr lang="hr-HR" dirty="0" smtClean="0"/>
              <a:t>)</a:t>
            </a:r>
            <a:endParaRPr lang="hr-HR" dirty="0"/>
          </a:p>
          <a:p>
            <a:pPr marL="0" indent="0" algn="just">
              <a:buNone/>
            </a:pPr>
            <a:endParaRPr lang="hr-HR" dirty="0" smtClean="0"/>
          </a:p>
          <a:p>
            <a:pPr lvl="1" algn="just"/>
            <a:r>
              <a:rPr lang="en-US" dirty="0" smtClean="0"/>
              <a:t>Ionizing</a:t>
            </a:r>
            <a:r>
              <a:rPr lang="hr-HR" dirty="0" smtClean="0"/>
              <a:t> </a:t>
            </a:r>
            <a:r>
              <a:rPr lang="en-US" dirty="0" smtClean="0"/>
              <a:t>radiation</a:t>
            </a:r>
            <a:r>
              <a:rPr lang="hr-HR" dirty="0" smtClean="0"/>
              <a:t> </a:t>
            </a:r>
            <a:r>
              <a:rPr lang="en-US" dirty="0" smtClean="0"/>
              <a:t>physics </a:t>
            </a:r>
          </a:p>
          <a:p>
            <a:pPr lvl="1" algn="just"/>
            <a:r>
              <a:rPr lang="en-US" dirty="0" smtClean="0"/>
              <a:t>Biological</a:t>
            </a:r>
            <a:r>
              <a:rPr lang="hr-HR" dirty="0" smtClean="0"/>
              <a:t> </a:t>
            </a:r>
            <a:r>
              <a:rPr lang="en-US" dirty="0" smtClean="0"/>
              <a:t>effects</a:t>
            </a:r>
            <a:r>
              <a:rPr lang="hr-HR" dirty="0" smtClean="0"/>
              <a:t> </a:t>
            </a:r>
            <a:r>
              <a:rPr lang="en-US" dirty="0" smtClean="0"/>
              <a:t>of</a:t>
            </a:r>
            <a:r>
              <a:rPr lang="hr-HR" dirty="0" smtClean="0"/>
              <a:t> </a:t>
            </a:r>
            <a:r>
              <a:rPr lang="en-US" dirty="0" smtClean="0"/>
              <a:t>ionizing</a:t>
            </a:r>
            <a:r>
              <a:rPr lang="hr-HR" dirty="0" smtClean="0"/>
              <a:t> </a:t>
            </a:r>
            <a:r>
              <a:rPr lang="en-US" dirty="0" smtClean="0"/>
              <a:t>radiation</a:t>
            </a:r>
          </a:p>
          <a:p>
            <a:pPr lvl="1" algn="just"/>
            <a:r>
              <a:rPr lang="en-US" dirty="0" smtClean="0"/>
              <a:t>Principles</a:t>
            </a:r>
            <a:r>
              <a:rPr lang="hr-HR" dirty="0" smtClean="0"/>
              <a:t> </a:t>
            </a:r>
            <a:r>
              <a:rPr lang="en-US" dirty="0" smtClean="0"/>
              <a:t>of</a:t>
            </a:r>
            <a:r>
              <a:rPr lang="hr-HR" dirty="0" smtClean="0"/>
              <a:t> </a:t>
            </a:r>
            <a:r>
              <a:rPr lang="en-US" dirty="0" smtClean="0"/>
              <a:t>radiation</a:t>
            </a:r>
            <a:r>
              <a:rPr lang="hr-HR" dirty="0" smtClean="0"/>
              <a:t> </a:t>
            </a:r>
            <a:r>
              <a:rPr lang="en-US" dirty="0" smtClean="0"/>
              <a:t>protection</a:t>
            </a:r>
          </a:p>
          <a:p>
            <a:pPr lvl="1" algn="just"/>
            <a:r>
              <a:rPr lang="hr-HR" dirty="0" smtClean="0"/>
              <a:t>Health </a:t>
            </a:r>
            <a:r>
              <a:rPr lang="en-US" dirty="0" smtClean="0"/>
              <a:t>surveillance</a:t>
            </a:r>
            <a:r>
              <a:rPr lang="hr-HR" dirty="0" smtClean="0"/>
              <a:t> </a:t>
            </a:r>
            <a:r>
              <a:rPr lang="en-US" dirty="0" smtClean="0"/>
              <a:t>of</a:t>
            </a:r>
            <a:r>
              <a:rPr lang="hr-HR" dirty="0" smtClean="0"/>
              <a:t> </a:t>
            </a:r>
            <a:r>
              <a:rPr lang="en-US" dirty="0" smtClean="0"/>
              <a:t>exposed</a:t>
            </a:r>
            <a:r>
              <a:rPr lang="hr-HR" dirty="0" smtClean="0"/>
              <a:t> </a:t>
            </a:r>
            <a:r>
              <a:rPr lang="en-US" dirty="0" smtClean="0"/>
              <a:t>workers</a:t>
            </a:r>
          </a:p>
          <a:p>
            <a:pPr lvl="1" algn="just"/>
            <a:r>
              <a:rPr lang="en-US" dirty="0" smtClean="0"/>
              <a:t>Legislation </a:t>
            </a:r>
            <a:r>
              <a:rPr lang="hr-HR" dirty="0" smtClean="0"/>
              <a:t>(</a:t>
            </a:r>
            <a:r>
              <a:rPr lang="en-US" dirty="0" smtClean="0"/>
              <a:t>in extended range</a:t>
            </a:r>
            <a:r>
              <a:rPr lang="hr-HR" dirty="0" smtClean="0"/>
              <a:t>)</a:t>
            </a:r>
            <a:endParaRPr lang="en-US" dirty="0" smtClean="0"/>
          </a:p>
          <a:p>
            <a:pPr lvl="1" algn="just"/>
            <a:r>
              <a:rPr lang="hr-HR" dirty="0" smtClean="0"/>
              <a:t>RPO </a:t>
            </a:r>
            <a:r>
              <a:rPr lang="en-US" dirty="0" smtClean="0"/>
              <a:t>responsibilities</a:t>
            </a:r>
          </a:p>
          <a:p>
            <a:pPr lvl="1" algn="just"/>
            <a:r>
              <a:rPr lang="en-US" dirty="0" smtClean="0"/>
              <a:t>Discussion</a:t>
            </a:r>
          </a:p>
        </p:txBody>
      </p:sp>
    </p:spTree>
    <p:extLst>
      <p:ext uri="{BB962C8B-B14F-4D97-AF65-F5344CB8AC3E}">
        <p14:creationId xmlns:p14="http://schemas.microsoft.com/office/powerpoint/2010/main" val="1138157956"/>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quity">
  <a:themeElements>
    <a:clrScheme name="Equity">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Equity">
      <a:majorFont>
        <a:latin typeface="Franklin Gothic Book"/>
        <a:ea typeface=""/>
        <a:cs typeface=""/>
        <a:font script="Grek" typeface="Calibri"/>
        <a:font script="Cyrl" typeface="Calibri"/>
        <a:font script="Jpan" typeface="HGｺﾞｼｯｸM"/>
        <a:font script="Hang" typeface="바탕"/>
        <a:font script="Hans" typeface="幼圆"/>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Perpetua"/>
        <a:ea typeface=""/>
        <a:cs typeface=""/>
        <a:font script="Grek" typeface="Cambria"/>
        <a:font script="Cyrl" typeface="Cambria"/>
        <a:font script="Jpan" typeface="HG創英ﾌﾟﾚｾﾞﾝｽEB"/>
        <a:font script="Hang" typeface="맑은 고딕"/>
        <a:font script="Hans" typeface="宋体"/>
        <a:font script="Hant" typeface="新細明體"/>
        <a:font script="Arab" typeface="Times New Roman"/>
        <a:font script="Hebr" typeface="Aharoni"/>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Equity">
      <a:fillStyleLst>
        <a:solidFill>
          <a:schemeClr val="phClr"/>
        </a:solidFill>
        <a:blipFill>
          <a:blip xmlns:r="http://schemas.openxmlformats.org/officeDocument/2006/relationships" r:embed="rId1">
            <a:duotone>
              <a:schemeClr val="phClr">
                <a:tint val="30000"/>
                <a:satMod val="300000"/>
              </a:schemeClr>
              <a:schemeClr val="phClr">
                <a:tint val="40000"/>
                <a:satMod val="200000"/>
              </a:schemeClr>
            </a:duotone>
          </a:blip>
          <a:tile tx="0" ty="0" sx="70000" sy="70000" flip="none" algn="ctr"/>
        </a:blipFill>
        <a:blipFill>
          <a:blip xmlns:r="http://schemas.openxmlformats.org/officeDocument/2006/relationships" r:embed="rId1">
            <a:duotone>
              <a:schemeClr val="phClr">
                <a:shade val="22000"/>
                <a:satMod val="160000"/>
              </a:schemeClr>
              <a:schemeClr val="phClr">
                <a:shade val="45000"/>
                <a:satMod val="100000"/>
              </a:schemeClr>
            </a:duotone>
          </a:blip>
          <a:tile tx="0" ty="0" sx="65000" sy="65000" flip="none" algn="ctr"/>
        </a:blipFill>
      </a:fillStyleLst>
      <a:lnStyleLst>
        <a:ln w="9525" cap="flat" cmpd="sng" algn="ctr">
          <a:solidFill>
            <a:schemeClr val="phClr">
              <a:shade val="60000"/>
              <a:satMod val="110000"/>
            </a:schemeClr>
          </a:solidFill>
          <a:prstDash val="solid"/>
        </a:ln>
        <a:ln w="127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algn="t" rotWithShape="0">
              <a:srgbClr val="000000">
                <a:alpha val="50000"/>
              </a:srgbClr>
            </a:outerShdw>
          </a:effectLst>
        </a:effectStyle>
        <a:effectStyle>
          <a:effectLst>
            <a:outerShdw blurRad="38100" dist="25400" dir="5400000" algn="t" rotWithShape="0">
              <a:srgbClr val="000000">
                <a:alpha val="50000"/>
              </a:srgbClr>
            </a:outerShdw>
          </a:effectLst>
        </a:effectStyle>
        <a:effectStyle>
          <a:effectLst>
            <a:outerShdw blurRad="50800" dist="50800" dir="5400000" algn="t" rotWithShape="0">
              <a:srgbClr val="000000">
                <a:alpha val="60000"/>
              </a:srgbClr>
            </a:outerShdw>
          </a:effectLst>
          <a:scene3d>
            <a:camera prst="isometricBottomUp" fov="0">
              <a:rot lat="0" lon="0" rev="0"/>
            </a:camera>
            <a:lightRig rig="soft" dir="b">
              <a:rot lat="0" lon="0" rev="9000000"/>
            </a:lightRig>
          </a:scene3d>
          <a:sp3d contourW="35000" prstMaterial="matte">
            <a:bevelT w="45000" h="38100" prst="convex"/>
            <a:contourClr>
              <a:schemeClr val="phClr">
                <a:tint val="10000"/>
                <a:satMod val="130000"/>
              </a:schemeClr>
            </a:contourClr>
          </a:sp3d>
        </a:effectStyle>
      </a:effectStyleLst>
      <a:bgFillStyleLst>
        <a:solidFill>
          <a:schemeClr val="phClr"/>
        </a:solidFill>
        <a:gradFill rotWithShape="1">
          <a:gsLst>
            <a:gs pos="0">
              <a:schemeClr val="phClr">
                <a:shade val="40000"/>
                <a:satMod val="165000"/>
              </a:schemeClr>
            </a:gs>
            <a:gs pos="50000">
              <a:schemeClr val="phClr">
                <a:shade val="80000"/>
                <a:satMod val="155000"/>
              </a:schemeClr>
            </a:gs>
            <a:gs pos="100000">
              <a:schemeClr val="phClr">
                <a:tint val="95000"/>
                <a:satMod val="200000"/>
              </a:schemeClr>
            </a:gs>
          </a:gsLst>
          <a:lin ang="16200000" scaled="1"/>
        </a:gradFill>
        <a:blipFill>
          <a:blip xmlns:r="http://schemas.openxmlformats.org/officeDocument/2006/relationships" r:embed="rId1">
            <a:duotone>
              <a:schemeClr val="phClr">
                <a:tint val="95000"/>
                <a:satMod val="200000"/>
              </a:schemeClr>
              <a:schemeClr val="phClr">
                <a:shade val="80000"/>
                <a:satMod val="100000"/>
              </a:schemeClr>
            </a:duotone>
          </a:blip>
          <a:tile tx="0" ty="0" sx="55000" sy="5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Equity</Template>
  <TotalTime>704</TotalTime>
  <Words>821</Words>
  <Application>Microsoft Office PowerPoint</Application>
  <PresentationFormat>On-screen Show (4:3)</PresentationFormat>
  <Paragraphs>164</Paragraphs>
  <Slides>15</Slides>
  <Notes>1</Notes>
  <HiddenSlides>0</HiddenSlides>
  <MMClips>0</MMClips>
  <ScaleCrop>false</ScaleCrop>
  <HeadingPairs>
    <vt:vector size="4" baseType="variant">
      <vt:variant>
        <vt:lpstr>Theme</vt:lpstr>
      </vt:variant>
      <vt:variant>
        <vt:i4>1</vt:i4>
      </vt:variant>
      <vt:variant>
        <vt:lpstr>Slide Titles</vt:lpstr>
      </vt:variant>
      <vt:variant>
        <vt:i4>15</vt:i4>
      </vt:variant>
    </vt:vector>
  </HeadingPairs>
  <TitlesOfParts>
    <vt:vector size="16" baseType="lpstr">
      <vt:lpstr>Equity</vt:lpstr>
      <vt:lpstr>Education and Training System in Croatia (Case Study)</vt:lpstr>
      <vt:lpstr>Historical overview</vt:lpstr>
      <vt:lpstr>Historical overview</vt:lpstr>
      <vt:lpstr>Historical overview</vt:lpstr>
      <vt:lpstr>National training program</vt:lpstr>
      <vt:lpstr>National training program</vt:lpstr>
      <vt:lpstr>National training program: Exposed workers</vt:lpstr>
      <vt:lpstr>National training program: Exposed workers</vt:lpstr>
      <vt:lpstr>National training program: RPO</vt:lpstr>
      <vt:lpstr>National training program: Non-exposed workers handling radiation sources</vt:lpstr>
      <vt:lpstr>National training program: Non-exposed workers handling radiation sources</vt:lpstr>
      <vt:lpstr>Additional education and refresher training</vt:lpstr>
      <vt:lpstr>National training system</vt:lpstr>
      <vt:lpstr>National training system</vt:lpstr>
      <vt:lpstr>Improvements for the future to be considered</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Education and Training System in Croatia (Case Study)</dc:title>
  <dc:creator>Dario</dc:creator>
  <cp:lastModifiedBy>Dario</cp:lastModifiedBy>
  <cp:revision>64</cp:revision>
  <dcterms:created xsi:type="dcterms:W3CDTF">2014-04-30T08:17:49Z</dcterms:created>
  <dcterms:modified xsi:type="dcterms:W3CDTF">2014-05-08T11:31:44Z</dcterms:modified>
</cp:coreProperties>
</file>