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0" r:id="rId1"/>
  </p:sldMasterIdLst>
  <p:notesMasterIdLst>
    <p:notesMasterId r:id="rId22"/>
  </p:notesMasterIdLst>
  <p:sldIdLst>
    <p:sldId id="27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300" r:id="rId10"/>
    <p:sldId id="303" r:id="rId11"/>
    <p:sldId id="302" r:id="rId12"/>
    <p:sldId id="301" r:id="rId13"/>
    <p:sldId id="295" r:id="rId14"/>
    <p:sldId id="296" r:id="rId15"/>
    <p:sldId id="297" r:id="rId16"/>
    <p:sldId id="298" r:id="rId17"/>
    <p:sldId id="299" r:id="rId18"/>
    <p:sldId id="304" r:id="rId19"/>
    <p:sldId id="306" r:id="rId20"/>
    <p:sldId id="279" r:id="rId21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ikonomidis" initials="o" lastIdx="10" clrIdx="0"/>
  <p:cmAuthor id="1" name="user" initials="u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3E6CA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509" autoAdjust="0"/>
  </p:normalViewPr>
  <p:slideViewPr>
    <p:cSldViewPr showGuides="1">
      <p:cViewPr varScale="1">
        <p:scale>
          <a:sx n="66" d="100"/>
          <a:sy n="66" d="100"/>
        </p:scale>
        <p:origin x="-12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1A4407-F982-4A83-8ED7-75130EBA2511}" type="doc">
      <dgm:prSet loTypeId="urn:microsoft.com/office/officeart/2005/8/layout/gear1" loCatId="relationship" qsTypeId="urn:microsoft.com/office/officeart/2005/8/quickstyle/simple4" qsCatId="simple" csTypeId="urn:microsoft.com/office/officeart/2005/8/colors/colorful1#1" csCatId="colorful" phldr="1"/>
      <dgm:spPr/>
    </dgm:pt>
    <dgm:pt modelId="{B665BB3F-AC3F-490C-B8C7-FFBCB7082B63}">
      <dgm:prSet phldrT="[Text]" custT="1"/>
      <dgm:spPr/>
      <dgm:t>
        <a:bodyPr/>
        <a:lstStyle/>
        <a:p>
          <a:r>
            <a:rPr lang="en-US" sz="32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Learning Services</a:t>
          </a:r>
          <a:endParaRPr lang="el-GR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E92542-FB3B-4A92-A313-56FF81CE0705}" type="parTrans" cxnId="{468DA02E-6FF9-4EF4-BC3B-DFDEBA1F06A4}">
      <dgm:prSet/>
      <dgm:spPr/>
      <dgm:t>
        <a:bodyPr/>
        <a:lstStyle/>
        <a:p>
          <a:endParaRPr lang="el-GR"/>
        </a:p>
      </dgm:t>
    </dgm:pt>
    <dgm:pt modelId="{B2823CEA-6240-4A05-BDF3-B32D27839DCA}" type="sibTrans" cxnId="{468DA02E-6FF9-4EF4-BC3B-DFDEBA1F06A4}">
      <dgm:prSet/>
      <dgm:spPr/>
      <dgm:t>
        <a:bodyPr/>
        <a:lstStyle/>
        <a:p>
          <a:endParaRPr lang="el-GR"/>
        </a:p>
      </dgm:t>
    </dgm:pt>
    <dgm:pt modelId="{15427B95-4A5B-4294-8FCC-776F1A26B05A}">
      <dgm:prSet phldrT="[Text]" custT="1"/>
      <dgm:spPr/>
      <dgm:t>
        <a:bodyPr/>
        <a:lstStyle/>
        <a:p>
          <a:r>
            <a: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Management</a:t>
          </a:r>
          <a:endParaRPr lang="el-G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358AF5-BB68-4366-A00B-129F2AA5524D}" type="parTrans" cxnId="{2DFD502E-9FD8-4F0C-9F83-A9FCD18C5700}">
      <dgm:prSet/>
      <dgm:spPr/>
      <dgm:t>
        <a:bodyPr/>
        <a:lstStyle/>
        <a:p>
          <a:endParaRPr lang="el-GR"/>
        </a:p>
      </dgm:t>
    </dgm:pt>
    <dgm:pt modelId="{83CAC1A6-3270-445C-B711-2D56B8B42914}" type="sibTrans" cxnId="{2DFD502E-9FD8-4F0C-9F83-A9FCD18C5700}">
      <dgm:prSet/>
      <dgm:spPr/>
      <dgm:t>
        <a:bodyPr/>
        <a:lstStyle/>
        <a:p>
          <a:endParaRPr lang="el-GR"/>
        </a:p>
      </dgm:t>
    </dgm:pt>
    <dgm:pt modelId="{CBB9893E-1B39-4DC3-86D4-B9A9278D4C13}" type="pres">
      <dgm:prSet presAssocID="{3E1A4407-F982-4A83-8ED7-75130EBA251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9E742C0-842A-4EC1-B2E8-F99F64557632}" type="pres">
      <dgm:prSet presAssocID="{B665BB3F-AC3F-490C-B8C7-FFBCB7082B63}" presName="gear1" presStyleLbl="node1" presStyleIdx="0" presStyleCnt="2" custLinFactNeighborX="-3955" custLinFactNeighborY="1614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69D9EE7-0D26-49A3-AB15-2B8AC9E0F905}" type="pres">
      <dgm:prSet presAssocID="{B665BB3F-AC3F-490C-B8C7-FFBCB7082B63}" presName="gear1srcNode" presStyleLbl="node1" presStyleIdx="0" presStyleCnt="2"/>
      <dgm:spPr/>
      <dgm:t>
        <a:bodyPr/>
        <a:lstStyle/>
        <a:p>
          <a:endParaRPr lang="el-GR"/>
        </a:p>
      </dgm:t>
    </dgm:pt>
    <dgm:pt modelId="{BA6EB0CF-3570-46D3-AD46-1D52766A90F6}" type="pres">
      <dgm:prSet presAssocID="{B665BB3F-AC3F-490C-B8C7-FFBCB7082B63}" presName="gear1dstNode" presStyleLbl="node1" presStyleIdx="0" presStyleCnt="2"/>
      <dgm:spPr/>
      <dgm:t>
        <a:bodyPr/>
        <a:lstStyle/>
        <a:p>
          <a:endParaRPr lang="el-GR"/>
        </a:p>
      </dgm:t>
    </dgm:pt>
    <dgm:pt modelId="{081D67BE-2307-422E-B135-32395C71C362}" type="pres">
      <dgm:prSet presAssocID="{15427B95-4A5B-4294-8FCC-776F1A26B05A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7185B20-8A99-4A45-B9E5-D9F35A35F3A8}" type="pres">
      <dgm:prSet presAssocID="{15427B95-4A5B-4294-8FCC-776F1A26B05A}" presName="gear2srcNode" presStyleLbl="node1" presStyleIdx="1" presStyleCnt="2"/>
      <dgm:spPr/>
      <dgm:t>
        <a:bodyPr/>
        <a:lstStyle/>
        <a:p>
          <a:endParaRPr lang="el-GR"/>
        </a:p>
      </dgm:t>
    </dgm:pt>
    <dgm:pt modelId="{F5A00AB7-2DB5-4BA2-98C4-33151B2E3CA6}" type="pres">
      <dgm:prSet presAssocID="{15427B95-4A5B-4294-8FCC-776F1A26B05A}" presName="gear2dstNode" presStyleLbl="node1" presStyleIdx="1" presStyleCnt="2"/>
      <dgm:spPr/>
      <dgm:t>
        <a:bodyPr/>
        <a:lstStyle/>
        <a:p>
          <a:endParaRPr lang="el-GR"/>
        </a:p>
      </dgm:t>
    </dgm:pt>
    <dgm:pt modelId="{C99E8D06-99C4-44AE-906E-89CCE08EA0ED}" type="pres">
      <dgm:prSet presAssocID="{B2823CEA-6240-4A05-BDF3-B32D27839DCA}" presName="connector1" presStyleLbl="sibTrans2D1" presStyleIdx="0" presStyleCnt="2" custLinFactNeighborX="-10198" custLinFactNeighborY="2539"/>
      <dgm:spPr/>
      <dgm:t>
        <a:bodyPr/>
        <a:lstStyle/>
        <a:p>
          <a:endParaRPr lang="el-GR"/>
        </a:p>
      </dgm:t>
    </dgm:pt>
    <dgm:pt modelId="{EE1BB73B-C76D-4ECD-BAA2-1246D425E40B}" type="pres">
      <dgm:prSet presAssocID="{83CAC1A6-3270-445C-B711-2D56B8B42914}" presName="connector2" presStyleLbl="sibTrans2D1" presStyleIdx="1" presStyleCnt="2"/>
      <dgm:spPr/>
      <dgm:t>
        <a:bodyPr/>
        <a:lstStyle/>
        <a:p>
          <a:endParaRPr lang="el-GR"/>
        </a:p>
      </dgm:t>
    </dgm:pt>
  </dgm:ptLst>
  <dgm:cxnLst>
    <dgm:cxn modelId="{B6268E2D-B483-4B86-A268-072675556165}" type="presOf" srcId="{15427B95-4A5B-4294-8FCC-776F1A26B05A}" destId="{081D67BE-2307-422E-B135-32395C71C362}" srcOrd="0" destOrd="0" presId="urn:microsoft.com/office/officeart/2005/8/layout/gear1"/>
    <dgm:cxn modelId="{11461F56-CE05-4F14-A074-4D65445D3C7E}" type="presOf" srcId="{B665BB3F-AC3F-490C-B8C7-FFBCB7082B63}" destId="{A69D9EE7-0D26-49A3-AB15-2B8AC9E0F905}" srcOrd="1" destOrd="0" presId="urn:microsoft.com/office/officeart/2005/8/layout/gear1"/>
    <dgm:cxn modelId="{4E07F45D-CF24-4331-9BB9-A2163D110F65}" type="presOf" srcId="{B2823CEA-6240-4A05-BDF3-B32D27839DCA}" destId="{C99E8D06-99C4-44AE-906E-89CCE08EA0ED}" srcOrd="0" destOrd="0" presId="urn:microsoft.com/office/officeart/2005/8/layout/gear1"/>
    <dgm:cxn modelId="{468DA02E-6FF9-4EF4-BC3B-DFDEBA1F06A4}" srcId="{3E1A4407-F982-4A83-8ED7-75130EBA2511}" destId="{B665BB3F-AC3F-490C-B8C7-FFBCB7082B63}" srcOrd="0" destOrd="0" parTransId="{1CE92542-FB3B-4A92-A313-56FF81CE0705}" sibTransId="{B2823CEA-6240-4A05-BDF3-B32D27839DCA}"/>
    <dgm:cxn modelId="{2DFD502E-9FD8-4F0C-9F83-A9FCD18C5700}" srcId="{3E1A4407-F982-4A83-8ED7-75130EBA2511}" destId="{15427B95-4A5B-4294-8FCC-776F1A26B05A}" srcOrd="1" destOrd="0" parTransId="{67358AF5-BB68-4366-A00B-129F2AA5524D}" sibTransId="{83CAC1A6-3270-445C-B711-2D56B8B42914}"/>
    <dgm:cxn modelId="{EAC0B5F9-C558-4F8F-9645-30A8C0844B03}" type="presOf" srcId="{15427B95-4A5B-4294-8FCC-776F1A26B05A}" destId="{E7185B20-8A99-4A45-B9E5-D9F35A35F3A8}" srcOrd="1" destOrd="0" presId="urn:microsoft.com/office/officeart/2005/8/layout/gear1"/>
    <dgm:cxn modelId="{BE17C4CC-780A-4C31-A322-81E998467C5E}" type="presOf" srcId="{83CAC1A6-3270-445C-B711-2D56B8B42914}" destId="{EE1BB73B-C76D-4ECD-BAA2-1246D425E40B}" srcOrd="0" destOrd="0" presId="urn:microsoft.com/office/officeart/2005/8/layout/gear1"/>
    <dgm:cxn modelId="{3CE525F8-3F7A-47AC-843E-68CCEA266775}" type="presOf" srcId="{15427B95-4A5B-4294-8FCC-776F1A26B05A}" destId="{F5A00AB7-2DB5-4BA2-98C4-33151B2E3CA6}" srcOrd="2" destOrd="0" presId="urn:microsoft.com/office/officeart/2005/8/layout/gear1"/>
    <dgm:cxn modelId="{0871D54B-0302-479E-B913-BAC5300E12AA}" type="presOf" srcId="{3E1A4407-F982-4A83-8ED7-75130EBA2511}" destId="{CBB9893E-1B39-4DC3-86D4-B9A9278D4C13}" srcOrd="0" destOrd="0" presId="urn:microsoft.com/office/officeart/2005/8/layout/gear1"/>
    <dgm:cxn modelId="{5B4B27C4-C3C3-4788-867C-1B46D61AFAF3}" type="presOf" srcId="{B665BB3F-AC3F-490C-B8C7-FFBCB7082B63}" destId="{BA6EB0CF-3570-46D3-AD46-1D52766A90F6}" srcOrd="2" destOrd="0" presId="urn:microsoft.com/office/officeart/2005/8/layout/gear1"/>
    <dgm:cxn modelId="{7AEF247B-2D7B-4697-AA93-1B5B0F40EA37}" type="presOf" srcId="{B665BB3F-AC3F-490C-B8C7-FFBCB7082B63}" destId="{69E742C0-842A-4EC1-B2E8-F99F64557632}" srcOrd="0" destOrd="0" presId="urn:microsoft.com/office/officeart/2005/8/layout/gear1"/>
    <dgm:cxn modelId="{15E7504F-FBE3-4DA7-8163-B27CEC214FE5}" type="presParOf" srcId="{CBB9893E-1B39-4DC3-86D4-B9A9278D4C13}" destId="{69E742C0-842A-4EC1-B2E8-F99F64557632}" srcOrd="0" destOrd="0" presId="urn:microsoft.com/office/officeart/2005/8/layout/gear1"/>
    <dgm:cxn modelId="{7E823DB5-A3E1-4990-82BC-4B4791A732CD}" type="presParOf" srcId="{CBB9893E-1B39-4DC3-86D4-B9A9278D4C13}" destId="{A69D9EE7-0D26-49A3-AB15-2B8AC9E0F905}" srcOrd="1" destOrd="0" presId="urn:microsoft.com/office/officeart/2005/8/layout/gear1"/>
    <dgm:cxn modelId="{F206A661-2C36-4DBB-9F06-4873DE5DD4D7}" type="presParOf" srcId="{CBB9893E-1B39-4DC3-86D4-B9A9278D4C13}" destId="{BA6EB0CF-3570-46D3-AD46-1D52766A90F6}" srcOrd="2" destOrd="0" presId="urn:microsoft.com/office/officeart/2005/8/layout/gear1"/>
    <dgm:cxn modelId="{87BBD5F6-6F94-4E62-B968-A409EC3E500E}" type="presParOf" srcId="{CBB9893E-1B39-4DC3-86D4-B9A9278D4C13}" destId="{081D67BE-2307-422E-B135-32395C71C362}" srcOrd="3" destOrd="0" presId="urn:microsoft.com/office/officeart/2005/8/layout/gear1"/>
    <dgm:cxn modelId="{35EFEBBC-D1EB-4906-A214-D625A60D479F}" type="presParOf" srcId="{CBB9893E-1B39-4DC3-86D4-B9A9278D4C13}" destId="{E7185B20-8A99-4A45-B9E5-D9F35A35F3A8}" srcOrd="4" destOrd="0" presId="urn:microsoft.com/office/officeart/2005/8/layout/gear1"/>
    <dgm:cxn modelId="{3873FF74-2160-4562-882C-E860C6AA373C}" type="presParOf" srcId="{CBB9893E-1B39-4DC3-86D4-B9A9278D4C13}" destId="{F5A00AB7-2DB5-4BA2-98C4-33151B2E3CA6}" srcOrd="5" destOrd="0" presId="urn:microsoft.com/office/officeart/2005/8/layout/gear1"/>
    <dgm:cxn modelId="{737A2205-D6B4-44D6-BD5F-F586243891BA}" type="presParOf" srcId="{CBB9893E-1B39-4DC3-86D4-B9A9278D4C13}" destId="{C99E8D06-99C4-44AE-906E-89CCE08EA0ED}" srcOrd="6" destOrd="0" presId="urn:microsoft.com/office/officeart/2005/8/layout/gear1"/>
    <dgm:cxn modelId="{164F022C-2A11-4A6C-97F6-ABE8BF2AA20A}" type="presParOf" srcId="{CBB9893E-1B39-4DC3-86D4-B9A9278D4C13}" destId="{EE1BB73B-C76D-4ECD-BAA2-1246D425E40B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8AB5E4-71D1-4824-BB89-CAF27EAD200B}" type="doc">
      <dgm:prSet loTypeId="urn:microsoft.com/office/officeart/2005/8/layout/radial6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l-GR"/>
        </a:p>
      </dgm:t>
    </dgm:pt>
    <dgm:pt modelId="{7388288D-3328-4877-B749-23CA776C2A3D}">
      <dgm:prSet phldrT="[Text]"/>
      <dgm:spPr/>
      <dgm:t>
        <a:bodyPr/>
        <a:lstStyle/>
        <a:p>
          <a:r>
            <a:rPr lang="en-US" dirty="0" smtClean="0"/>
            <a:t>E&amp;T services</a:t>
          </a:r>
          <a:endParaRPr lang="el-GR" dirty="0"/>
        </a:p>
      </dgm:t>
    </dgm:pt>
    <dgm:pt modelId="{B6A71834-BD1B-4174-8228-440585300F04}" type="parTrans" cxnId="{D6DE0BC4-B6EE-4592-9E15-F0AF7D14A235}">
      <dgm:prSet/>
      <dgm:spPr/>
      <dgm:t>
        <a:bodyPr/>
        <a:lstStyle/>
        <a:p>
          <a:endParaRPr lang="el-GR"/>
        </a:p>
      </dgm:t>
    </dgm:pt>
    <dgm:pt modelId="{AE0AE87C-3133-4154-83C9-E7B0E1448990}" type="sibTrans" cxnId="{D6DE0BC4-B6EE-4592-9E15-F0AF7D14A235}">
      <dgm:prSet/>
      <dgm:spPr/>
      <dgm:t>
        <a:bodyPr/>
        <a:lstStyle/>
        <a:p>
          <a:endParaRPr lang="el-GR"/>
        </a:p>
      </dgm:t>
    </dgm:pt>
    <dgm:pt modelId="{B64B8E58-BC7F-4C36-8789-AD5FA8942378}">
      <dgm:prSet phldrT="[Text]" custT="1"/>
      <dgm:spPr/>
      <dgm:t>
        <a:bodyPr/>
        <a:lstStyle/>
        <a:p>
          <a:r>
            <a:rPr lang="en-US" sz="1800" dirty="0" smtClean="0"/>
            <a:t>Learning Needs</a:t>
          </a:r>
          <a:endParaRPr lang="el-GR" sz="1800" dirty="0"/>
        </a:p>
      </dgm:t>
    </dgm:pt>
    <dgm:pt modelId="{08CC56CD-6FC0-43C3-8BDA-EFC61B67FE26}" type="parTrans" cxnId="{8B9B5A7D-BA7B-46E8-807B-BB6C3B794E61}">
      <dgm:prSet/>
      <dgm:spPr/>
      <dgm:t>
        <a:bodyPr/>
        <a:lstStyle/>
        <a:p>
          <a:endParaRPr lang="el-GR"/>
        </a:p>
      </dgm:t>
    </dgm:pt>
    <dgm:pt modelId="{3541437D-A297-4BB1-A816-99D4C6AA260D}" type="sibTrans" cxnId="{8B9B5A7D-BA7B-46E8-807B-BB6C3B794E61}">
      <dgm:prSet/>
      <dgm:spPr/>
      <dgm:t>
        <a:bodyPr/>
        <a:lstStyle/>
        <a:p>
          <a:endParaRPr lang="el-GR"/>
        </a:p>
      </dgm:t>
    </dgm:pt>
    <dgm:pt modelId="{42F0A486-9BD6-4318-AD13-73E7C4A6CBAF}">
      <dgm:prSet phldrT="[Text]" custT="1"/>
      <dgm:spPr/>
      <dgm:t>
        <a:bodyPr/>
        <a:lstStyle/>
        <a:p>
          <a:r>
            <a:rPr lang="en-US" sz="1800" dirty="0" smtClean="0"/>
            <a:t>Design</a:t>
          </a:r>
          <a:endParaRPr lang="el-GR" sz="1800" dirty="0"/>
        </a:p>
      </dgm:t>
    </dgm:pt>
    <dgm:pt modelId="{BF3F6C38-6042-4F22-8F95-2B3DC186C207}" type="parTrans" cxnId="{CAD93AEB-665B-4B73-8CB9-BD629DFFC7D3}">
      <dgm:prSet/>
      <dgm:spPr/>
      <dgm:t>
        <a:bodyPr/>
        <a:lstStyle/>
        <a:p>
          <a:endParaRPr lang="el-GR"/>
        </a:p>
      </dgm:t>
    </dgm:pt>
    <dgm:pt modelId="{843186E2-A113-4B0D-9C33-402FFE4D28D7}" type="sibTrans" cxnId="{CAD93AEB-665B-4B73-8CB9-BD629DFFC7D3}">
      <dgm:prSet/>
      <dgm:spPr/>
      <dgm:t>
        <a:bodyPr/>
        <a:lstStyle/>
        <a:p>
          <a:endParaRPr lang="el-GR"/>
        </a:p>
      </dgm:t>
    </dgm:pt>
    <dgm:pt modelId="{7A5988FD-13BF-441B-BFC0-D20CB3D26744}">
      <dgm:prSet phldrT="[Text]" custT="1"/>
      <dgm:spPr/>
      <dgm:t>
        <a:bodyPr/>
        <a:lstStyle/>
        <a:p>
          <a:r>
            <a:rPr lang="en-US" sz="1800" dirty="0" smtClean="0"/>
            <a:t>Provide</a:t>
          </a:r>
          <a:endParaRPr lang="el-GR" sz="1800" dirty="0"/>
        </a:p>
      </dgm:t>
    </dgm:pt>
    <dgm:pt modelId="{A0409887-6C24-4BF1-8031-C7C84F91914B}" type="parTrans" cxnId="{2798ED69-F6A6-48C5-82C5-14036A1EAEA9}">
      <dgm:prSet/>
      <dgm:spPr/>
      <dgm:t>
        <a:bodyPr/>
        <a:lstStyle/>
        <a:p>
          <a:endParaRPr lang="el-GR"/>
        </a:p>
      </dgm:t>
    </dgm:pt>
    <dgm:pt modelId="{94FE84A6-A48F-47B4-BC9A-32CF6359E9BD}" type="sibTrans" cxnId="{2798ED69-F6A6-48C5-82C5-14036A1EAEA9}">
      <dgm:prSet/>
      <dgm:spPr/>
      <dgm:t>
        <a:bodyPr/>
        <a:lstStyle/>
        <a:p>
          <a:endParaRPr lang="el-GR"/>
        </a:p>
      </dgm:t>
    </dgm:pt>
    <dgm:pt modelId="{E19477B0-A303-45DA-A79A-E7FD8FE312A4}">
      <dgm:prSet phldrT="[Text]" custT="1"/>
      <dgm:spPr/>
      <dgm:t>
        <a:bodyPr/>
        <a:lstStyle/>
        <a:p>
          <a:r>
            <a:rPr lang="en-US" sz="1800" dirty="0" smtClean="0"/>
            <a:t>Evaluate</a:t>
          </a:r>
          <a:endParaRPr lang="el-GR" sz="1800" dirty="0"/>
        </a:p>
      </dgm:t>
    </dgm:pt>
    <dgm:pt modelId="{EFAE4C57-B69B-49C4-B8E7-F5E52F64F0E0}" type="parTrans" cxnId="{26C4C3D3-DA07-4F6B-8809-B95EB655935D}">
      <dgm:prSet/>
      <dgm:spPr/>
      <dgm:t>
        <a:bodyPr/>
        <a:lstStyle/>
        <a:p>
          <a:endParaRPr lang="el-GR"/>
        </a:p>
      </dgm:t>
    </dgm:pt>
    <dgm:pt modelId="{E77B8ACE-1C73-4B13-BEFF-A13984D71814}" type="sibTrans" cxnId="{26C4C3D3-DA07-4F6B-8809-B95EB655935D}">
      <dgm:prSet/>
      <dgm:spPr/>
      <dgm:t>
        <a:bodyPr/>
        <a:lstStyle/>
        <a:p>
          <a:endParaRPr lang="el-GR"/>
        </a:p>
      </dgm:t>
    </dgm:pt>
    <dgm:pt modelId="{90CFDFC4-F49A-43E3-8EDF-AAC2EBE87CA6}" type="pres">
      <dgm:prSet presAssocID="{998AB5E4-71D1-4824-BB89-CAF27EAD20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7CD442D2-B460-4BE8-9EB5-8E8DC4FEC666}" type="pres">
      <dgm:prSet presAssocID="{7388288D-3328-4877-B749-23CA776C2A3D}" presName="centerShape" presStyleLbl="node0" presStyleIdx="0" presStyleCnt="1"/>
      <dgm:spPr/>
      <dgm:t>
        <a:bodyPr/>
        <a:lstStyle/>
        <a:p>
          <a:endParaRPr lang="el-GR"/>
        </a:p>
      </dgm:t>
    </dgm:pt>
    <dgm:pt modelId="{A5ECFCC8-A205-4E63-A7FF-116B26698366}" type="pres">
      <dgm:prSet presAssocID="{B64B8E58-BC7F-4C36-8789-AD5FA8942378}" presName="node" presStyleLbl="node1" presStyleIdx="0" presStyleCnt="4" custScaleX="134707" custScaleY="10036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4C9AF73-9A27-4DBB-BF3C-F89BC0844F68}" type="pres">
      <dgm:prSet presAssocID="{B64B8E58-BC7F-4C36-8789-AD5FA8942378}" presName="dummy" presStyleCnt="0"/>
      <dgm:spPr/>
    </dgm:pt>
    <dgm:pt modelId="{FA17AE36-A774-417A-908B-7ACAA32362FB}" type="pres">
      <dgm:prSet presAssocID="{3541437D-A297-4BB1-A816-99D4C6AA260D}" presName="sibTrans" presStyleLbl="sibTrans2D1" presStyleIdx="0" presStyleCnt="4"/>
      <dgm:spPr/>
      <dgm:t>
        <a:bodyPr/>
        <a:lstStyle/>
        <a:p>
          <a:endParaRPr lang="el-GR"/>
        </a:p>
      </dgm:t>
    </dgm:pt>
    <dgm:pt modelId="{50A8A291-BD0B-4582-85A4-14F3AFDAAA28}" type="pres">
      <dgm:prSet presAssocID="{42F0A486-9BD6-4318-AD13-73E7C4A6CBAF}" presName="node" presStyleLbl="node1" presStyleIdx="1" presStyleCnt="4" custScaleX="140501" custScaleY="10643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89CDEED-5C65-4CDF-B501-0ABA99CDACFB}" type="pres">
      <dgm:prSet presAssocID="{42F0A486-9BD6-4318-AD13-73E7C4A6CBAF}" presName="dummy" presStyleCnt="0"/>
      <dgm:spPr/>
    </dgm:pt>
    <dgm:pt modelId="{F46B2605-E09D-4F2B-9B8C-F2956E30F03F}" type="pres">
      <dgm:prSet presAssocID="{843186E2-A113-4B0D-9C33-402FFE4D28D7}" presName="sibTrans" presStyleLbl="sibTrans2D1" presStyleIdx="1" presStyleCnt="4"/>
      <dgm:spPr/>
      <dgm:t>
        <a:bodyPr/>
        <a:lstStyle/>
        <a:p>
          <a:endParaRPr lang="el-GR"/>
        </a:p>
      </dgm:t>
    </dgm:pt>
    <dgm:pt modelId="{402A8427-01BA-4ECC-AC67-F715FFCBA2F3}" type="pres">
      <dgm:prSet presAssocID="{7A5988FD-13BF-441B-BFC0-D20CB3D26744}" presName="node" presStyleLbl="node1" presStyleIdx="2" presStyleCnt="4" custScaleX="149188" custScaleY="11233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55E59B4-F2F8-4945-AA6D-5213B84108A3}" type="pres">
      <dgm:prSet presAssocID="{7A5988FD-13BF-441B-BFC0-D20CB3D26744}" presName="dummy" presStyleCnt="0"/>
      <dgm:spPr/>
    </dgm:pt>
    <dgm:pt modelId="{7404BB3E-F911-411F-97F5-F560251E12EC}" type="pres">
      <dgm:prSet presAssocID="{94FE84A6-A48F-47B4-BC9A-32CF6359E9BD}" presName="sibTrans" presStyleLbl="sibTrans2D1" presStyleIdx="2" presStyleCnt="4" custLinFactNeighborX="1355"/>
      <dgm:spPr/>
      <dgm:t>
        <a:bodyPr/>
        <a:lstStyle/>
        <a:p>
          <a:endParaRPr lang="el-GR"/>
        </a:p>
      </dgm:t>
    </dgm:pt>
    <dgm:pt modelId="{F08F8F3A-99A3-47E4-A2AE-82505AE4AAB3}" type="pres">
      <dgm:prSet presAssocID="{E19477B0-A303-45DA-A79A-E7FD8FE312A4}" presName="node" presStyleLbl="node1" presStyleIdx="3" presStyleCnt="4" custScaleX="139414" custScaleY="10625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9423030-BA6F-497D-8472-BB0D9F0290D2}" type="pres">
      <dgm:prSet presAssocID="{E19477B0-A303-45DA-A79A-E7FD8FE312A4}" presName="dummy" presStyleCnt="0"/>
      <dgm:spPr/>
    </dgm:pt>
    <dgm:pt modelId="{BB31AE3A-9430-4901-9AE8-D7233D44EECE}" type="pres">
      <dgm:prSet presAssocID="{E77B8ACE-1C73-4B13-BEFF-A13984D71814}" presName="sibTrans" presStyleLbl="sibTrans2D1" presStyleIdx="3" presStyleCnt="4"/>
      <dgm:spPr/>
      <dgm:t>
        <a:bodyPr/>
        <a:lstStyle/>
        <a:p>
          <a:endParaRPr lang="el-GR"/>
        </a:p>
      </dgm:t>
    </dgm:pt>
  </dgm:ptLst>
  <dgm:cxnLst>
    <dgm:cxn modelId="{13828D84-5786-4F09-8C9E-94A82187890A}" type="presOf" srcId="{B64B8E58-BC7F-4C36-8789-AD5FA8942378}" destId="{A5ECFCC8-A205-4E63-A7FF-116B26698366}" srcOrd="0" destOrd="0" presId="urn:microsoft.com/office/officeart/2005/8/layout/radial6"/>
    <dgm:cxn modelId="{28351222-63B9-4773-8153-B9E5239E5616}" type="presOf" srcId="{7A5988FD-13BF-441B-BFC0-D20CB3D26744}" destId="{402A8427-01BA-4ECC-AC67-F715FFCBA2F3}" srcOrd="0" destOrd="0" presId="urn:microsoft.com/office/officeart/2005/8/layout/radial6"/>
    <dgm:cxn modelId="{8B9B5A7D-BA7B-46E8-807B-BB6C3B794E61}" srcId="{7388288D-3328-4877-B749-23CA776C2A3D}" destId="{B64B8E58-BC7F-4C36-8789-AD5FA8942378}" srcOrd="0" destOrd="0" parTransId="{08CC56CD-6FC0-43C3-8BDA-EFC61B67FE26}" sibTransId="{3541437D-A297-4BB1-A816-99D4C6AA260D}"/>
    <dgm:cxn modelId="{6C383AB5-E641-4B43-AA42-74AB00931FF2}" type="presOf" srcId="{998AB5E4-71D1-4824-BB89-CAF27EAD200B}" destId="{90CFDFC4-F49A-43E3-8EDF-AAC2EBE87CA6}" srcOrd="0" destOrd="0" presId="urn:microsoft.com/office/officeart/2005/8/layout/radial6"/>
    <dgm:cxn modelId="{2798ED69-F6A6-48C5-82C5-14036A1EAEA9}" srcId="{7388288D-3328-4877-B749-23CA776C2A3D}" destId="{7A5988FD-13BF-441B-BFC0-D20CB3D26744}" srcOrd="2" destOrd="0" parTransId="{A0409887-6C24-4BF1-8031-C7C84F91914B}" sibTransId="{94FE84A6-A48F-47B4-BC9A-32CF6359E9BD}"/>
    <dgm:cxn modelId="{291404BC-7025-41E7-B732-CDF28E0BCBC1}" type="presOf" srcId="{42F0A486-9BD6-4318-AD13-73E7C4A6CBAF}" destId="{50A8A291-BD0B-4582-85A4-14F3AFDAAA28}" srcOrd="0" destOrd="0" presId="urn:microsoft.com/office/officeart/2005/8/layout/radial6"/>
    <dgm:cxn modelId="{FE598571-63D2-4248-9938-15F5CE785552}" type="presOf" srcId="{3541437D-A297-4BB1-A816-99D4C6AA260D}" destId="{FA17AE36-A774-417A-908B-7ACAA32362FB}" srcOrd="0" destOrd="0" presId="urn:microsoft.com/office/officeart/2005/8/layout/radial6"/>
    <dgm:cxn modelId="{D6DE0BC4-B6EE-4592-9E15-F0AF7D14A235}" srcId="{998AB5E4-71D1-4824-BB89-CAF27EAD200B}" destId="{7388288D-3328-4877-B749-23CA776C2A3D}" srcOrd="0" destOrd="0" parTransId="{B6A71834-BD1B-4174-8228-440585300F04}" sibTransId="{AE0AE87C-3133-4154-83C9-E7B0E1448990}"/>
    <dgm:cxn modelId="{1FD41770-1527-47FC-B707-338E40976809}" type="presOf" srcId="{E19477B0-A303-45DA-A79A-E7FD8FE312A4}" destId="{F08F8F3A-99A3-47E4-A2AE-82505AE4AAB3}" srcOrd="0" destOrd="0" presId="urn:microsoft.com/office/officeart/2005/8/layout/radial6"/>
    <dgm:cxn modelId="{AFD4355D-B012-4958-B79A-9053A4EED569}" type="presOf" srcId="{94FE84A6-A48F-47B4-BC9A-32CF6359E9BD}" destId="{7404BB3E-F911-411F-97F5-F560251E12EC}" srcOrd="0" destOrd="0" presId="urn:microsoft.com/office/officeart/2005/8/layout/radial6"/>
    <dgm:cxn modelId="{26C4C3D3-DA07-4F6B-8809-B95EB655935D}" srcId="{7388288D-3328-4877-B749-23CA776C2A3D}" destId="{E19477B0-A303-45DA-A79A-E7FD8FE312A4}" srcOrd="3" destOrd="0" parTransId="{EFAE4C57-B69B-49C4-B8E7-F5E52F64F0E0}" sibTransId="{E77B8ACE-1C73-4B13-BEFF-A13984D71814}"/>
    <dgm:cxn modelId="{3CE207DF-1D03-499F-BA31-6A9786B0F578}" type="presOf" srcId="{843186E2-A113-4B0D-9C33-402FFE4D28D7}" destId="{F46B2605-E09D-4F2B-9B8C-F2956E30F03F}" srcOrd="0" destOrd="0" presId="urn:microsoft.com/office/officeart/2005/8/layout/radial6"/>
    <dgm:cxn modelId="{DD636519-1960-47DB-99C6-347383D84E7E}" type="presOf" srcId="{7388288D-3328-4877-B749-23CA776C2A3D}" destId="{7CD442D2-B460-4BE8-9EB5-8E8DC4FEC666}" srcOrd="0" destOrd="0" presId="urn:microsoft.com/office/officeart/2005/8/layout/radial6"/>
    <dgm:cxn modelId="{E005DED6-767F-4FED-A481-3613FE13756C}" type="presOf" srcId="{E77B8ACE-1C73-4B13-BEFF-A13984D71814}" destId="{BB31AE3A-9430-4901-9AE8-D7233D44EECE}" srcOrd="0" destOrd="0" presId="urn:microsoft.com/office/officeart/2005/8/layout/radial6"/>
    <dgm:cxn modelId="{CAD93AEB-665B-4B73-8CB9-BD629DFFC7D3}" srcId="{7388288D-3328-4877-B749-23CA776C2A3D}" destId="{42F0A486-9BD6-4318-AD13-73E7C4A6CBAF}" srcOrd="1" destOrd="0" parTransId="{BF3F6C38-6042-4F22-8F95-2B3DC186C207}" sibTransId="{843186E2-A113-4B0D-9C33-402FFE4D28D7}"/>
    <dgm:cxn modelId="{E666156A-E80F-458E-91A7-F8D3F7BD0D06}" type="presParOf" srcId="{90CFDFC4-F49A-43E3-8EDF-AAC2EBE87CA6}" destId="{7CD442D2-B460-4BE8-9EB5-8E8DC4FEC666}" srcOrd="0" destOrd="0" presId="urn:microsoft.com/office/officeart/2005/8/layout/radial6"/>
    <dgm:cxn modelId="{A3FE6CCD-65D1-4FB4-955E-B63058FE44C2}" type="presParOf" srcId="{90CFDFC4-F49A-43E3-8EDF-AAC2EBE87CA6}" destId="{A5ECFCC8-A205-4E63-A7FF-116B26698366}" srcOrd="1" destOrd="0" presId="urn:microsoft.com/office/officeart/2005/8/layout/radial6"/>
    <dgm:cxn modelId="{B3C7859A-E113-4903-805E-D6980010B5DE}" type="presParOf" srcId="{90CFDFC4-F49A-43E3-8EDF-AAC2EBE87CA6}" destId="{94C9AF73-9A27-4DBB-BF3C-F89BC0844F68}" srcOrd="2" destOrd="0" presId="urn:microsoft.com/office/officeart/2005/8/layout/radial6"/>
    <dgm:cxn modelId="{04367EFC-6820-4A8A-8502-C1890C48EE14}" type="presParOf" srcId="{90CFDFC4-F49A-43E3-8EDF-AAC2EBE87CA6}" destId="{FA17AE36-A774-417A-908B-7ACAA32362FB}" srcOrd="3" destOrd="0" presId="urn:microsoft.com/office/officeart/2005/8/layout/radial6"/>
    <dgm:cxn modelId="{082C3095-45E4-4D9F-81FF-E82186ADF52E}" type="presParOf" srcId="{90CFDFC4-F49A-43E3-8EDF-AAC2EBE87CA6}" destId="{50A8A291-BD0B-4582-85A4-14F3AFDAAA28}" srcOrd="4" destOrd="0" presId="urn:microsoft.com/office/officeart/2005/8/layout/radial6"/>
    <dgm:cxn modelId="{1AA7DE7A-14F1-4983-835D-261ABFAF3C2B}" type="presParOf" srcId="{90CFDFC4-F49A-43E3-8EDF-AAC2EBE87CA6}" destId="{389CDEED-5C65-4CDF-B501-0ABA99CDACFB}" srcOrd="5" destOrd="0" presId="urn:microsoft.com/office/officeart/2005/8/layout/radial6"/>
    <dgm:cxn modelId="{59BD809F-5675-43E3-A0AC-AF523BA20B4B}" type="presParOf" srcId="{90CFDFC4-F49A-43E3-8EDF-AAC2EBE87CA6}" destId="{F46B2605-E09D-4F2B-9B8C-F2956E30F03F}" srcOrd="6" destOrd="0" presId="urn:microsoft.com/office/officeart/2005/8/layout/radial6"/>
    <dgm:cxn modelId="{91A056B8-B48F-4B18-B8E4-DFC574049F31}" type="presParOf" srcId="{90CFDFC4-F49A-43E3-8EDF-AAC2EBE87CA6}" destId="{402A8427-01BA-4ECC-AC67-F715FFCBA2F3}" srcOrd="7" destOrd="0" presId="urn:microsoft.com/office/officeart/2005/8/layout/radial6"/>
    <dgm:cxn modelId="{97B297C0-1B87-49E4-B122-521480AC8627}" type="presParOf" srcId="{90CFDFC4-F49A-43E3-8EDF-AAC2EBE87CA6}" destId="{F55E59B4-F2F8-4945-AA6D-5213B84108A3}" srcOrd="8" destOrd="0" presId="urn:microsoft.com/office/officeart/2005/8/layout/radial6"/>
    <dgm:cxn modelId="{D821E0D3-AFAD-4A2E-B681-9D2834042E29}" type="presParOf" srcId="{90CFDFC4-F49A-43E3-8EDF-AAC2EBE87CA6}" destId="{7404BB3E-F911-411F-97F5-F560251E12EC}" srcOrd="9" destOrd="0" presId="urn:microsoft.com/office/officeart/2005/8/layout/radial6"/>
    <dgm:cxn modelId="{91678E39-FB7C-4A46-98E3-48CB62036B8B}" type="presParOf" srcId="{90CFDFC4-F49A-43E3-8EDF-AAC2EBE87CA6}" destId="{F08F8F3A-99A3-47E4-A2AE-82505AE4AAB3}" srcOrd="10" destOrd="0" presId="urn:microsoft.com/office/officeart/2005/8/layout/radial6"/>
    <dgm:cxn modelId="{73F701E8-96F5-4211-B6B8-F1B671C6E36A}" type="presParOf" srcId="{90CFDFC4-F49A-43E3-8EDF-AAC2EBE87CA6}" destId="{19423030-BA6F-497D-8472-BB0D9F0290D2}" srcOrd="11" destOrd="0" presId="urn:microsoft.com/office/officeart/2005/8/layout/radial6"/>
    <dgm:cxn modelId="{8A519676-A0CF-4830-8A05-6678B4E80C89}" type="presParOf" srcId="{90CFDFC4-F49A-43E3-8EDF-AAC2EBE87CA6}" destId="{BB31AE3A-9430-4901-9AE8-D7233D44EEC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591ADB-9DBB-45E9-A2DF-29F5771C6209}" type="doc">
      <dgm:prSet loTypeId="urn:microsoft.com/office/officeart/2005/8/layout/hList7#1" loCatId="relationship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el-GR"/>
        </a:p>
      </dgm:t>
    </dgm:pt>
    <dgm:pt modelId="{62982146-3E3F-4F6C-9881-02B048A13251}">
      <dgm:prSet phldrT="[Text]"/>
      <dgm:spPr/>
      <dgm:t>
        <a:bodyPr/>
        <a:lstStyle/>
        <a:p>
          <a:pPr algn="ctr"/>
          <a:r>
            <a:rPr lang="en-US" b="1" dirty="0" smtClean="0"/>
            <a:t>Regulatory Authorities</a:t>
          </a:r>
          <a:endParaRPr lang="el-GR" b="1" dirty="0"/>
        </a:p>
      </dgm:t>
    </dgm:pt>
    <dgm:pt modelId="{4CB49031-D87B-4689-A236-DD0C38851EDE}" type="parTrans" cxnId="{C03EDD8C-8CDA-40FD-B7EA-44443FD23CCA}">
      <dgm:prSet/>
      <dgm:spPr/>
      <dgm:t>
        <a:bodyPr/>
        <a:lstStyle/>
        <a:p>
          <a:pPr algn="ctr"/>
          <a:endParaRPr lang="el-GR"/>
        </a:p>
      </dgm:t>
    </dgm:pt>
    <dgm:pt modelId="{D8F7E6D0-5B3E-4E0B-A6D3-F56754AA1034}" type="sibTrans" cxnId="{C03EDD8C-8CDA-40FD-B7EA-44443FD23CCA}">
      <dgm:prSet/>
      <dgm:spPr/>
      <dgm:t>
        <a:bodyPr/>
        <a:lstStyle/>
        <a:p>
          <a:pPr algn="ctr"/>
          <a:endParaRPr lang="el-GR"/>
        </a:p>
      </dgm:t>
    </dgm:pt>
    <dgm:pt modelId="{3D8CB6C8-1792-4E67-B854-7009EC6C2E35}">
      <dgm:prSet phldrT="[Text]"/>
      <dgm:spPr/>
      <dgm:t>
        <a:bodyPr/>
        <a:lstStyle/>
        <a:p>
          <a:pPr algn="ctr"/>
          <a:r>
            <a:rPr lang="en-US" b="1" dirty="0" smtClean="0"/>
            <a:t>Outside undertakings</a:t>
          </a:r>
          <a:endParaRPr lang="el-GR" b="1" dirty="0"/>
        </a:p>
      </dgm:t>
    </dgm:pt>
    <dgm:pt modelId="{0F6E14C7-722E-4814-A4C3-F2C7B91D5D47}" type="parTrans" cxnId="{41FC3235-A450-4E65-A331-17026C88237B}">
      <dgm:prSet/>
      <dgm:spPr/>
      <dgm:t>
        <a:bodyPr/>
        <a:lstStyle/>
        <a:p>
          <a:pPr algn="ctr"/>
          <a:endParaRPr lang="el-GR"/>
        </a:p>
      </dgm:t>
    </dgm:pt>
    <dgm:pt modelId="{E6C2A014-6626-4B6D-BF58-3295A9C33794}" type="sibTrans" cxnId="{41FC3235-A450-4E65-A331-17026C88237B}">
      <dgm:prSet/>
      <dgm:spPr/>
      <dgm:t>
        <a:bodyPr/>
        <a:lstStyle/>
        <a:p>
          <a:pPr algn="ctr"/>
          <a:endParaRPr lang="el-GR"/>
        </a:p>
      </dgm:t>
    </dgm:pt>
    <dgm:pt modelId="{62434E77-6365-4EC3-A0E8-C937B239A9FB}">
      <dgm:prSet phldrT="[Text]"/>
      <dgm:spPr/>
      <dgm:t>
        <a:bodyPr/>
        <a:lstStyle/>
        <a:p>
          <a:pPr algn="ctr"/>
          <a:r>
            <a:rPr lang="en-US" b="1" dirty="0" smtClean="0"/>
            <a:t>Operators</a:t>
          </a:r>
          <a:endParaRPr lang="el-GR" b="1" dirty="0"/>
        </a:p>
      </dgm:t>
    </dgm:pt>
    <dgm:pt modelId="{143C205F-DA3A-4B86-AE2D-E2C7EF64BE53}" type="parTrans" cxnId="{28B3945D-2DE9-40AC-B41F-3B1522759A85}">
      <dgm:prSet/>
      <dgm:spPr/>
      <dgm:t>
        <a:bodyPr/>
        <a:lstStyle/>
        <a:p>
          <a:pPr algn="ctr"/>
          <a:endParaRPr lang="el-GR"/>
        </a:p>
      </dgm:t>
    </dgm:pt>
    <dgm:pt modelId="{0F6F4AF9-7689-4618-B9C4-D57B74092D9B}" type="sibTrans" cxnId="{28B3945D-2DE9-40AC-B41F-3B1522759A85}">
      <dgm:prSet/>
      <dgm:spPr/>
      <dgm:t>
        <a:bodyPr/>
        <a:lstStyle/>
        <a:p>
          <a:pPr algn="ctr"/>
          <a:endParaRPr lang="el-GR"/>
        </a:p>
      </dgm:t>
    </dgm:pt>
    <dgm:pt modelId="{A881B336-5862-476D-8042-8D39D066507C}" type="pres">
      <dgm:prSet presAssocID="{2F591ADB-9DBB-45E9-A2DF-29F5771C620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CC2FA13C-0D14-42BA-9C8A-97F865EAE85A}" type="pres">
      <dgm:prSet presAssocID="{2F591ADB-9DBB-45E9-A2DF-29F5771C6209}" presName="fgShape" presStyleLbl="fgShp" presStyleIdx="0" presStyleCnt="1" custScaleY="153586"/>
      <dgm:spPr/>
    </dgm:pt>
    <dgm:pt modelId="{A17569B4-CA3A-4790-9996-A9EF4608847D}" type="pres">
      <dgm:prSet presAssocID="{2F591ADB-9DBB-45E9-A2DF-29F5771C6209}" presName="linComp" presStyleCnt="0"/>
      <dgm:spPr/>
    </dgm:pt>
    <dgm:pt modelId="{D73D534E-874A-4EBC-BF51-FA07F1BE0F11}" type="pres">
      <dgm:prSet presAssocID="{62982146-3E3F-4F6C-9881-02B048A13251}" presName="compNode" presStyleCnt="0"/>
      <dgm:spPr/>
    </dgm:pt>
    <dgm:pt modelId="{977C8F78-8A05-4E1F-9987-44C06DBFB279}" type="pres">
      <dgm:prSet presAssocID="{62982146-3E3F-4F6C-9881-02B048A13251}" presName="bkgdShape" presStyleLbl="node1" presStyleIdx="0" presStyleCnt="3"/>
      <dgm:spPr/>
      <dgm:t>
        <a:bodyPr/>
        <a:lstStyle/>
        <a:p>
          <a:endParaRPr lang="el-GR"/>
        </a:p>
      </dgm:t>
    </dgm:pt>
    <dgm:pt modelId="{E28B17BC-BC62-4F98-91DC-2315CE3F499F}" type="pres">
      <dgm:prSet presAssocID="{62982146-3E3F-4F6C-9881-02B048A1325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3D211B3-B611-4B60-8781-03D29AA9A90E}" type="pres">
      <dgm:prSet presAssocID="{62982146-3E3F-4F6C-9881-02B048A13251}" presName="invisiNode" presStyleLbl="node1" presStyleIdx="0" presStyleCnt="3"/>
      <dgm:spPr/>
    </dgm:pt>
    <dgm:pt modelId="{2833581E-F584-4162-863D-8803F27DB1B2}" type="pres">
      <dgm:prSet presAssocID="{62982146-3E3F-4F6C-9881-02B048A13251}" presName="imagNode" presStyleLbl="fgImgPlace1" presStyleIdx="0" presStyleCnt="3"/>
      <dgm:spPr/>
      <dgm:t>
        <a:bodyPr/>
        <a:lstStyle/>
        <a:p>
          <a:endParaRPr lang="el-GR"/>
        </a:p>
      </dgm:t>
    </dgm:pt>
    <dgm:pt modelId="{3B850069-7DE4-4F2F-894E-4911B58E4807}" type="pres">
      <dgm:prSet presAssocID="{D8F7E6D0-5B3E-4E0B-A6D3-F56754AA1034}" presName="sibTrans" presStyleLbl="sibTrans2D1" presStyleIdx="0" presStyleCnt="0"/>
      <dgm:spPr/>
      <dgm:t>
        <a:bodyPr/>
        <a:lstStyle/>
        <a:p>
          <a:endParaRPr lang="el-GR"/>
        </a:p>
      </dgm:t>
    </dgm:pt>
    <dgm:pt modelId="{C806BD72-7461-4191-B437-7BA6215262BD}" type="pres">
      <dgm:prSet presAssocID="{3D8CB6C8-1792-4E67-B854-7009EC6C2E35}" presName="compNode" presStyleCnt="0"/>
      <dgm:spPr/>
    </dgm:pt>
    <dgm:pt modelId="{950B4BB2-7942-4AA4-97E9-FBDB9EEBBE36}" type="pres">
      <dgm:prSet presAssocID="{3D8CB6C8-1792-4E67-B854-7009EC6C2E35}" presName="bkgdShape" presStyleLbl="node1" presStyleIdx="1" presStyleCnt="3"/>
      <dgm:spPr/>
      <dgm:t>
        <a:bodyPr/>
        <a:lstStyle/>
        <a:p>
          <a:endParaRPr lang="el-GR"/>
        </a:p>
      </dgm:t>
    </dgm:pt>
    <dgm:pt modelId="{FF54C627-8E51-4799-87D7-65504409226E}" type="pres">
      <dgm:prSet presAssocID="{3D8CB6C8-1792-4E67-B854-7009EC6C2E35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1954BCE-FCE0-4066-8A54-AEBBB935A955}" type="pres">
      <dgm:prSet presAssocID="{3D8CB6C8-1792-4E67-B854-7009EC6C2E35}" presName="invisiNode" presStyleLbl="node1" presStyleIdx="1" presStyleCnt="3"/>
      <dgm:spPr/>
    </dgm:pt>
    <dgm:pt modelId="{ED961FC0-51DA-48DC-97D6-929A50C96B1A}" type="pres">
      <dgm:prSet presAssocID="{3D8CB6C8-1792-4E67-B854-7009EC6C2E35}" presName="imagNode" presStyleLbl="fgImgPlace1" presStyleIdx="1" presStyleCnt="3"/>
      <dgm:spPr/>
    </dgm:pt>
    <dgm:pt modelId="{1230281D-C77C-4B11-98B7-F4203F6F6355}" type="pres">
      <dgm:prSet presAssocID="{E6C2A014-6626-4B6D-BF58-3295A9C33794}" presName="sibTrans" presStyleLbl="sibTrans2D1" presStyleIdx="0" presStyleCnt="0"/>
      <dgm:spPr/>
      <dgm:t>
        <a:bodyPr/>
        <a:lstStyle/>
        <a:p>
          <a:endParaRPr lang="el-GR"/>
        </a:p>
      </dgm:t>
    </dgm:pt>
    <dgm:pt modelId="{1FCE558E-81F8-49A9-B224-7F5585CA0F8B}" type="pres">
      <dgm:prSet presAssocID="{62434E77-6365-4EC3-A0E8-C937B239A9FB}" presName="compNode" presStyleCnt="0"/>
      <dgm:spPr/>
    </dgm:pt>
    <dgm:pt modelId="{5D462DB5-778C-4436-89DC-E5825C3D2823}" type="pres">
      <dgm:prSet presAssocID="{62434E77-6365-4EC3-A0E8-C937B239A9FB}" presName="bkgdShape" presStyleLbl="node1" presStyleIdx="2" presStyleCnt="3" custLinFactNeighborX="12599"/>
      <dgm:spPr/>
      <dgm:t>
        <a:bodyPr/>
        <a:lstStyle/>
        <a:p>
          <a:endParaRPr lang="el-GR"/>
        </a:p>
      </dgm:t>
    </dgm:pt>
    <dgm:pt modelId="{3A46F9B9-8D86-437B-A6ED-B3CDF638D529}" type="pres">
      <dgm:prSet presAssocID="{62434E77-6365-4EC3-A0E8-C937B239A9FB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3FFEB05-E2EB-4524-94CC-49AE3B5FF1EA}" type="pres">
      <dgm:prSet presAssocID="{62434E77-6365-4EC3-A0E8-C937B239A9FB}" presName="invisiNode" presStyleLbl="node1" presStyleIdx="2" presStyleCnt="3"/>
      <dgm:spPr/>
    </dgm:pt>
    <dgm:pt modelId="{CE248C29-CF03-4472-B864-E3FDF976510A}" type="pres">
      <dgm:prSet presAssocID="{62434E77-6365-4EC3-A0E8-C937B239A9FB}" presName="imagNode" presStyleLbl="fgImgPlace1" presStyleIdx="2" presStyleCnt="3"/>
      <dgm:spPr/>
    </dgm:pt>
  </dgm:ptLst>
  <dgm:cxnLst>
    <dgm:cxn modelId="{E1A1BA5D-0B58-4699-858A-EDF7E4FE8D1A}" type="presOf" srcId="{3D8CB6C8-1792-4E67-B854-7009EC6C2E35}" destId="{950B4BB2-7942-4AA4-97E9-FBDB9EEBBE36}" srcOrd="0" destOrd="0" presId="urn:microsoft.com/office/officeart/2005/8/layout/hList7#1"/>
    <dgm:cxn modelId="{98C25220-B5B7-4EF8-B625-6A7E81C2CAF4}" type="presOf" srcId="{62982146-3E3F-4F6C-9881-02B048A13251}" destId="{977C8F78-8A05-4E1F-9987-44C06DBFB279}" srcOrd="0" destOrd="0" presId="urn:microsoft.com/office/officeart/2005/8/layout/hList7#1"/>
    <dgm:cxn modelId="{C32C403B-1C41-4EFB-B471-006B78B8C597}" type="presOf" srcId="{3D8CB6C8-1792-4E67-B854-7009EC6C2E35}" destId="{FF54C627-8E51-4799-87D7-65504409226E}" srcOrd="1" destOrd="0" presId="urn:microsoft.com/office/officeart/2005/8/layout/hList7#1"/>
    <dgm:cxn modelId="{C03EDD8C-8CDA-40FD-B7EA-44443FD23CCA}" srcId="{2F591ADB-9DBB-45E9-A2DF-29F5771C6209}" destId="{62982146-3E3F-4F6C-9881-02B048A13251}" srcOrd="0" destOrd="0" parTransId="{4CB49031-D87B-4689-A236-DD0C38851EDE}" sibTransId="{D8F7E6D0-5B3E-4E0B-A6D3-F56754AA1034}"/>
    <dgm:cxn modelId="{41FC3235-A450-4E65-A331-17026C88237B}" srcId="{2F591ADB-9DBB-45E9-A2DF-29F5771C6209}" destId="{3D8CB6C8-1792-4E67-B854-7009EC6C2E35}" srcOrd="1" destOrd="0" parTransId="{0F6E14C7-722E-4814-A4C3-F2C7B91D5D47}" sibTransId="{E6C2A014-6626-4B6D-BF58-3295A9C33794}"/>
    <dgm:cxn modelId="{CC9FBC0A-F3D2-403A-992C-F7687E91F996}" type="presOf" srcId="{62982146-3E3F-4F6C-9881-02B048A13251}" destId="{E28B17BC-BC62-4F98-91DC-2315CE3F499F}" srcOrd="1" destOrd="0" presId="urn:microsoft.com/office/officeart/2005/8/layout/hList7#1"/>
    <dgm:cxn modelId="{28B3945D-2DE9-40AC-B41F-3B1522759A85}" srcId="{2F591ADB-9DBB-45E9-A2DF-29F5771C6209}" destId="{62434E77-6365-4EC3-A0E8-C937B239A9FB}" srcOrd="2" destOrd="0" parTransId="{143C205F-DA3A-4B86-AE2D-E2C7EF64BE53}" sibTransId="{0F6F4AF9-7689-4618-B9C4-D57B74092D9B}"/>
    <dgm:cxn modelId="{7B2FD17E-7920-418A-98BF-290F9BB54DA1}" type="presOf" srcId="{E6C2A014-6626-4B6D-BF58-3295A9C33794}" destId="{1230281D-C77C-4B11-98B7-F4203F6F6355}" srcOrd="0" destOrd="0" presId="urn:microsoft.com/office/officeart/2005/8/layout/hList7#1"/>
    <dgm:cxn modelId="{5BBC3732-8A84-4E96-902A-73A8D4FE08E2}" type="presOf" srcId="{62434E77-6365-4EC3-A0E8-C937B239A9FB}" destId="{3A46F9B9-8D86-437B-A6ED-B3CDF638D529}" srcOrd="1" destOrd="0" presId="urn:microsoft.com/office/officeart/2005/8/layout/hList7#1"/>
    <dgm:cxn modelId="{445FB069-A480-4E13-A579-39321A7C4F6A}" type="presOf" srcId="{2F591ADB-9DBB-45E9-A2DF-29F5771C6209}" destId="{A881B336-5862-476D-8042-8D39D066507C}" srcOrd="0" destOrd="0" presId="urn:microsoft.com/office/officeart/2005/8/layout/hList7#1"/>
    <dgm:cxn modelId="{474B2839-626C-4DAD-AB10-93356BE9A9BB}" type="presOf" srcId="{62434E77-6365-4EC3-A0E8-C937B239A9FB}" destId="{5D462DB5-778C-4436-89DC-E5825C3D2823}" srcOrd="0" destOrd="0" presId="urn:microsoft.com/office/officeart/2005/8/layout/hList7#1"/>
    <dgm:cxn modelId="{B43A112A-DFBB-4A9F-8108-0137A981AF99}" type="presOf" srcId="{D8F7E6D0-5B3E-4E0B-A6D3-F56754AA1034}" destId="{3B850069-7DE4-4F2F-894E-4911B58E4807}" srcOrd="0" destOrd="0" presId="urn:microsoft.com/office/officeart/2005/8/layout/hList7#1"/>
    <dgm:cxn modelId="{FD8CB270-7388-47F7-9767-00D0669A97A6}" type="presParOf" srcId="{A881B336-5862-476D-8042-8D39D066507C}" destId="{CC2FA13C-0D14-42BA-9C8A-97F865EAE85A}" srcOrd="0" destOrd="0" presId="urn:microsoft.com/office/officeart/2005/8/layout/hList7#1"/>
    <dgm:cxn modelId="{F2B6BB39-A3D8-4C73-9010-538EC5D0EC4F}" type="presParOf" srcId="{A881B336-5862-476D-8042-8D39D066507C}" destId="{A17569B4-CA3A-4790-9996-A9EF4608847D}" srcOrd="1" destOrd="0" presId="urn:microsoft.com/office/officeart/2005/8/layout/hList7#1"/>
    <dgm:cxn modelId="{995CCB4F-E0FF-4FE9-B981-3CF9FF35CA09}" type="presParOf" srcId="{A17569B4-CA3A-4790-9996-A9EF4608847D}" destId="{D73D534E-874A-4EBC-BF51-FA07F1BE0F11}" srcOrd="0" destOrd="0" presId="urn:microsoft.com/office/officeart/2005/8/layout/hList7#1"/>
    <dgm:cxn modelId="{EB6D76CA-E992-47E2-A005-52F8924B525D}" type="presParOf" srcId="{D73D534E-874A-4EBC-BF51-FA07F1BE0F11}" destId="{977C8F78-8A05-4E1F-9987-44C06DBFB279}" srcOrd="0" destOrd="0" presId="urn:microsoft.com/office/officeart/2005/8/layout/hList7#1"/>
    <dgm:cxn modelId="{EBA2D483-9741-4FD2-86AE-3628298DE699}" type="presParOf" srcId="{D73D534E-874A-4EBC-BF51-FA07F1BE0F11}" destId="{E28B17BC-BC62-4F98-91DC-2315CE3F499F}" srcOrd="1" destOrd="0" presId="urn:microsoft.com/office/officeart/2005/8/layout/hList7#1"/>
    <dgm:cxn modelId="{881800AF-F49A-482A-ABA9-AE6C0DED1914}" type="presParOf" srcId="{D73D534E-874A-4EBC-BF51-FA07F1BE0F11}" destId="{C3D211B3-B611-4B60-8781-03D29AA9A90E}" srcOrd="2" destOrd="0" presId="urn:microsoft.com/office/officeart/2005/8/layout/hList7#1"/>
    <dgm:cxn modelId="{2F06DCA1-74EB-4048-B45C-C2231AB5CEFB}" type="presParOf" srcId="{D73D534E-874A-4EBC-BF51-FA07F1BE0F11}" destId="{2833581E-F584-4162-863D-8803F27DB1B2}" srcOrd="3" destOrd="0" presId="urn:microsoft.com/office/officeart/2005/8/layout/hList7#1"/>
    <dgm:cxn modelId="{E75B4C7C-1ACC-4DAE-89BA-364840DA81E2}" type="presParOf" srcId="{A17569B4-CA3A-4790-9996-A9EF4608847D}" destId="{3B850069-7DE4-4F2F-894E-4911B58E4807}" srcOrd="1" destOrd="0" presId="urn:microsoft.com/office/officeart/2005/8/layout/hList7#1"/>
    <dgm:cxn modelId="{30710D7B-0C9D-473F-B5B0-E4034965CD9F}" type="presParOf" srcId="{A17569B4-CA3A-4790-9996-A9EF4608847D}" destId="{C806BD72-7461-4191-B437-7BA6215262BD}" srcOrd="2" destOrd="0" presId="urn:microsoft.com/office/officeart/2005/8/layout/hList7#1"/>
    <dgm:cxn modelId="{56B8ABFC-9C07-4634-A192-10F45566501F}" type="presParOf" srcId="{C806BD72-7461-4191-B437-7BA6215262BD}" destId="{950B4BB2-7942-4AA4-97E9-FBDB9EEBBE36}" srcOrd="0" destOrd="0" presId="urn:microsoft.com/office/officeart/2005/8/layout/hList7#1"/>
    <dgm:cxn modelId="{E98BBA11-0C7E-457D-8794-6BD9F8D197B7}" type="presParOf" srcId="{C806BD72-7461-4191-B437-7BA6215262BD}" destId="{FF54C627-8E51-4799-87D7-65504409226E}" srcOrd="1" destOrd="0" presId="urn:microsoft.com/office/officeart/2005/8/layout/hList7#1"/>
    <dgm:cxn modelId="{BBB665DE-C634-4D0E-A899-5BF0F86864A8}" type="presParOf" srcId="{C806BD72-7461-4191-B437-7BA6215262BD}" destId="{91954BCE-FCE0-4066-8A54-AEBBB935A955}" srcOrd="2" destOrd="0" presId="urn:microsoft.com/office/officeart/2005/8/layout/hList7#1"/>
    <dgm:cxn modelId="{5F9AF147-232F-48DB-A007-881D5D39EAEF}" type="presParOf" srcId="{C806BD72-7461-4191-B437-7BA6215262BD}" destId="{ED961FC0-51DA-48DC-97D6-929A50C96B1A}" srcOrd="3" destOrd="0" presId="urn:microsoft.com/office/officeart/2005/8/layout/hList7#1"/>
    <dgm:cxn modelId="{44C818B0-6245-45D5-89CF-6A25D7BDB74F}" type="presParOf" srcId="{A17569B4-CA3A-4790-9996-A9EF4608847D}" destId="{1230281D-C77C-4B11-98B7-F4203F6F6355}" srcOrd="3" destOrd="0" presId="urn:microsoft.com/office/officeart/2005/8/layout/hList7#1"/>
    <dgm:cxn modelId="{B557E189-CC2D-4EDC-8755-219AA061FCA4}" type="presParOf" srcId="{A17569B4-CA3A-4790-9996-A9EF4608847D}" destId="{1FCE558E-81F8-49A9-B224-7F5585CA0F8B}" srcOrd="4" destOrd="0" presId="urn:microsoft.com/office/officeart/2005/8/layout/hList7#1"/>
    <dgm:cxn modelId="{1BA386AA-8CB9-4871-939C-B856081BB96B}" type="presParOf" srcId="{1FCE558E-81F8-49A9-B224-7F5585CA0F8B}" destId="{5D462DB5-778C-4436-89DC-E5825C3D2823}" srcOrd="0" destOrd="0" presId="urn:microsoft.com/office/officeart/2005/8/layout/hList7#1"/>
    <dgm:cxn modelId="{155CD2CE-E400-4693-8BFD-E0E49ABC8C92}" type="presParOf" srcId="{1FCE558E-81F8-49A9-B224-7F5585CA0F8B}" destId="{3A46F9B9-8D86-437B-A6ED-B3CDF638D529}" srcOrd="1" destOrd="0" presId="urn:microsoft.com/office/officeart/2005/8/layout/hList7#1"/>
    <dgm:cxn modelId="{2C1AD32B-D784-4651-8A9D-F9A41A97FAF2}" type="presParOf" srcId="{1FCE558E-81F8-49A9-B224-7F5585CA0F8B}" destId="{63FFEB05-E2EB-4524-94CC-49AE3B5FF1EA}" srcOrd="2" destOrd="0" presId="urn:microsoft.com/office/officeart/2005/8/layout/hList7#1"/>
    <dgm:cxn modelId="{5FDB8302-9DC9-46C6-9C6A-8C898A4EDF2A}" type="presParOf" srcId="{1FCE558E-81F8-49A9-B224-7F5585CA0F8B}" destId="{CE248C29-CF03-4472-B864-E3FDF976510A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E742C0-842A-4EC1-B2E8-F99F64557632}">
      <dsp:nvSpPr>
        <dsp:cNvPr id="0" name=""/>
        <dsp:cNvSpPr/>
      </dsp:nvSpPr>
      <dsp:spPr>
        <a:xfrm>
          <a:off x="2894024" y="1912309"/>
          <a:ext cx="2930725" cy="2930725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Learning Services</a:t>
          </a:r>
          <a:endParaRPr lang="el-GR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94024" y="1912309"/>
        <a:ext cx="2930725" cy="2930725"/>
      </dsp:txXfrm>
    </dsp:sp>
    <dsp:sp modelId="{081D67BE-2307-422E-B135-32395C71C362}">
      <dsp:nvSpPr>
        <dsp:cNvPr id="0" name=""/>
        <dsp:cNvSpPr/>
      </dsp:nvSpPr>
      <dsp:spPr>
        <a:xfrm>
          <a:off x="1304784" y="1172290"/>
          <a:ext cx="2131436" cy="2131436"/>
        </a:xfrm>
        <a:prstGeom prst="gear6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Management</a:t>
          </a:r>
          <a:endParaRPr lang="el-G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04784" y="1172290"/>
        <a:ext cx="2131436" cy="2131436"/>
      </dsp:txXfrm>
    </dsp:sp>
    <dsp:sp modelId="{C99E8D06-99C4-44AE-906E-89CCE08EA0ED}">
      <dsp:nvSpPr>
        <dsp:cNvPr id="0" name=""/>
        <dsp:cNvSpPr/>
      </dsp:nvSpPr>
      <dsp:spPr>
        <a:xfrm>
          <a:off x="2812541" y="1438780"/>
          <a:ext cx="3604792" cy="3604792"/>
        </a:xfrm>
        <a:prstGeom prst="circularArrow">
          <a:avLst>
            <a:gd name="adj1" fmla="val 4878"/>
            <a:gd name="adj2" fmla="val 312630"/>
            <a:gd name="adj3" fmla="val 3219043"/>
            <a:gd name="adj4" fmla="val 15120457"/>
            <a:gd name="adj5" fmla="val 5691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1BB73B-C76D-4ECD-BAA2-1246D425E40B}">
      <dsp:nvSpPr>
        <dsp:cNvPr id="0" name=""/>
        <dsp:cNvSpPr/>
      </dsp:nvSpPr>
      <dsp:spPr>
        <a:xfrm>
          <a:off x="927311" y="695816"/>
          <a:ext cx="2725574" cy="272557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31AE3A-9430-4901-9AE8-D7233D44EECE}">
      <dsp:nvSpPr>
        <dsp:cNvPr id="0" name=""/>
        <dsp:cNvSpPr/>
      </dsp:nvSpPr>
      <dsp:spPr>
        <a:xfrm>
          <a:off x="1045411" y="441689"/>
          <a:ext cx="3160233" cy="3160233"/>
        </a:xfrm>
        <a:prstGeom prst="blockArc">
          <a:avLst>
            <a:gd name="adj1" fmla="val 10800000"/>
            <a:gd name="adj2" fmla="val 16200000"/>
            <a:gd name="adj3" fmla="val 4634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04BB3E-F911-411F-97F5-F560251E12EC}">
      <dsp:nvSpPr>
        <dsp:cNvPr id="0" name=""/>
        <dsp:cNvSpPr/>
      </dsp:nvSpPr>
      <dsp:spPr>
        <a:xfrm>
          <a:off x="1088232" y="441689"/>
          <a:ext cx="3160233" cy="3160233"/>
        </a:xfrm>
        <a:prstGeom prst="blockArc">
          <a:avLst>
            <a:gd name="adj1" fmla="val 5400000"/>
            <a:gd name="adj2" fmla="val 10800000"/>
            <a:gd name="adj3" fmla="val 4634"/>
          </a:avLst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46B2605-E09D-4F2B-9B8C-F2956E30F03F}">
      <dsp:nvSpPr>
        <dsp:cNvPr id="0" name=""/>
        <dsp:cNvSpPr/>
      </dsp:nvSpPr>
      <dsp:spPr>
        <a:xfrm>
          <a:off x="1045411" y="441689"/>
          <a:ext cx="3160233" cy="3160233"/>
        </a:xfrm>
        <a:prstGeom prst="blockArc">
          <a:avLst>
            <a:gd name="adj1" fmla="val 0"/>
            <a:gd name="adj2" fmla="val 5400000"/>
            <a:gd name="adj3" fmla="val 4634"/>
          </a:avLst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A17AE36-A774-417A-908B-7ACAA32362FB}">
      <dsp:nvSpPr>
        <dsp:cNvPr id="0" name=""/>
        <dsp:cNvSpPr/>
      </dsp:nvSpPr>
      <dsp:spPr>
        <a:xfrm>
          <a:off x="1045411" y="441689"/>
          <a:ext cx="3160233" cy="3160233"/>
        </a:xfrm>
        <a:prstGeom prst="blockArc">
          <a:avLst>
            <a:gd name="adj1" fmla="val 16200000"/>
            <a:gd name="adj2" fmla="val 0"/>
            <a:gd name="adj3" fmla="val 463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CD442D2-B460-4BE8-9EB5-8E8DC4FEC666}">
      <dsp:nvSpPr>
        <dsp:cNvPr id="0" name=""/>
        <dsp:cNvSpPr/>
      </dsp:nvSpPr>
      <dsp:spPr>
        <a:xfrm>
          <a:off x="1899154" y="1295433"/>
          <a:ext cx="1452747" cy="14527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E&amp;T services</a:t>
          </a:r>
          <a:endParaRPr lang="el-GR" sz="2300" kern="1200" dirty="0"/>
        </a:p>
      </dsp:txBody>
      <dsp:txXfrm>
        <a:off x="1899154" y="1295433"/>
        <a:ext cx="1452747" cy="1452747"/>
      </dsp:txXfrm>
    </dsp:sp>
    <dsp:sp modelId="{A5ECFCC8-A205-4E63-A7FF-116B26698366}">
      <dsp:nvSpPr>
        <dsp:cNvPr id="0" name=""/>
        <dsp:cNvSpPr/>
      </dsp:nvSpPr>
      <dsp:spPr>
        <a:xfrm>
          <a:off x="1940595" y="-32013"/>
          <a:ext cx="1369866" cy="102062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Learning Needs</a:t>
          </a:r>
          <a:endParaRPr lang="el-GR" sz="1800" kern="1200" dirty="0"/>
        </a:p>
      </dsp:txBody>
      <dsp:txXfrm>
        <a:off x="1940595" y="-32013"/>
        <a:ext cx="1369866" cy="1020624"/>
      </dsp:txXfrm>
    </dsp:sp>
    <dsp:sp modelId="{50A8A291-BD0B-4582-85A4-14F3AFDAAA28}">
      <dsp:nvSpPr>
        <dsp:cNvPr id="0" name=""/>
        <dsp:cNvSpPr/>
      </dsp:nvSpPr>
      <dsp:spPr>
        <a:xfrm>
          <a:off x="3454642" y="1480610"/>
          <a:ext cx="1428787" cy="1082392"/>
        </a:xfrm>
        <a:prstGeom prst="ellipse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Design</a:t>
          </a:r>
          <a:endParaRPr lang="el-GR" sz="1800" kern="1200" dirty="0"/>
        </a:p>
      </dsp:txBody>
      <dsp:txXfrm>
        <a:off x="3454642" y="1480610"/>
        <a:ext cx="1428787" cy="1082392"/>
      </dsp:txXfrm>
    </dsp:sp>
    <dsp:sp modelId="{402A8427-01BA-4ECC-AC67-F715FFCBA2F3}">
      <dsp:nvSpPr>
        <dsp:cNvPr id="0" name=""/>
        <dsp:cNvSpPr/>
      </dsp:nvSpPr>
      <dsp:spPr>
        <a:xfrm>
          <a:off x="1866964" y="2994159"/>
          <a:ext cx="1517127" cy="1142309"/>
        </a:xfrm>
        <a:prstGeom prst="ellipse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Provide</a:t>
          </a:r>
          <a:endParaRPr lang="el-GR" sz="1800" kern="1200" dirty="0"/>
        </a:p>
      </dsp:txBody>
      <dsp:txXfrm>
        <a:off x="1866964" y="2994159"/>
        <a:ext cx="1517127" cy="1142309"/>
      </dsp:txXfrm>
    </dsp:sp>
    <dsp:sp modelId="{F08F8F3A-99A3-47E4-A2AE-82505AE4AAB3}">
      <dsp:nvSpPr>
        <dsp:cNvPr id="0" name=""/>
        <dsp:cNvSpPr/>
      </dsp:nvSpPr>
      <dsp:spPr>
        <a:xfrm>
          <a:off x="373154" y="1481535"/>
          <a:ext cx="1417733" cy="1080541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Evaluate</a:t>
          </a:r>
          <a:endParaRPr lang="el-GR" sz="1800" kern="1200" dirty="0"/>
        </a:p>
      </dsp:txBody>
      <dsp:txXfrm>
        <a:off x="373154" y="1481535"/>
        <a:ext cx="1417733" cy="10805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7C8F78-8A05-4E1F-9987-44C06DBFB279}">
      <dsp:nvSpPr>
        <dsp:cNvPr id="0" name=""/>
        <dsp:cNvSpPr/>
      </dsp:nvSpPr>
      <dsp:spPr>
        <a:xfrm>
          <a:off x="952" y="0"/>
          <a:ext cx="1481563" cy="24637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Regulatory Authorities</a:t>
          </a:r>
          <a:endParaRPr lang="el-GR" sz="1700" b="1" kern="1200" dirty="0"/>
        </a:p>
      </dsp:txBody>
      <dsp:txXfrm>
        <a:off x="952" y="985520"/>
        <a:ext cx="1481563" cy="985520"/>
      </dsp:txXfrm>
    </dsp:sp>
    <dsp:sp modelId="{2833581E-F584-4162-863D-8803F27DB1B2}">
      <dsp:nvSpPr>
        <dsp:cNvPr id="0" name=""/>
        <dsp:cNvSpPr/>
      </dsp:nvSpPr>
      <dsp:spPr>
        <a:xfrm>
          <a:off x="331511" y="147827"/>
          <a:ext cx="820445" cy="820445"/>
        </a:xfrm>
        <a:prstGeom prst="ellipse">
          <a:avLst/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50B4BB2-7942-4AA4-97E9-FBDB9EEBBE36}">
      <dsp:nvSpPr>
        <dsp:cNvPr id="0" name=""/>
        <dsp:cNvSpPr/>
      </dsp:nvSpPr>
      <dsp:spPr>
        <a:xfrm>
          <a:off x="1526962" y="0"/>
          <a:ext cx="1481563" cy="24637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Outside undertakings</a:t>
          </a:r>
          <a:endParaRPr lang="el-GR" sz="1700" b="1" kern="1200" dirty="0"/>
        </a:p>
      </dsp:txBody>
      <dsp:txXfrm>
        <a:off x="1526962" y="985519"/>
        <a:ext cx="1481563" cy="985520"/>
      </dsp:txXfrm>
    </dsp:sp>
    <dsp:sp modelId="{ED961FC0-51DA-48DC-97D6-929A50C96B1A}">
      <dsp:nvSpPr>
        <dsp:cNvPr id="0" name=""/>
        <dsp:cNvSpPr/>
      </dsp:nvSpPr>
      <dsp:spPr>
        <a:xfrm>
          <a:off x="1857521" y="147827"/>
          <a:ext cx="820445" cy="820445"/>
        </a:xfrm>
        <a:prstGeom prst="ellipse">
          <a:avLst/>
        </a:prstGeom>
        <a:gradFill rotWithShape="0">
          <a:gsLst>
            <a:gs pos="0">
              <a:schemeClr val="accent3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D462DB5-778C-4436-89DC-E5825C3D2823}">
      <dsp:nvSpPr>
        <dsp:cNvPr id="0" name=""/>
        <dsp:cNvSpPr/>
      </dsp:nvSpPr>
      <dsp:spPr>
        <a:xfrm>
          <a:off x="3053924" y="0"/>
          <a:ext cx="1481563" cy="24637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Operators</a:t>
          </a:r>
          <a:endParaRPr lang="el-GR" sz="1700" b="1" kern="1200" dirty="0"/>
        </a:p>
      </dsp:txBody>
      <dsp:txXfrm>
        <a:off x="3053924" y="985519"/>
        <a:ext cx="1481563" cy="985520"/>
      </dsp:txXfrm>
    </dsp:sp>
    <dsp:sp modelId="{CE248C29-CF03-4472-B864-E3FDF976510A}">
      <dsp:nvSpPr>
        <dsp:cNvPr id="0" name=""/>
        <dsp:cNvSpPr/>
      </dsp:nvSpPr>
      <dsp:spPr>
        <a:xfrm>
          <a:off x="3383531" y="147827"/>
          <a:ext cx="820445" cy="820445"/>
        </a:xfrm>
        <a:prstGeom prst="ellipse">
          <a:avLst/>
        </a:prstGeom>
        <a:gradFill rotWithShape="0">
          <a:gsLst>
            <a:gs pos="0">
              <a:schemeClr val="accent4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C2FA13C-0D14-42BA-9C8A-97F865EAE85A}">
      <dsp:nvSpPr>
        <dsp:cNvPr id="0" name=""/>
        <dsp:cNvSpPr/>
      </dsp:nvSpPr>
      <dsp:spPr>
        <a:xfrm>
          <a:off x="181419" y="1872021"/>
          <a:ext cx="4172648" cy="567607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4EA844F-7AB6-4036-B1E9-8251E3922A7F}" type="datetimeFigureOut">
              <a:rPr lang="el-GR"/>
              <a:pPr>
                <a:defRPr/>
              </a:pPr>
              <a:t>7/5/2014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l-G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A0F9D13-FA22-4A76-B2C1-63334D0BC83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6641264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l-GR" smtClean="0"/>
              <a:t>και καμία γνώση για την ύπαρξη σχετικής νομοθεσίας</a:t>
            </a:r>
          </a:p>
          <a:p>
            <a:endParaRPr lang="el-G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3DC249-28B0-4CA0-A088-BC7EF49C1EC8}" type="slidenum">
              <a:rPr lang="el-GR" smtClean="0"/>
              <a:pPr>
                <a:defRPr/>
              </a:pPr>
              <a:t>13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475" y="115888"/>
            <a:ext cx="189388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3"/>
          <p:cNvGrpSpPr/>
          <p:nvPr userDrawn="1"/>
        </p:nvGrpSpPr>
        <p:grpSpPr>
          <a:xfrm>
            <a:off x="-36512" y="-46439"/>
            <a:ext cx="2880320" cy="6912773"/>
            <a:chOff x="179512" y="164341"/>
            <a:chExt cx="3312368" cy="6185629"/>
          </a:xfrm>
          <a:solidFill>
            <a:schemeClr val="bg1">
              <a:lumMod val="75000"/>
            </a:schemeClr>
          </a:solidFill>
        </p:grpSpPr>
        <p:sp>
          <p:nvSpPr>
            <p:cNvPr id="5" name="Rounded Rectangle 4"/>
            <p:cNvSpPr/>
            <p:nvPr/>
          </p:nvSpPr>
          <p:spPr>
            <a:xfrm>
              <a:off x="179512" y="164341"/>
              <a:ext cx="627527" cy="60893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79512" y="5949170"/>
              <a:ext cx="3312368" cy="4008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</p:grpSp>
      <p:grpSp>
        <p:nvGrpSpPr>
          <p:cNvPr id="7" name="Group 28"/>
          <p:cNvGrpSpPr/>
          <p:nvPr userDrawn="1"/>
        </p:nvGrpSpPr>
        <p:grpSpPr>
          <a:xfrm rot="10800000">
            <a:off x="6228185" y="-27390"/>
            <a:ext cx="2952327" cy="6912772"/>
            <a:chOff x="179513" y="-834928"/>
            <a:chExt cx="2857905" cy="7184903"/>
          </a:xfrm>
          <a:solidFill>
            <a:schemeClr val="accent1">
              <a:lumMod val="75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179515" y="-834928"/>
              <a:ext cx="571579" cy="681068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79513" y="5802185"/>
              <a:ext cx="2857905" cy="5477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</p:grp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107950" y="6524625"/>
            <a:ext cx="1943100" cy="3397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600" dirty="0" smtClean="0">
                <a:solidFill>
                  <a:srgbClr val="376092"/>
                </a:solidFill>
                <a:latin typeface="Cambria" pitchFamily="18" charset="0"/>
                <a:cs typeface="+mn-cs"/>
              </a:rPr>
              <a:t>www.gaec.gr</a:t>
            </a:r>
            <a:endParaRPr lang="el-GR" sz="1600" dirty="0" smtClean="0">
              <a:solidFill>
                <a:srgbClr val="376092"/>
              </a:solidFill>
              <a:latin typeface="Cambria" pitchFamily="18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2132856"/>
            <a:ext cx="7054552" cy="201865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3E6CA4"/>
                </a:solidFill>
                <a:latin typeface="Cambria" pitchFamily="18" charset="0"/>
                <a:cs typeface="Calibri" pitchFamily="34" charset="0"/>
              </a:defRPr>
            </a:lvl1pPr>
          </a:lstStyle>
          <a:p>
            <a:endParaRPr lang="el-GR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FBC5A6A1-94DE-4640-88CD-B53B9F152A28}" type="datetime1">
              <a:rPr lang="el-GR"/>
              <a:pPr>
                <a:defRPr/>
              </a:pPr>
              <a:t>7/5/2014</a:t>
            </a:fld>
            <a:endParaRPr lang="el-GR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mbria" pitchFamily="18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DDB1A-0001-4C24-B61C-287AF4623C56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6056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/>
          <p:nvPr userDrawn="1"/>
        </p:nvGrpSpPr>
        <p:grpSpPr>
          <a:xfrm rot="5400000">
            <a:off x="4293941" y="-3365273"/>
            <a:ext cx="556117" cy="9144001"/>
            <a:chOff x="219501" y="188846"/>
            <a:chExt cx="1114753" cy="6136620"/>
          </a:xfrm>
          <a:solidFill>
            <a:schemeClr val="accent1">
              <a:lumMod val="75000"/>
            </a:schemeClr>
          </a:solidFill>
        </p:grpSpPr>
        <p:sp>
          <p:nvSpPr>
            <p:cNvPr id="5" name="Rounded Rectangle 4"/>
            <p:cNvSpPr/>
            <p:nvPr/>
          </p:nvSpPr>
          <p:spPr>
            <a:xfrm>
              <a:off x="219502" y="236144"/>
              <a:ext cx="627526" cy="60893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9501" y="188846"/>
              <a:ext cx="1114753" cy="34188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</p:grpSp>
      <p:grpSp>
        <p:nvGrpSpPr>
          <p:cNvPr id="7" name="Group 1"/>
          <p:cNvGrpSpPr>
            <a:grpSpLocks/>
          </p:cNvGrpSpPr>
          <p:nvPr userDrawn="1"/>
        </p:nvGrpSpPr>
        <p:grpSpPr bwMode="auto">
          <a:xfrm>
            <a:off x="0" y="6308725"/>
            <a:ext cx="9144000" cy="549275"/>
            <a:chOff x="0" y="6309320"/>
            <a:chExt cx="9144000" cy="548680"/>
          </a:xfrm>
        </p:grpSpPr>
        <p:sp>
          <p:nvSpPr>
            <p:cNvPr id="8" name="Rounded Rectangle 7"/>
            <p:cNvSpPr/>
            <p:nvPr/>
          </p:nvSpPr>
          <p:spPr bwMode="auto">
            <a:xfrm rot="16200000">
              <a:off x="4433244" y="2147244"/>
              <a:ext cx="277511" cy="91440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9" name="Rounded Rectangle 8"/>
            <p:cNvSpPr/>
            <p:nvPr/>
          </p:nvSpPr>
          <p:spPr bwMode="auto">
            <a:xfrm rot="16200000">
              <a:off x="-10034" y="6319354"/>
              <a:ext cx="524894" cy="50482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</p:grp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684213" y="1557338"/>
            <a:ext cx="77755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defTabSz="628650">
              <a:lnSpc>
                <a:spcPct val="150000"/>
              </a:lnSpc>
            </a:pPr>
            <a:r>
              <a:rPr lang="en-US">
                <a:solidFill>
                  <a:srgbClr val="3E6CA4"/>
                </a:solidFill>
                <a:latin typeface="Calibri (Body)"/>
              </a:rPr>
              <a:t> </a:t>
            </a:r>
          </a:p>
          <a:p>
            <a:pPr defTabSz="628650">
              <a:lnSpc>
                <a:spcPct val="150000"/>
              </a:lnSpc>
            </a:pPr>
            <a:endParaRPr lang="en-US">
              <a:solidFill>
                <a:srgbClr val="3E6CA4"/>
              </a:solidFill>
              <a:latin typeface="Calibri (Body)"/>
            </a:endParaRPr>
          </a:p>
          <a:p>
            <a:pPr defTabSz="628650">
              <a:lnSpc>
                <a:spcPct val="150000"/>
              </a:lnSpc>
            </a:pPr>
            <a:endParaRPr lang="en-US">
              <a:solidFill>
                <a:srgbClr val="3E6CA4"/>
              </a:solidFill>
              <a:latin typeface="Calibri (Body)"/>
            </a:endParaRPr>
          </a:p>
          <a:p>
            <a:pPr defTabSz="628650">
              <a:lnSpc>
                <a:spcPct val="150000"/>
              </a:lnSpc>
            </a:pPr>
            <a:endParaRPr lang="en-US">
              <a:solidFill>
                <a:srgbClr val="3E6CA4"/>
              </a:solidFill>
              <a:latin typeface="Calibri (Body)"/>
            </a:endParaRPr>
          </a:p>
        </p:txBody>
      </p:sp>
      <p:pic>
        <p:nvPicPr>
          <p:cNvPr id="11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350000"/>
            <a:ext cx="441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2556" y="6047"/>
            <a:ext cx="8229600" cy="922622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3600">
                <a:solidFill>
                  <a:srgbClr val="3E6CA4"/>
                </a:solidFill>
                <a:latin typeface="Cambria" pitchFamily="18" charset="0"/>
              </a:defRPr>
            </a:lvl1pPr>
          </a:lstStyle>
          <a:p>
            <a:endParaRPr lang="el-GR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684213" y="1844675"/>
            <a:ext cx="7632700" cy="3455988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3E6CA4"/>
                </a:solidFill>
                <a:latin typeface="Cambria" pitchFamily="18" charset="0"/>
              </a:defRPr>
            </a:lvl1pPr>
            <a:lvl2pPr>
              <a:defRPr sz="1800">
                <a:solidFill>
                  <a:srgbClr val="3E6CA4"/>
                </a:solidFill>
                <a:latin typeface="Cambria" pitchFamily="18" charset="0"/>
              </a:defRPr>
            </a:lvl2pPr>
            <a:lvl3pPr>
              <a:defRPr sz="1800">
                <a:solidFill>
                  <a:srgbClr val="3E6CA4"/>
                </a:solidFill>
                <a:latin typeface="Cambria" pitchFamily="18" charset="0"/>
              </a:defRPr>
            </a:lvl3pPr>
            <a:lvl4pPr>
              <a:defRPr sz="1800">
                <a:solidFill>
                  <a:srgbClr val="3E6CA4"/>
                </a:solidFill>
                <a:latin typeface="Cambria" pitchFamily="18" charset="0"/>
              </a:defRPr>
            </a:lvl4pPr>
            <a:lvl5pPr>
              <a:defRPr sz="1800">
                <a:solidFill>
                  <a:srgbClr val="3E6CA4"/>
                </a:solidFill>
                <a:latin typeface="Cambr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8049F-9036-4E1F-95AA-CC6B70BC0179}" type="datetime1">
              <a:rPr lang="el-GR"/>
              <a:pPr>
                <a:defRPr/>
              </a:pPr>
              <a:t>7/5/2014</a:t>
            </a:fld>
            <a:endParaRPr lang="el-GR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6553200" y="6237288"/>
            <a:ext cx="2133600" cy="365125"/>
          </a:xfrm>
        </p:spPr>
        <p:txBody>
          <a:bodyPr/>
          <a:lstStyle>
            <a:lvl1pPr>
              <a:defRPr>
                <a:solidFill>
                  <a:srgbClr val="3E6CA4"/>
                </a:solidFill>
              </a:defRPr>
            </a:lvl1pPr>
          </a:lstStyle>
          <a:p>
            <a:pPr>
              <a:defRPr/>
            </a:pPr>
            <a:fld id="{BBFF7476-620A-4A56-84F0-AB74E93598E2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117963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605A1B-89D0-46CD-8FF9-B4F1A1E927B0}" type="datetime1">
              <a:rPr lang="el-GR"/>
              <a:pPr>
                <a:defRPr/>
              </a:pPr>
              <a:t>7/5/2014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D61F07-DAC3-4BEB-AFE2-3EC6FABC125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ec.gr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5"/>
          <p:cNvGrpSpPr>
            <a:grpSpLocks noChangeAspect="1"/>
          </p:cNvGrpSpPr>
          <p:nvPr/>
        </p:nvGrpSpPr>
        <p:grpSpPr bwMode="auto">
          <a:xfrm>
            <a:off x="4049713" y="576263"/>
            <a:ext cx="4525962" cy="935037"/>
            <a:chOff x="1855143" y="1731652"/>
            <a:chExt cx="6116116" cy="1264865"/>
          </a:xfrm>
        </p:grpSpPr>
        <p:pic>
          <p:nvPicPr>
            <p:cNvPr id="4102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3963" b="-6113"/>
            <a:stretch>
              <a:fillRect/>
            </a:stretch>
          </p:blipFill>
          <p:spPr bwMode="auto">
            <a:xfrm>
              <a:off x="6228184" y="1731653"/>
              <a:ext cx="1743075" cy="1070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3303" b="-9531"/>
            <a:stretch>
              <a:fillRect/>
            </a:stretch>
          </p:blipFill>
          <p:spPr bwMode="auto">
            <a:xfrm>
              <a:off x="4283968" y="1731652"/>
              <a:ext cx="1828799" cy="1264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4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5143" y="1842542"/>
              <a:ext cx="2247900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TextBox 16"/>
          <p:cNvSpPr txBox="1">
            <a:spLocks noChangeArrowheads="1"/>
          </p:cNvSpPr>
          <p:nvPr/>
        </p:nvSpPr>
        <p:spPr bwMode="auto">
          <a:xfrm>
            <a:off x="755650" y="3284538"/>
            <a:ext cx="77041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accent1"/>
                </a:solidFill>
                <a:latin typeface="Cambria" pitchFamily="18" charset="0"/>
                <a:cs typeface="Times New Roman" pitchFamily="18" charset="0"/>
              </a:rPr>
              <a:t>Greek Atomic Energy Commission initiatives with respect to education and training of outside workers</a:t>
            </a:r>
            <a:endParaRPr lang="en-US" sz="2800" b="1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468313" y="1341438"/>
            <a:ext cx="82073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chemeClr val="accent2"/>
                </a:solidFill>
                <a:latin typeface="Cambria" pitchFamily="18" charset="0"/>
              </a:rPr>
              <a:t>15</a:t>
            </a:r>
            <a:r>
              <a:rPr lang="en-US" sz="1400" baseline="30000">
                <a:solidFill>
                  <a:schemeClr val="accent2"/>
                </a:solidFill>
                <a:latin typeface="Cambria" pitchFamily="18" charset="0"/>
              </a:rPr>
              <a:t>th</a:t>
            </a:r>
            <a:r>
              <a:rPr lang="en-US" sz="1400">
                <a:solidFill>
                  <a:schemeClr val="accent2"/>
                </a:solidFill>
                <a:latin typeface="Cambria" pitchFamily="18" charset="0"/>
              </a:rPr>
              <a:t> European ALARA Network Workshop and 5</a:t>
            </a:r>
            <a:r>
              <a:rPr lang="en-US" sz="1400" baseline="30000">
                <a:solidFill>
                  <a:schemeClr val="accent2"/>
                </a:solidFill>
                <a:latin typeface="Cambria" pitchFamily="18" charset="0"/>
              </a:rPr>
              <a:t>th</a:t>
            </a:r>
            <a:r>
              <a:rPr lang="en-US" sz="1400">
                <a:solidFill>
                  <a:schemeClr val="accent2"/>
                </a:solidFill>
                <a:latin typeface="Cambria" pitchFamily="18" charset="0"/>
              </a:rPr>
              <a:t> EUTERP Workshop</a:t>
            </a:r>
          </a:p>
          <a:p>
            <a:pPr algn="ctr" eaLnBrk="1" hangingPunct="1"/>
            <a:r>
              <a:rPr lang="en-US" sz="1400" b="1">
                <a:solidFill>
                  <a:schemeClr val="accent2"/>
                </a:solidFill>
                <a:latin typeface="Cambria" pitchFamily="18" charset="0"/>
              </a:rPr>
              <a:t>Education and Training in Radiation Protection </a:t>
            </a:r>
          </a:p>
          <a:p>
            <a:pPr algn="ctr" eaLnBrk="1" hangingPunct="1"/>
            <a:r>
              <a:rPr lang="en-US" sz="1400" b="1">
                <a:solidFill>
                  <a:schemeClr val="accent2"/>
                </a:solidFill>
                <a:latin typeface="Cambria" pitchFamily="18" charset="0"/>
              </a:rPr>
              <a:t>Improving ALARA Culture</a:t>
            </a:r>
          </a:p>
          <a:p>
            <a:pPr algn="ctr" eaLnBrk="1" hangingPunct="1"/>
            <a:r>
              <a:rPr lang="en-US" sz="1400">
                <a:solidFill>
                  <a:schemeClr val="accent2"/>
                </a:solidFill>
                <a:latin typeface="Cambria" pitchFamily="18" charset="0"/>
              </a:rPr>
              <a:t>7-9 May 2014, Rovinj, Croatia </a:t>
            </a:r>
            <a:endParaRPr lang="el-GR" sz="140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755650" y="4787900"/>
            <a:ext cx="7632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C. </a:t>
            </a:r>
            <a:r>
              <a:rPr lang="en-US" dirty="0" err="1">
                <a:solidFill>
                  <a:schemeClr val="tx2"/>
                </a:solidFill>
              </a:rPr>
              <a:t>Pafilis</a:t>
            </a:r>
            <a:r>
              <a:rPr lang="en-US" dirty="0">
                <a:solidFill>
                  <a:schemeClr val="accent1"/>
                </a:solidFill>
              </a:rPr>
              <a:t>, M. </a:t>
            </a:r>
            <a:r>
              <a:rPr lang="en-US" dirty="0" err="1">
                <a:solidFill>
                  <a:schemeClr val="accent1"/>
                </a:solidFill>
              </a:rPr>
              <a:t>Kalathaki</a:t>
            </a:r>
            <a:r>
              <a:rPr lang="en-US" dirty="0">
                <a:solidFill>
                  <a:schemeClr val="accent1"/>
                </a:solidFill>
              </a:rPr>
              <a:t>, K.L. </a:t>
            </a:r>
            <a:r>
              <a:rPr lang="en-US" dirty="0" err="1">
                <a:solidFill>
                  <a:schemeClr val="accent1"/>
                </a:solidFill>
              </a:rPr>
              <a:t>Karfopoulos</a:t>
            </a:r>
            <a:r>
              <a:rPr lang="en-US" dirty="0">
                <a:solidFill>
                  <a:schemeClr val="accent1"/>
                </a:solidFill>
              </a:rPr>
              <a:t>, E. </a:t>
            </a:r>
            <a:r>
              <a:rPr lang="en-US" dirty="0" err="1">
                <a:solidFill>
                  <a:schemeClr val="accent1"/>
                </a:solidFill>
              </a:rPr>
              <a:t>Carinou</a:t>
            </a:r>
            <a:r>
              <a:rPr lang="en-US" dirty="0">
                <a:solidFill>
                  <a:schemeClr val="accent1"/>
                </a:solidFill>
              </a:rPr>
              <a:t>, S. Economides</a:t>
            </a:r>
            <a:endParaRPr lang="el-GR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Defining the Learning needs</a:t>
            </a:r>
            <a:endParaRPr lang="el-G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81EA98B-1ACA-4E99-9479-1DF8AE233A4D}" type="slidenum">
              <a:rPr lang="el-GR" smtClean="0"/>
              <a:pPr>
                <a:defRPr/>
              </a:pPr>
              <a:t>10</a:t>
            </a:fld>
            <a:endParaRPr lang="el-GR" dirty="0"/>
          </a:p>
        </p:txBody>
      </p:sp>
      <p:sp>
        <p:nvSpPr>
          <p:cNvPr id="5" name="Rounded Rectangle 4"/>
          <p:cNvSpPr/>
          <p:nvPr/>
        </p:nvSpPr>
        <p:spPr>
          <a:xfrm>
            <a:off x="2555776" y="1268760"/>
            <a:ext cx="2016224" cy="111172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What they know and do</a:t>
            </a:r>
            <a:endParaRPr lang="el-GR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1268760"/>
            <a:ext cx="2016224" cy="111172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What they SHOULD know and do</a:t>
            </a:r>
            <a:endParaRPr lang="el-GR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446" y="2708920"/>
            <a:ext cx="4464050" cy="26638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chemeClr val="accent2"/>
                </a:solidFill>
              </a:rPr>
              <a:t>Legislative framework</a:t>
            </a: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2013/59/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90/641/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80/836/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Government Gazette, Ministerial Decision No.9087(FOR) 1004: </a:t>
            </a:r>
            <a:r>
              <a:rPr lang="en-US" sz="1400" dirty="0" smtClean="0">
                <a:solidFill>
                  <a:schemeClr val="tx1"/>
                </a:solidFill>
              </a:rPr>
              <a:t>“Protection in practice of outside workers exposed to ionizing radiation during their activities in controlled areas” </a:t>
            </a:r>
          </a:p>
          <a:p>
            <a:pPr>
              <a:defRPr/>
            </a:pPr>
            <a:r>
              <a:rPr lang="en-US" sz="1600" dirty="0">
                <a:solidFill>
                  <a:schemeClr val="accent2"/>
                </a:solidFill>
              </a:rPr>
              <a:t>Hellenic Radiation Protection Regulations </a:t>
            </a:r>
          </a:p>
          <a:p>
            <a:pPr>
              <a:defRPr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l-GR" dirty="0">
              <a:solidFill>
                <a:schemeClr val="accent2"/>
              </a:solidFill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107504" y="2708920"/>
            <a:ext cx="4392488" cy="367240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US" b="1" u="sng" dirty="0" smtClean="0"/>
              <a:t>On-site Inspections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eft-Right Arrow 9"/>
          <p:cNvSpPr/>
          <p:nvPr/>
        </p:nvSpPr>
        <p:spPr>
          <a:xfrm>
            <a:off x="4284663" y="1604963"/>
            <a:ext cx="574675" cy="127000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7411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Defining the Learning needs</a:t>
            </a:r>
            <a:endParaRPr lang="el-G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6154BD9-80A5-44D7-B339-563F0E8BD818}" type="slidenum">
              <a:rPr lang="el-GR" smtClean="0"/>
              <a:pPr>
                <a:defRPr/>
              </a:pPr>
              <a:t>11</a:t>
            </a:fld>
            <a:endParaRPr lang="el-GR" dirty="0"/>
          </a:p>
        </p:txBody>
      </p:sp>
      <p:sp>
        <p:nvSpPr>
          <p:cNvPr id="5" name="Rounded Rectangle 4"/>
          <p:cNvSpPr/>
          <p:nvPr/>
        </p:nvSpPr>
        <p:spPr>
          <a:xfrm>
            <a:off x="2267744" y="1268760"/>
            <a:ext cx="2016224" cy="111172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What they know and do</a:t>
            </a:r>
            <a:endParaRPr lang="el-GR" dirty="0"/>
          </a:p>
        </p:txBody>
      </p:sp>
      <p:sp>
        <p:nvSpPr>
          <p:cNvPr id="6" name="Rounded Rectangle 5"/>
          <p:cNvSpPr/>
          <p:nvPr/>
        </p:nvSpPr>
        <p:spPr>
          <a:xfrm>
            <a:off x="4860032" y="1268760"/>
            <a:ext cx="2016224" cy="111172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What they SHOULD know and do</a:t>
            </a:r>
            <a:endParaRPr lang="el-GR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4572446" y="2708920"/>
            <a:ext cx="4464050" cy="26638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chemeClr val="accent2"/>
                </a:solidFill>
              </a:rPr>
              <a:t>Legislative framework</a:t>
            </a: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2013/59/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90/641/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80/836/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Government Gazette, Ministerial Decision No.9087(FOR) 1004: </a:t>
            </a:r>
            <a:r>
              <a:rPr lang="en-US" sz="1400" dirty="0" smtClean="0">
                <a:solidFill>
                  <a:schemeClr val="tx1"/>
                </a:solidFill>
              </a:rPr>
              <a:t>“Protection in practice of outside workers exposed to ionizing radiation during their activities in controlled areas” </a:t>
            </a:r>
          </a:p>
          <a:p>
            <a:pPr>
              <a:defRPr/>
            </a:pPr>
            <a:r>
              <a:rPr lang="en-US" sz="1600" dirty="0">
                <a:solidFill>
                  <a:schemeClr val="accent2"/>
                </a:solidFill>
              </a:rPr>
              <a:t>Hellenic Radiation Protection Regulations </a:t>
            </a:r>
          </a:p>
          <a:p>
            <a:pPr>
              <a:defRPr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l-GR" dirty="0">
              <a:solidFill>
                <a:schemeClr val="accent2"/>
              </a:solidFill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107504" y="2708920"/>
            <a:ext cx="4392488" cy="367240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US" b="1" u="sng" dirty="0" smtClean="0"/>
              <a:t>On-site Inspections </a:t>
            </a:r>
          </a:p>
          <a:p>
            <a:pPr marL="180975" indent="-180975">
              <a:defRPr/>
            </a:pPr>
            <a:r>
              <a:rPr lang="en-US" sz="1600" dirty="0" smtClean="0"/>
              <a:t>Some outside workers: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 smtClean="0"/>
              <a:t>Do not use their electronic dosemeter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 smtClean="0"/>
              <a:t>Own a radiation passport without having an electronic dosemeter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 smtClean="0"/>
              <a:t>Use their personal electronic dosemeter as survey meters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/>
              <a:t>Do not keep their radiation passport </a:t>
            </a:r>
            <a:r>
              <a:rPr lang="en-US" sz="1400" dirty="0" smtClean="0"/>
              <a:t>informed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eft-Right Arrow 9"/>
          <p:cNvSpPr/>
          <p:nvPr/>
        </p:nvSpPr>
        <p:spPr>
          <a:xfrm>
            <a:off x="4140200" y="1604963"/>
            <a:ext cx="863600" cy="127000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8435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Defining the Learning needs</a:t>
            </a:r>
            <a:endParaRPr lang="el-G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7E3C746-FC7E-4BA0-A743-45C007711B7B}" type="slidenum">
              <a:rPr lang="el-GR" smtClean="0"/>
              <a:pPr>
                <a:defRPr/>
              </a:pPr>
              <a:t>12</a:t>
            </a:fld>
            <a:endParaRPr lang="el-GR" dirty="0"/>
          </a:p>
        </p:txBody>
      </p:sp>
      <p:sp>
        <p:nvSpPr>
          <p:cNvPr id="5" name="Rounded Rectangle 4"/>
          <p:cNvSpPr/>
          <p:nvPr/>
        </p:nvSpPr>
        <p:spPr>
          <a:xfrm>
            <a:off x="2123728" y="1268760"/>
            <a:ext cx="2016224" cy="111172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What they know and do</a:t>
            </a:r>
            <a:endParaRPr lang="el-GR" dirty="0"/>
          </a:p>
        </p:txBody>
      </p:sp>
      <p:sp>
        <p:nvSpPr>
          <p:cNvPr id="6" name="Rounded Rectangle 5"/>
          <p:cNvSpPr/>
          <p:nvPr/>
        </p:nvSpPr>
        <p:spPr>
          <a:xfrm>
            <a:off x="5004048" y="1268760"/>
            <a:ext cx="2016224" cy="111172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What they SHOULD know and do</a:t>
            </a:r>
            <a:endParaRPr lang="el-GR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4572446" y="2708920"/>
            <a:ext cx="4464050" cy="26638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chemeClr val="accent2"/>
                </a:solidFill>
              </a:rPr>
              <a:t>Legislative framework</a:t>
            </a: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2013/59/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90/641/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80/836/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Government Gazette, Ministerial Decision No.9087(FOR) 1004: </a:t>
            </a:r>
            <a:r>
              <a:rPr lang="en-US" sz="1400" dirty="0" smtClean="0">
                <a:solidFill>
                  <a:schemeClr val="tx1"/>
                </a:solidFill>
              </a:rPr>
              <a:t>“Protection in practice of outside workers exposed to ionizing radiation during their activities in controlled areas” </a:t>
            </a:r>
          </a:p>
          <a:p>
            <a:pPr>
              <a:defRPr/>
            </a:pPr>
            <a:r>
              <a:rPr lang="en-US" sz="1600" dirty="0">
                <a:solidFill>
                  <a:schemeClr val="accent2"/>
                </a:solidFill>
              </a:rPr>
              <a:t>Hellenic Radiation Protection Regulations </a:t>
            </a:r>
          </a:p>
          <a:p>
            <a:pPr>
              <a:defRPr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l-GR" dirty="0">
              <a:solidFill>
                <a:schemeClr val="accent2"/>
              </a:solidFill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107504" y="2708920"/>
            <a:ext cx="4392488" cy="367240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US" b="1" u="sng" dirty="0" smtClean="0"/>
              <a:t>On-site Inspections </a:t>
            </a:r>
          </a:p>
          <a:p>
            <a:pPr marL="180975" indent="-180975">
              <a:defRPr/>
            </a:pPr>
            <a:r>
              <a:rPr lang="en-US" sz="1600" dirty="0" smtClean="0"/>
              <a:t>Some outside workers: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 smtClean="0"/>
              <a:t>Do not use their electronic dosemeter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 smtClean="0"/>
              <a:t>Own a radiation passport without having an electronic dosemeter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 smtClean="0"/>
              <a:t>Use their personal electronic dosemeter as survey meters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/>
              <a:t>Do not keep their radiation passport </a:t>
            </a:r>
            <a:r>
              <a:rPr lang="en-US" sz="1400" dirty="0" smtClean="0"/>
              <a:t>informed</a:t>
            </a:r>
          </a:p>
          <a:p>
            <a:pPr marL="180975" indent="-180975">
              <a:defRPr/>
            </a:pPr>
            <a:r>
              <a:rPr lang="en-US" sz="1600" dirty="0"/>
              <a:t>Lack of appropriate training on RP as well as ALARA/Safety </a:t>
            </a:r>
            <a:r>
              <a:rPr lang="en-US" sz="1600" dirty="0" smtClean="0"/>
              <a:t>culture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eft-Right Arrow 9"/>
          <p:cNvSpPr/>
          <p:nvPr/>
        </p:nvSpPr>
        <p:spPr>
          <a:xfrm>
            <a:off x="3995738" y="1604963"/>
            <a:ext cx="1152525" cy="127000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9459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Defining the Learning needs</a:t>
            </a:r>
            <a:endParaRPr lang="el-G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352B317-92BF-4529-BEE2-CB19C76CE7B4}" type="slidenum">
              <a:rPr lang="el-GR" smtClean="0"/>
              <a:pPr>
                <a:defRPr/>
              </a:pPr>
              <a:t>13</a:t>
            </a:fld>
            <a:endParaRPr lang="el-GR" dirty="0"/>
          </a:p>
        </p:txBody>
      </p:sp>
      <p:sp>
        <p:nvSpPr>
          <p:cNvPr id="5" name="Rounded Rectangle 4"/>
          <p:cNvSpPr/>
          <p:nvPr/>
        </p:nvSpPr>
        <p:spPr>
          <a:xfrm>
            <a:off x="1979712" y="1268760"/>
            <a:ext cx="2016224" cy="111172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What they know and do</a:t>
            </a:r>
            <a:endParaRPr lang="el-GR" dirty="0"/>
          </a:p>
        </p:txBody>
      </p:sp>
      <p:sp>
        <p:nvSpPr>
          <p:cNvPr id="6" name="Rounded Rectangle 5"/>
          <p:cNvSpPr/>
          <p:nvPr/>
        </p:nvSpPr>
        <p:spPr>
          <a:xfrm>
            <a:off x="5148064" y="1268760"/>
            <a:ext cx="2016224" cy="111172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What they SHOULD know and do</a:t>
            </a:r>
            <a:endParaRPr lang="el-G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582738"/>
            <a:ext cx="17272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2"/>
          <p:cNvSpPr txBox="1">
            <a:spLocks/>
          </p:cNvSpPr>
          <p:nvPr/>
        </p:nvSpPr>
        <p:spPr>
          <a:xfrm>
            <a:off x="4572446" y="2708920"/>
            <a:ext cx="4464050" cy="26638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chemeClr val="accent2"/>
                </a:solidFill>
              </a:rPr>
              <a:t>Legislative framework</a:t>
            </a: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2013/59/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90/641/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Directive 80/836/</a:t>
            </a:r>
            <a:r>
              <a:rPr lang="en-US" sz="1600" dirty="0" err="1" smtClean="0">
                <a:solidFill>
                  <a:schemeClr val="accent2"/>
                </a:solidFill>
              </a:rPr>
              <a:t>Euratom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Government Gazette, Ministerial Decision No.9087(FOR) 1004: </a:t>
            </a:r>
            <a:r>
              <a:rPr lang="en-US" sz="1400" dirty="0" smtClean="0">
                <a:solidFill>
                  <a:schemeClr val="tx1"/>
                </a:solidFill>
              </a:rPr>
              <a:t>“Protection in practice of outside workers exposed to ionizing radiation during their activities in controlled areas” </a:t>
            </a:r>
          </a:p>
          <a:p>
            <a:pPr>
              <a:defRPr/>
            </a:pPr>
            <a:r>
              <a:rPr lang="en-US" sz="1600" dirty="0">
                <a:solidFill>
                  <a:schemeClr val="accent2"/>
                </a:solidFill>
              </a:rPr>
              <a:t>Hellenic Radiation Protection Regulations </a:t>
            </a:r>
          </a:p>
          <a:p>
            <a:pPr>
              <a:defRPr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l-GR" dirty="0">
              <a:solidFill>
                <a:schemeClr val="accent2"/>
              </a:solidFill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107504" y="2708920"/>
            <a:ext cx="4392488" cy="367240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rgbClr val="3E6CA4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US" b="1" u="sng" dirty="0" smtClean="0"/>
              <a:t>On-site Inspections </a:t>
            </a:r>
          </a:p>
          <a:p>
            <a:pPr marL="180975" indent="-180975">
              <a:defRPr/>
            </a:pPr>
            <a:r>
              <a:rPr lang="en-US" sz="1600" dirty="0" smtClean="0"/>
              <a:t>Some outside workers: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 smtClean="0"/>
              <a:t>Do not use their electronic dosemeter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 smtClean="0"/>
              <a:t>Own a radiation passport without having an electronic dosemeter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 smtClean="0"/>
              <a:t>Use their personal electronic dosemeter as survey meters</a:t>
            </a:r>
          </a:p>
          <a:p>
            <a:pPr marL="361950" lvl="1" indent="-180975">
              <a:buFont typeface="Wingdings" pitchFamily="2" charset="2"/>
              <a:buChar char="ü"/>
              <a:defRPr/>
            </a:pPr>
            <a:r>
              <a:rPr lang="en-US" sz="1400" dirty="0"/>
              <a:t>Do not keep their radiation passport </a:t>
            </a:r>
            <a:r>
              <a:rPr lang="en-US" sz="1400" dirty="0" smtClean="0"/>
              <a:t>informed</a:t>
            </a:r>
          </a:p>
          <a:p>
            <a:pPr marL="180975" indent="-180975">
              <a:defRPr/>
            </a:pPr>
            <a:r>
              <a:rPr lang="en-US" sz="1600" dirty="0"/>
              <a:t>Lack of appropriate training on RP as well as ALARA/Safety </a:t>
            </a:r>
            <a:r>
              <a:rPr lang="en-US" sz="1600" dirty="0" smtClean="0"/>
              <a:t>culture</a:t>
            </a:r>
          </a:p>
          <a:p>
            <a:pPr marL="180975" indent="-180975">
              <a:defRPr/>
            </a:pPr>
            <a:r>
              <a:rPr lang="en-US" sz="1600" dirty="0" smtClean="0"/>
              <a:t>The involved parties (undertakings, workers, operators) are unaware of the existing legislative framework or are not fully aware of roles and responsibilities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xfrm>
            <a:off x="446088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Design of a training programme</a:t>
            </a:r>
            <a:endParaRPr lang="el-GR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5650" y="1628775"/>
            <a:ext cx="7632700" cy="479425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accent2"/>
                </a:solidFill>
              </a:rPr>
              <a:t>Parameters of the training programme</a:t>
            </a:r>
            <a:endParaRPr lang="en-US" b="1" dirty="0" smtClean="0"/>
          </a:p>
          <a:p>
            <a:pPr>
              <a:defRPr/>
            </a:pPr>
            <a:r>
              <a:rPr lang="en-US" b="1" dirty="0" smtClean="0"/>
              <a:t>Duration: </a:t>
            </a:r>
            <a:r>
              <a:rPr lang="en-US" dirty="0" smtClean="0"/>
              <a:t>8 hours</a:t>
            </a:r>
          </a:p>
          <a:p>
            <a:pPr>
              <a:defRPr/>
            </a:pPr>
            <a:r>
              <a:rPr lang="en-US" b="1" dirty="0" smtClean="0"/>
              <a:t>Educational level of participants: </a:t>
            </a:r>
            <a:r>
              <a:rPr lang="en-US" dirty="0" smtClean="0"/>
              <a:t>Secondary school at least</a:t>
            </a:r>
          </a:p>
          <a:p>
            <a:pPr>
              <a:defRPr/>
            </a:pPr>
            <a:r>
              <a:rPr lang="en-US" b="1" dirty="0" smtClean="0"/>
              <a:t>Lectures qualifications: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/>
              <a:t>GAEC has a pool </a:t>
            </a:r>
            <a:r>
              <a:rPr lang="en-US" sz="1600" dirty="0" smtClean="0"/>
              <a:t>of highly qualified and experienced lecturers (most of them are Medical Physicists) 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 smtClean="0"/>
              <a:t>Cooperation with universities and research centers  is always possible</a:t>
            </a:r>
          </a:p>
          <a:p>
            <a:pPr>
              <a:defRPr/>
            </a:pPr>
            <a:r>
              <a:rPr lang="en-US" dirty="0" smtClean="0"/>
              <a:t>A</a:t>
            </a:r>
            <a:r>
              <a:rPr lang="en-US" b="1" dirty="0" smtClean="0"/>
              <a:t> syllabus </a:t>
            </a:r>
            <a:r>
              <a:rPr lang="en-US" dirty="0" smtClean="0"/>
              <a:t>was decided</a:t>
            </a:r>
          </a:p>
          <a:p>
            <a:pPr>
              <a:defRPr/>
            </a:pPr>
            <a:r>
              <a:rPr lang="en-US" b="1" dirty="0" smtClean="0"/>
              <a:t>Lesson plans </a:t>
            </a:r>
            <a:r>
              <a:rPr lang="en-US" dirty="0" smtClean="0"/>
              <a:t>were prepared</a:t>
            </a:r>
            <a:r>
              <a:rPr lang="en-US" b="1" dirty="0" smtClean="0"/>
              <a:t> </a:t>
            </a:r>
          </a:p>
          <a:p>
            <a:pPr>
              <a:defRPr/>
            </a:pPr>
            <a:r>
              <a:rPr lang="en-US" b="1" dirty="0" smtClean="0"/>
              <a:t>Learning objectives: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 smtClean="0"/>
              <a:t>To be aware of the harmful effects of radiation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 smtClean="0"/>
              <a:t>To recognize radiation risks in workplace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 smtClean="0"/>
              <a:t>To adopt radiation protection ‘good practices’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 smtClean="0"/>
              <a:t>To understand their role and responsibilities 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 smtClean="0"/>
              <a:t>To develop a ‘safety culture’</a:t>
            </a:r>
          </a:p>
          <a:p>
            <a:pPr lvl="1">
              <a:buFont typeface="Wingdings" pitchFamily="2" charset="2"/>
              <a:buChar char="ü"/>
              <a:defRPr/>
            </a:pPr>
            <a:endParaRPr lang="el-GR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800FDB8-1A17-4EDD-BD6C-A7F2D56DE4FF}" type="slidenum">
              <a:rPr lang="el-GR" smtClean="0"/>
              <a:pPr>
                <a:defRPr/>
              </a:pPr>
              <a:t>14</a:t>
            </a:fld>
            <a:endParaRPr lang="el-GR" dirty="0"/>
          </a:p>
        </p:txBody>
      </p:sp>
      <p:pic>
        <p:nvPicPr>
          <p:cNvPr id="2048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664075"/>
            <a:ext cx="1831975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Syllabus</a:t>
            </a:r>
            <a:endParaRPr lang="el-GR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84213" y="1412875"/>
            <a:ext cx="7632700" cy="4679950"/>
          </a:xfrm>
        </p:spPr>
        <p:txBody>
          <a:bodyPr/>
          <a:lstStyle/>
          <a:p>
            <a:pPr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accent2"/>
                </a:solidFill>
              </a:rPr>
              <a:t>Fundamentals</a:t>
            </a:r>
          </a:p>
          <a:p>
            <a:pPr marL="895350" lvl="1" indent="-438150"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1.1 The physics of ionizing radiation</a:t>
            </a:r>
          </a:p>
          <a:p>
            <a:pPr marL="895350" lvl="1" indent="-438150"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1.2 Ionizing radiation detection systems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1.3 Dosimetry</a:t>
            </a:r>
          </a:p>
          <a:p>
            <a:pPr marL="457200" lvl="1" indent="0"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1.4 Biological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Effects of ionizing radiation</a:t>
            </a:r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1.5 Radiation Protection System</a:t>
            </a:r>
          </a:p>
          <a:p>
            <a:pPr marL="457200" lvl="1" indent="0"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The current legislative framework regarding outside workers</a:t>
            </a:r>
          </a:p>
          <a:p>
            <a:pPr marL="457200" lvl="1" indent="0">
              <a:buFont typeface="Arial" pitchFamily="34" charset="0"/>
              <a:buNone/>
              <a:defRPr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Licensing procedure for outside undertakings</a:t>
            </a:r>
          </a:p>
          <a:p>
            <a:pPr marL="457200" lvl="1" indent="0">
              <a:buFont typeface="Arial" pitchFamily="34" charset="0"/>
              <a:buNone/>
              <a:defRPr/>
            </a:pPr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lvl="1" indent="-342900">
              <a:buFont typeface="+mj-lt"/>
              <a:buAutoNum type="arabicPeriod" startAt="2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Practical aspects of Radiation Protection for outside workers</a:t>
            </a:r>
          </a:p>
          <a:p>
            <a:pPr marL="400050" lvl="2" indent="0">
              <a:buFont typeface="Arial" pitchFamily="34" charset="0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2.1 Diagnostic and Interventional Radiology</a:t>
            </a:r>
          </a:p>
          <a:p>
            <a:pPr marL="400050" lvl="2" indent="0">
              <a:buFont typeface="Arial" pitchFamily="34" charset="0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2.2 Nuclear medicine</a:t>
            </a:r>
          </a:p>
          <a:p>
            <a:pPr marL="400050" lvl="2" indent="0">
              <a:buFont typeface="Arial" pitchFamily="34" charset="0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2.3 Radiotherapy</a:t>
            </a:r>
          </a:p>
          <a:p>
            <a:pPr marL="0" lvl="2" indent="0">
              <a:buFont typeface="Arial" pitchFamily="34" charset="0"/>
              <a:buNone/>
              <a:defRPr/>
            </a:pPr>
            <a:endParaRPr lang="en-US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1" indent="0">
              <a:buFont typeface="Arial" pitchFamily="34" charset="0"/>
              <a:buNone/>
              <a:defRPr/>
            </a:pPr>
            <a:r>
              <a:rPr lang="en-US" b="1" dirty="0"/>
              <a:t>	</a:t>
            </a:r>
            <a:r>
              <a:rPr lang="en-US" b="1" dirty="0" smtClean="0"/>
              <a:t>	</a:t>
            </a:r>
            <a:endParaRPr lang="en-US" b="1" dirty="0"/>
          </a:p>
          <a:p>
            <a:pPr lvl="1">
              <a:buFont typeface="Wingdings" pitchFamily="2" charset="2"/>
              <a:buChar char="ü"/>
              <a:defRPr/>
            </a:pPr>
            <a:endParaRPr lang="en-US" dirty="0" smtClean="0"/>
          </a:p>
          <a:p>
            <a:pPr lvl="1">
              <a:buFont typeface="Wingdings" pitchFamily="2" charset="2"/>
              <a:buChar char="ü"/>
              <a:defRPr/>
            </a:pPr>
            <a:endParaRPr lang="en-US" dirty="0" smtClean="0"/>
          </a:p>
          <a:p>
            <a:pPr lvl="1">
              <a:buFont typeface="Wingdings" pitchFamily="2" charset="2"/>
              <a:buChar char="ü"/>
              <a:defRPr/>
            </a:pP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1C04253-1DF4-4D84-A42F-A15A6EFF9C40}" type="slidenum">
              <a:rPr lang="el-GR" smtClean="0"/>
              <a:pPr>
                <a:defRPr/>
              </a:pPr>
              <a:t>15</a:t>
            </a:fld>
            <a:endParaRPr lang="el-GR" dirty="0"/>
          </a:p>
        </p:txBody>
      </p:sp>
      <p:pic>
        <p:nvPicPr>
          <p:cNvPr id="21509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0950" y="5013325"/>
            <a:ext cx="1562100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00113" y="4398963"/>
            <a:ext cx="8135937" cy="306387"/>
            <a:chOff x="827584" y="2617167"/>
            <a:chExt cx="8136904" cy="307777"/>
          </a:xfrm>
        </p:grpSpPr>
        <p:sp>
          <p:nvSpPr>
            <p:cNvPr id="6" name="Oval 5"/>
            <p:cNvSpPr/>
            <p:nvPr/>
          </p:nvSpPr>
          <p:spPr>
            <a:xfrm>
              <a:off x="827584" y="2636303"/>
              <a:ext cx="4536026" cy="288641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cxnSp>
          <p:nvCxnSpPr>
            <p:cNvPr id="8" name="Straight Arrow Connector 7"/>
            <p:cNvCxnSpPr>
              <a:stCxn id="6" idx="6"/>
            </p:cNvCxnSpPr>
            <p:nvPr/>
          </p:nvCxnSpPr>
          <p:spPr>
            <a:xfrm>
              <a:off x="5363610" y="2781421"/>
              <a:ext cx="936736" cy="0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338451" y="2617167"/>
              <a:ext cx="2626037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i="1" dirty="0">
                  <a:solidFill>
                    <a:schemeClr val="accent3"/>
                  </a:solidFill>
                  <a:cs typeface="+mn-cs"/>
                </a:rPr>
                <a:t>Lesson plan example</a:t>
              </a:r>
              <a:endParaRPr lang="el-GR" sz="1400" b="1" i="1" dirty="0">
                <a:solidFill>
                  <a:schemeClr val="accent3"/>
                </a:solidFill>
                <a:cs typeface="+mn-cs"/>
              </a:endParaRP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555875" y="1412875"/>
            <a:ext cx="6192838" cy="3033713"/>
            <a:chOff x="2555776" y="855762"/>
            <a:chExt cx="6192688" cy="3033628"/>
          </a:xfrm>
        </p:grpSpPr>
        <p:sp>
          <p:nvSpPr>
            <p:cNvPr id="21512" name="TextBox 10"/>
            <p:cNvSpPr txBox="1">
              <a:spLocks noChangeArrowheads="1"/>
            </p:cNvSpPr>
            <p:nvPr/>
          </p:nvSpPr>
          <p:spPr bwMode="auto">
            <a:xfrm>
              <a:off x="2555776" y="855762"/>
              <a:ext cx="25922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chemeClr val="accent2"/>
                  </a:solidFill>
                  <a:latin typeface="Cambria" pitchFamily="18" charset="0"/>
                  <a:sym typeface="Wingdings" pitchFamily="2" charset="2"/>
                </a:rPr>
                <a:t> 4 h </a:t>
              </a:r>
              <a:endParaRPr lang="el-GR" b="1">
                <a:solidFill>
                  <a:schemeClr val="accent2"/>
                </a:solidFill>
                <a:latin typeface="Cambria" pitchFamily="18" charset="0"/>
              </a:endParaRPr>
            </a:p>
          </p:txBody>
        </p:sp>
        <p:sp>
          <p:nvSpPr>
            <p:cNvPr id="21513" name="TextBox 11"/>
            <p:cNvSpPr txBox="1">
              <a:spLocks noChangeArrowheads="1"/>
            </p:cNvSpPr>
            <p:nvPr/>
          </p:nvSpPr>
          <p:spPr bwMode="auto">
            <a:xfrm>
              <a:off x="7524328" y="3520058"/>
              <a:ext cx="122413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chemeClr val="accent1"/>
                  </a:solidFill>
                  <a:latin typeface="Cambria" pitchFamily="18" charset="0"/>
                  <a:sym typeface="Wingdings" pitchFamily="2" charset="2"/>
                </a:rPr>
                <a:t> 4 h </a:t>
              </a:r>
              <a:endParaRPr lang="el-GR" b="1">
                <a:solidFill>
                  <a:schemeClr val="accent1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Lesson Plan</a:t>
            </a:r>
            <a:endParaRPr lang="el-G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9C1B9FB-18DC-4AA1-87CE-E0A29C816AFC}" type="slidenum">
              <a:rPr lang="el-GR" smtClean="0"/>
              <a:pPr>
                <a:defRPr/>
              </a:pPr>
              <a:t>16</a:t>
            </a:fld>
            <a:endParaRPr lang="el-G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9750" y="992188"/>
          <a:ext cx="7993063" cy="5492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697"/>
                <a:gridCol w="5318366"/>
              </a:tblGrid>
              <a:tr h="370891">
                <a:tc gridSpan="2">
                  <a:txBody>
                    <a:bodyPr/>
                    <a:lstStyle/>
                    <a:p>
                      <a:r>
                        <a:rPr lang="en-US" sz="1800" dirty="0" smtClean="0"/>
                        <a:t>2.1 Diagnostic</a:t>
                      </a:r>
                      <a:r>
                        <a:rPr lang="en-US" sz="1800" baseline="0" dirty="0" smtClean="0"/>
                        <a:t> and </a:t>
                      </a:r>
                      <a:r>
                        <a:rPr lang="en-US" sz="1800" dirty="0" smtClean="0"/>
                        <a:t>Interventional</a:t>
                      </a:r>
                      <a:r>
                        <a:rPr lang="en-US" sz="1800" baseline="0" dirty="0" smtClean="0"/>
                        <a:t> Radiology</a:t>
                      </a:r>
                      <a:endParaRPr lang="el-GR" sz="1800" dirty="0">
                        <a:latin typeface="Cambria" pitchFamily="18" charset="0"/>
                      </a:endParaRPr>
                    </a:p>
                  </a:txBody>
                  <a:tcPr marL="91442" marR="91442" marT="45726" marB="45726"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  <a:tr h="37089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Type</a:t>
                      </a:r>
                      <a:endParaRPr lang="el-G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itchFamily="18" charset="0"/>
                      </a:endParaRPr>
                    </a:p>
                  </a:txBody>
                  <a:tcPr marL="91442" marR="91442" marT="45726" marB="45726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Classroom based training</a:t>
                      </a:r>
                      <a:endParaRPr lang="el-GR" sz="1400" dirty="0">
                        <a:latin typeface="Cambria" pitchFamily="18" charset="0"/>
                      </a:endParaRPr>
                    </a:p>
                  </a:txBody>
                  <a:tcPr marL="91442" marR="91442" marT="45726" marB="45726"/>
                </a:tc>
              </a:tr>
              <a:tr h="4907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Learning Outcome</a:t>
                      </a:r>
                      <a:endParaRPr lang="el-GR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200" dirty="0" smtClean="0"/>
                        <a:t>Basic awareness</a:t>
                      </a:r>
                      <a:r>
                        <a:rPr lang="en-US" sz="1400" kern="1200" baseline="0" dirty="0" smtClean="0"/>
                        <a:t> of </a:t>
                      </a:r>
                      <a:r>
                        <a:rPr lang="en-US" sz="1400" kern="1200" dirty="0" smtClean="0"/>
                        <a:t>the principles of radiation protection and the application of best practices in diagnostic and interventional radiology</a:t>
                      </a:r>
                      <a:endParaRPr lang="el-GR" sz="1400" kern="1200" dirty="0">
                        <a:solidFill>
                          <a:schemeClr val="dk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68582" marR="68582" marT="0" marB="0"/>
                </a:tc>
              </a:tr>
              <a:tr h="12269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Learning Objectives</a:t>
                      </a:r>
                      <a:endParaRPr lang="el-GR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/>
                        <a:t>The participant will be able to do the following:</a:t>
                      </a:r>
                    </a:p>
                    <a:p>
                      <a:pPr marL="285750" indent="-28575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Apply basic concepts of radiation protection (i.e. the behavior of the factors of time, distance, shielding)</a:t>
                      </a:r>
                    </a:p>
                    <a:p>
                      <a:pPr marL="285750" indent="-28575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Apply practical methods for reducing doses</a:t>
                      </a:r>
                    </a:p>
                    <a:p>
                      <a:pPr marL="285750" indent="-28575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Be able to distinguish good from bad practices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2" marR="68582" marT="0" marB="0"/>
                </a:tc>
              </a:tr>
              <a:tr h="1920507">
                <a:tc>
                  <a:txBody>
                    <a:bodyPr/>
                    <a:lstStyle/>
                    <a:p>
                      <a:r>
                        <a:rPr lang="en-US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Content</a:t>
                      </a:r>
                      <a:endParaRPr lang="el-GR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1442" marR="91442" marT="45726" marB="45726"/>
                </a:tc>
                <a:tc>
                  <a:txBody>
                    <a:bodyPr/>
                    <a:lstStyle/>
                    <a:p>
                      <a:pPr marL="285750" lvl="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Radiation Protection Principles</a:t>
                      </a:r>
                      <a:br>
                        <a:rPr lang="en-US" sz="1400" kern="1200" dirty="0" smtClean="0"/>
                      </a:br>
                      <a:r>
                        <a:rPr lang="en-US" sz="1200" kern="1200" dirty="0" smtClean="0"/>
                        <a:t>(distance, time, shielding)</a:t>
                      </a:r>
                      <a:endParaRPr lang="el-GR" sz="1200" kern="1200" dirty="0" smtClean="0"/>
                    </a:p>
                    <a:p>
                      <a:pPr marL="285750" lvl="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Scattered radiation and  leakage radiation</a:t>
                      </a:r>
                    </a:p>
                    <a:p>
                      <a:pPr marL="285750" lvl="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Applying RP Principles – Best practices</a:t>
                      </a:r>
                      <a:r>
                        <a:rPr lang="el-GR" sz="1400" kern="1200" dirty="0" smtClean="0"/>
                        <a:t/>
                      </a:r>
                      <a:br>
                        <a:rPr lang="el-GR" sz="1400" kern="1200" dirty="0" smtClean="0"/>
                      </a:br>
                      <a:r>
                        <a:rPr lang="en-US" sz="1200" kern="1200" dirty="0" smtClean="0"/>
                        <a:t>(control room, shielded doors, installation of new systems, lead apron, thyroid collar, glasses, personal dosimeter</a:t>
                      </a:r>
                      <a:r>
                        <a:rPr lang="el-GR" sz="1200" kern="1200" dirty="0" smtClean="0"/>
                        <a:t>) </a:t>
                      </a:r>
                      <a:endParaRPr lang="el-GR" sz="1400" kern="1200" dirty="0" smtClean="0"/>
                    </a:p>
                    <a:p>
                      <a:pPr marL="285750" lvl="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Examples of RP bad practices</a:t>
                      </a:r>
                      <a:endParaRPr lang="el-GR" sz="1400" kern="1200" dirty="0" smtClean="0"/>
                    </a:p>
                    <a:p>
                      <a:pPr marL="285750" lvl="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Practices reducing the dose exposure of outside</a:t>
                      </a:r>
                      <a:r>
                        <a:rPr lang="en-US" sz="1400" kern="1200" baseline="0" dirty="0" smtClean="0"/>
                        <a:t> workers</a:t>
                      </a:r>
                    </a:p>
                    <a:p>
                      <a:pPr marL="285750" lvl="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kern="1200" dirty="0" smtClean="0"/>
                        <a:t>Accidents</a:t>
                      </a:r>
                      <a:r>
                        <a:rPr lang="el-GR" sz="1400" kern="1200" dirty="0" smtClean="0"/>
                        <a:t> </a:t>
                      </a:r>
                      <a:endParaRPr lang="el-GR" sz="1400" kern="1200" dirty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1442" marR="91442" marT="45726" marB="45726"/>
                </a:tc>
              </a:tr>
              <a:tr h="37089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Duration</a:t>
                      </a:r>
                      <a:endParaRPr lang="el-GR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726" marB="45726"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/>
                        <a:t>1 h</a:t>
                      </a:r>
                      <a:endParaRPr lang="el-G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726" marB="45726"/>
                </a:tc>
              </a:tr>
              <a:tr h="37089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Equipment</a:t>
                      </a:r>
                      <a:endParaRPr lang="el-GR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1442" marR="91442" marT="45726" marB="45726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200" dirty="0" smtClean="0"/>
                        <a:t>Power Point, video projector</a:t>
                      </a:r>
                      <a:endParaRPr lang="el-GR" sz="1400" kern="1200" dirty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1442" marR="91442" marT="45726" marB="45726"/>
                </a:tc>
              </a:tr>
              <a:tr h="37089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Available Material</a:t>
                      </a:r>
                      <a:endParaRPr lang="el-GR" sz="14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726" marB="45726"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/>
                        <a:t>Lecture Notes, Notebook (available via </a:t>
                      </a:r>
                      <a:r>
                        <a:rPr lang="en-US" sz="1400" kern="1200" dirty="0" smtClean="0">
                          <a:hlinkClick r:id="rId2"/>
                        </a:rPr>
                        <a:t>www.gaec.gr</a:t>
                      </a:r>
                      <a:r>
                        <a:rPr lang="en-US" sz="1400" kern="1200" dirty="0" smtClean="0"/>
                        <a:t>)</a:t>
                      </a:r>
                      <a:r>
                        <a:rPr lang="en-US" sz="1400" kern="1200" baseline="0" dirty="0" smtClean="0"/>
                        <a:t> </a:t>
                      </a:r>
                      <a:endParaRPr lang="el-G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2" marR="91442" marT="45726" marB="457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Provision of the programme</a:t>
            </a:r>
            <a:endParaRPr lang="el-GR" smtClean="0"/>
          </a:p>
        </p:txBody>
      </p:sp>
      <p:sp>
        <p:nvSpPr>
          <p:cNvPr id="23555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755650" y="1604963"/>
            <a:ext cx="7632700" cy="3911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smtClean="0"/>
              <a:t>3 seminars have been conducted</a:t>
            </a:r>
          </a:p>
          <a:p>
            <a:pPr lvl="1">
              <a:buFont typeface="Wingdings" pitchFamily="2" charset="2"/>
              <a:buChar char="ü"/>
            </a:pPr>
            <a:r>
              <a:rPr lang="en-US" smtClean="0">
                <a:solidFill>
                  <a:schemeClr val="accent1"/>
                </a:solidFill>
              </a:rPr>
              <a:t>2 in Athens, 1 in Thessaloniki</a:t>
            </a:r>
          </a:p>
          <a:p>
            <a:pPr lvl="1">
              <a:buFont typeface="Wingdings" pitchFamily="2" charset="2"/>
              <a:buChar char="ü"/>
            </a:pPr>
            <a:endParaRPr lang="en-US" smtClean="0">
              <a:solidFill>
                <a:schemeClr val="accent1"/>
              </a:solidFill>
            </a:endParaRPr>
          </a:p>
          <a:p>
            <a:r>
              <a:rPr lang="en-US" sz="2000" smtClean="0"/>
              <a:t>6 different lectures (Medical Physicists)</a:t>
            </a:r>
          </a:p>
          <a:p>
            <a:endParaRPr lang="en-US" sz="2000" smtClean="0"/>
          </a:p>
          <a:p>
            <a:r>
              <a:rPr lang="en-US" sz="2000" smtClean="0"/>
              <a:t>60 outside workers out of 239 registered in the</a:t>
            </a:r>
            <a:br>
              <a:rPr lang="en-US" sz="2000" smtClean="0"/>
            </a:br>
            <a:r>
              <a:rPr lang="en-US" sz="2000" smtClean="0"/>
              <a:t>National Radiation Protection Database attended</a:t>
            </a:r>
            <a:br>
              <a:rPr lang="en-US" sz="2000" smtClean="0"/>
            </a:br>
            <a:r>
              <a:rPr lang="en-US" sz="2000" smtClean="0"/>
              <a:t>the seminars</a:t>
            </a:r>
          </a:p>
          <a:p>
            <a:endParaRPr lang="en-US" sz="2000" smtClean="0"/>
          </a:p>
          <a:p>
            <a:endParaRPr lang="en-US" smtClean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B235CAD-8847-40E5-8D72-3FBE30D8AE69}" type="slidenum">
              <a:rPr lang="el-GR" smtClean="0"/>
              <a:pPr>
                <a:defRPr/>
              </a:pPr>
              <a:t>17</a:t>
            </a:fld>
            <a:endParaRPr lang="el-GR" dirty="0"/>
          </a:p>
        </p:txBody>
      </p:sp>
      <p:grpSp>
        <p:nvGrpSpPr>
          <p:cNvPr id="23557" name="Group 11"/>
          <p:cNvGrpSpPr>
            <a:grpSpLocks/>
          </p:cNvGrpSpPr>
          <p:nvPr/>
        </p:nvGrpSpPr>
        <p:grpSpPr bwMode="auto">
          <a:xfrm>
            <a:off x="6588125" y="3838575"/>
            <a:ext cx="2447925" cy="2327275"/>
            <a:chOff x="6101283" y="1484784"/>
            <a:chExt cx="2935213" cy="2880320"/>
          </a:xfrm>
        </p:grpSpPr>
        <p:pic>
          <p:nvPicPr>
            <p:cNvPr id="23558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573" b="1534"/>
            <a:stretch>
              <a:fillRect/>
            </a:stretch>
          </p:blipFill>
          <p:spPr bwMode="auto">
            <a:xfrm>
              <a:off x="6101283" y="1521104"/>
              <a:ext cx="2935213" cy="28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9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8545" y="2564904"/>
              <a:ext cx="553815" cy="553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0" name="TextBox 8"/>
            <p:cNvSpPr txBox="1">
              <a:spLocks noChangeArrowheads="1"/>
            </p:cNvSpPr>
            <p:nvPr/>
          </p:nvSpPr>
          <p:spPr bwMode="auto">
            <a:xfrm>
              <a:off x="7524328" y="2617167"/>
              <a:ext cx="115212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400" b="1">
                  <a:solidFill>
                    <a:schemeClr val="accent2"/>
                  </a:solidFill>
                  <a:latin typeface="Cambria" pitchFamily="18" charset="0"/>
                </a:rPr>
                <a:t>Athens [2]</a:t>
              </a:r>
              <a:endParaRPr lang="el-GR" sz="1400" b="1">
                <a:solidFill>
                  <a:schemeClr val="accent2"/>
                </a:solidFill>
                <a:latin typeface="Cambria" pitchFamily="18" charset="0"/>
              </a:endParaRPr>
            </a:p>
          </p:txBody>
        </p:sp>
        <p:pic>
          <p:nvPicPr>
            <p:cNvPr id="23561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1484784"/>
              <a:ext cx="553815" cy="553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2" name="TextBox 10"/>
            <p:cNvSpPr txBox="1">
              <a:spLocks noChangeArrowheads="1"/>
            </p:cNvSpPr>
            <p:nvPr/>
          </p:nvSpPr>
          <p:spPr bwMode="auto">
            <a:xfrm>
              <a:off x="7452320" y="1605303"/>
              <a:ext cx="15121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400" b="1">
                  <a:solidFill>
                    <a:schemeClr val="accent2"/>
                  </a:solidFill>
                  <a:latin typeface="Cambria" pitchFamily="18" charset="0"/>
                </a:rPr>
                <a:t>Thessaloniki [1]</a:t>
              </a:r>
              <a:endParaRPr lang="el-GR" sz="1400" b="1">
                <a:solidFill>
                  <a:schemeClr val="accent2"/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Evaluation of the programme</a:t>
            </a:r>
            <a:endParaRPr lang="el-GR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5650" y="1484313"/>
            <a:ext cx="4679950" cy="4392612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Feedback from the participants by filling a questionnaire 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/>
              <a:t>Feedback from the </a:t>
            </a:r>
            <a:r>
              <a:rPr lang="en-US" sz="2000" dirty="0" smtClean="0"/>
              <a:t>lecturers </a:t>
            </a:r>
            <a:r>
              <a:rPr lang="en-US" sz="2000" dirty="0"/>
              <a:t>by filling a questionnaire </a:t>
            </a:r>
            <a:endParaRPr lang="en-US" sz="2000" dirty="0" smtClean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 smtClean="0"/>
              <a:t>Questions are related inter alia to the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/>
              <a:t>Structure of the seminar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 smtClean="0"/>
              <a:t>Presentations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1600" dirty="0" smtClean="0"/>
              <a:t>Learning objectives</a:t>
            </a:r>
          </a:p>
          <a:p>
            <a:pPr>
              <a:buFont typeface="Wingdings" pitchFamily="2" charset="2"/>
              <a:buChar char="ü"/>
              <a:defRPr/>
            </a:pPr>
            <a:endParaRPr lang="en-US" sz="1600" dirty="0"/>
          </a:p>
          <a:p>
            <a:pPr>
              <a:defRPr/>
            </a:pPr>
            <a:r>
              <a:rPr lang="en-US" sz="2000" dirty="0"/>
              <a:t>Mean results &gt;4.5 for all the questions</a:t>
            </a:r>
          </a:p>
          <a:p>
            <a:pPr marL="457200" lvl="1" indent="0">
              <a:buFont typeface="Arial" pitchFamily="34" charset="0"/>
              <a:buNone/>
              <a:defRPr/>
            </a:pPr>
            <a:endParaRPr lang="en-US" sz="2000" dirty="0" smtClean="0"/>
          </a:p>
          <a:p>
            <a:pPr lvl="1">
              <a:buFont typeface="Wingdings" pitchFamily="2" charset="2"/>
              <a:buChar char="ü"/>
              <a:defRPr/>
            </a:pPr>
            <a:endParaRPr lang="en-US" sz="2000" dirty="0"/>
          </a:p>
          <a:p>
            <a:pPr>
              <a:defRPr/>
            </a:pPr>
            <a:endParaRPr lang="en-US" dirty="0" smtClean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457E4BE-A8BC-4FD2-900C-DCD72F4407A3}" type="slidenum">
              <a:rPr lang="el-GR" smtClean="0"/>
              <a:pPr>
                <a:defRPr/>
              </a:pPr>
              <a:t>18</a:t>
            </a:fld>
            <a:endParaRPr lang="el-GR" dirty="0"/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80" t="1552" r="5344" b="507"/>
          <a:stretch>
            <a:fillRect/>
          </a:stretch>
        </p:blipFill>
        <p:spPr bwMode="auto">
          <a:xfrm>
            <a:off x="5508625" y="971550"/>
            <a:ext cx="3527425" cy="5472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Conclusions</a:t>
            </a:r>
            <a:endParaRPr lang="el-GR" smtClean="0"/>
          </a:p>
        </p:txBody>
      </p:sp>
      <p:sp>
        <p:nvSpPr>
          <p:cNvPr id="25603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684213" y="1844675"/>
            <a:ext cx="7991475" cy="34559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smtClean="0"/>
              <a:t>The initiative taken was considered successful and that contributes significantly in the enhancement of the national radiation protection system and that supports the development of ALARA/Safety culture among the involved parties </a:t>
            </a:r>
          </a:p>
          <a:p>
            <a:endParaRPr lang="en-US" sz="2000" smtClean="0"/>
          </a:p>
          <a:p>
            <a:r>
              <a:rPr lang="en-US" sz="2000" smtClean="0"/>
              <a:t>Initiatives like this are going to be continued</a:t>
            </a:r>
          </a:p>
          <a:p>
            <a:endParaRPr lang="en-US" sz="2000" smtClean="0"/>
          </a:p>
          <a:p>
            <a:r>
              <a:rPr lang="en-US" sz="2000" smtClean="0"/>
              <a:t>More  actions like distance learning courses, dissemination of informative material, continuous communication with related professional bodies should also be taken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85928D3-A614-471F-A6BE-3B225626AB1D}" type="slidenum">
              <a:rPr lang="el-GR" smtClean="0"/>
              <a:pPr>
                <a:defRPr/>
              </a:pPr>
              <a:t>19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689475"/>
            <a:ext cx="1979613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63" y="6350"/>
            <a:ext cx="8229600" cy="9223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Regulatory Requirements for  E&amp;T in Radiation Protection</a:t>
            </a:r>
            <a:endParaRPr lang="el-G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196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14350" indent="-51435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The Greek Radiation Protection Regulations:</a:t>
            </a:r>
          </a:p>
          <a:p>
            <a:pPr marL="514350" indent="-514350">
              <a:buFont typeface="Arial" pitchFamily="34" charset="0"/>
              <a:buNone/>
            </a:pPr>
            <a:r>
              <a:rPr lang="el-GR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 </a:t>
            </a:r>
            <a:endParaRPr lang="en-US" sz="2000" dirty="0" smtClean="0">
              <a:solidFill>
                <a:schemeClr val="accent1"/>
              </a:solidFill>
              <a:latin typeface="Cambria" pitchFamily="18" charset="0"/>
              <a:cs typeface="Arial" pitchFamily="34" charset="0"/>
            </a:endParaRP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All persons involved in radiological procedures must have knowledge</a:t>
            </a:r>
            <a:r>
              <a:rPr lang="el-GR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on</a:t>
            </a:r>
            <a:r>
              <a:rPr lang="el-GR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RP (theoretical and practical training).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The competence of the personnel working in radiation facilities and activities must be checked before issuing (or renewing) the operation license of a facility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Provisions for QE/RPE, RPO, MPE – recognition requirements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GAEC issues certificates of competency on</a:t>
            </a:r>
            <a:r>
              <a:rPr lang="el-GR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RP for occupationally exposed personnel (exams, </a:t>
            </a:r>
            <a:r>
              <a:rPr lang="en-US" sz="2000" dirty="0" err="1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cvs</a:t>
            </a: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, personal interviews) 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GAEC recognizes syl</a:t>
            </a:r>
            <a:r>
              <a:rPr lang="en-US" sz="2000" dirty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lab</a:t>
            </a: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i on RP</a:t>
            </a:r>
            <a:r>
              <a:rPr lang="el-GR" sz="2000" dirty="0" smtClean="0">
                <a:solidFill>
                  <a:schemeClr val="accent1"/>
                </a:solidFill>
                <a:latin typeface="Cambria" pitchFamily="18" charset="0"/>
                <a:cs typeface="Arial" pitchFamily="34" charset="0"/>
              </a:rPr>
              <a:t>.</a:t>
            </a:r>
          </a:p>
          <a:p>
            <a:pPr marL="514350" indent="-514350">
              <a:buFont typeface="Arial" pitchFamily="34" charset="0"/>
              <a:buNone/>
            </a:pPr>
            <a:endParaRPr lang="el-GR" sz="2000" dirty="0" smtClean="0">
              <a:solidFill>
                <a:schemeClr val="accent1"/>
              </a:solidFill>
              <a:latin typeface="Cambria" pitchFamily="18" charset="0"/>
              <a:cs typeface="Arial" pitchFamily="34" charset="0"/>
            </a:endParaRPr>
          </a:p>
        </p:txBody>
      </p:sp>
      <p:pic>
        <p:nvPicPr>
          <p:cNvPr id="8197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4288" y="4859338"/>
            <a:ext cx="1905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7225" y="4873625"/>
            <a:ext cx="1905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344525" y="2210149"/>
            <a:ext cx="5619963" cy="366712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Rectangle 1"/>
          <p:cNvSpPr/>
          <p:nvPr/>
        </p:nvSpPr>
        <p:spPr>
          <a:xfrm>
            <a:off x="971550" y="1484313"/>
            <a:ext cx="72009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E6CA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Body)"/>
                <a:cs typeface="+mn-cs"/>
              </a:rPr>
              <a:t>Greek Atomic Energy Agency</a:t>
            </a:r>
            <a:endParaRPr lang="el-GR" sz="2800" b="1" dirty="0">
              <a:solidFill>
                <a:srgbClr val="3E6C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(Body)"/>
              <a:cs typeface="+mn-cs"/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111125" y="2209800"/>
            <a:ext cx="3236913" cy="3667125"/>
          </a:xfr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600" dirty="0" smtClean="0"/>
              <a:t>P</a:t>
            </a:r>
            <a:r>
              <a:rPr lang="el-GR" sz="1600" dirty="0" smtClean="0"/>
              <a:t>. </a:t>
            </a:r>
            <a:r>
              <a:rPr lang="en-US" sz="1600" dirty="0" smtClean="0"/>
              <a:t>O</a:t>
            </a:r>
            <a:r>
              <a:rPr lang="el-GR" sz="1600" dirty="0" smtClean="0"/>
              <a:t>.</a:t>
            </a:r>
            <a:r>
              <a:rPr lang="en-US" sz="1600" dirty="0" smtClean="0"/>
              <a:t> Box</a:t>
            </a:r>
            <a:r>
              <a:rPr lang="el-GR" sz="1600" dirty="0" smtClean="0"/>
              <a:t> </a:t>
            </a:r>
            <a:r>
              <a:rPr lang="el-GR" sz="1600" dirty="0"/>
              <a:t>60092</a:t>
            </a:r>
          </a:p>
          <a:p>
            <a:pPr marL="0" indent="0"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600" dirty="0" err="1" smtClean="0"/>
              <a:t>Agia</a:t>
            </a:r>
            <a:r>
              <a:rPr lang="en-US" sz="1600" dirty="0" smtClean="0"/>
              <a:t> </a:t>
            </a:r>
            <a:r>
              <a:rPr lang="en-US" sz="1600" dirty="0" err="1" smtClean="0"/>
              <a:t>Paraskevi</a:t>
            </a:r>
            <a:r>
              <a:rPr lang="en-US" sz="1600" dirty="0" smtClean="0"/>
              <a:t> </a:t>
            </a:r>
            <a:r>
              <a:rPr lang="el-GR" sz="1600" dirty="0" smtClean="0"/>
              <a:t>15310</a:t>
            </a:r>
            <a:r>
              <a:rPr lang="en-US" sz="1600" dirty="0"/>
              <a:t>, </a:t>
            </a:r>
            <a:r>
              <a:rPr lang="en-US" sz="1600" dirty="0" smtClean="0"/>
              <a:t>Athens</a:t>
            </a:r>
            <a:r>
              <a:rPr lang="el-GR" sz="1600" dirty="0" smtClean="0"/>
              <a:t> </a:t>
            </a:r>
            <a:endParaRPr lang="el-GR" sz="1600" dirty="0"/>
          </a:p>
          <a:p>
            <a:pPr algn="ctr" eaLnBrk="1" hangingPunct="1">
              <a:spcBef>
                <a:spcPct val="50000"/>
              </a:spcBef>
              <a:defRPr/>
            </a:pPr>
            <a:endParaRPr lang="el-GR" sz="1200" dirty="0"/>
          </a:p>
          <a:p>
            <a:pPr marL="0" indent="0"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600" dirty="0"/>
              <a:t>T</a:t>
            </a:r>
            <a:r>
              <a:rPr lang="el-GR" sz="1600" dirty="0"/>
              <a:t>: 210</a:t>
            </a:r>
            <a:r>
              <a:rPr lang="en-US" sz="1600" dirty="0"/>
              <a:t> </a:t>
            </a:r>
            <a:r>
              <a:rPr lang="el-GR" sz="1600" dirty="0"/>
              <a:t>650</a:t>
            </a:r>
            <a:r>
              <a:rPr lang="en-US" sz="1600" dirty="0"/>
              <a:t> </a:t>
            </a:r>
            <a:r>
              <a:rPr lang="el-GR" sz="1600" dirty="0"/>
              <a:t>6700</a:t>
            </a:r>
          </a:p>
          <a:p>
            <a:pPr marL="0" indent="0"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600" dirty="0"/>
              <a:t>F: </a:t>
            </a:r>
            <a:r>
              <a:rPr lang="el-GR" sz="1600" dirty="0"/>
              <a:t>210</a:t>
            </a:r>
            <a:r>
              <a:rPr lang="en-US" sz="1600" dirty="0"/>
              <a:t> </a:t>
            </a:r>
            <a:r>
              <a:rPr lang="el-GR" sz="1600" dirty="0"/>
              <a:t>650</a:t>
            </a:r>
            <a:r>
              <a:rPr lang="en-US" sz="1600" dirty="0"/>
              <a:t> </a:t>
            </a:r>
            <a:r>
              <a:rPr lang="el-GR" sz="1600" dirty="0"/>
              <a:t>6748</a:t>
            </a:r>
            <a:endParaRPr lang="en-US" sz="1600" dirty="0"/>
          </a:p>
          <a:p>
            <a:pPr marL="0" indent="0"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600" dirty="0"/>
              <a:t>E: info@eeae.gr</a:t>
            </a:r>
          </a:p>
          <a:p>
            <a:pPr marL="0" indent="0"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endParaRPr lang="en-US" sz="1200" b="1" dirty="0"/>
          </a:p>
          <a:p>
            <a:pPr marL="0" indent="0"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endParaRPr lang="en-US" sz="1600" b="1" dirty="0" smtClean="0"/>
          </a:p>
          <a:p>
            <a:pPr marL="0" indent="0" algn="ctr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600" dirty="0"/>
              <a:t>www.eeae.gr</a:t>
            </a:r>
          </a:p>
          <a:p>
            <a:pPr marL="0" indent="0"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600" dirty="0"/>
              <a:t>www.facebook.com/eeaegr</a:t>
            </a:r>
          </a:p>
          <a:p>
            <a:pPr marL="0" indent="0" algn="ctr" eaLnBrk="1" hangingPunct="1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600" dirty="0"/>
              <a:t>www.twitter.com/#eeaegr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0113" y="252413"/>
            <a:ext cx="72723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Harlow Solid Italic" pitchFamily="82" charset="0"/>
                <a:cs typeface="+mn-cs"/>
              </a:rPr>
              <a:t>Thank you very much for your attention!!!</a:t>
            </a:r>
            <a:endParaRPr lang="el-GR" sz="3200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smtClean="0"/>
              <a:t>ISO 29990:2010</a:t>
            </a:r>
            <a:endParaRPr lang="el-GR" b="1" smtClean="0"/>
          </a:p>
        </p:txBody>
      </p:sp>
      <p:sp>
        <p:nvSpPr>
          <p:cNvPr id="9219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179388" y="2205038"/>
            <a:ext cx="5832475" cy="410368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sz="2000" smtClean="0">
                <a:solidFill>
                  <a:schemeClr val="accent1"/>
                </a:solidFill>
              </a:rPr>
              <a:t>The ISO 29990:2010 is</a:t>
            </a:r>
          </a:p>
          <a:p>
            <a:r>
              <a:rPr lang="en-US" sz="2000" smtClean="0">
                <a:solidFill>
                  <a:schemeClr val="accent1"/>
                </a:solidFill>
              </a:rPr>
              <a:t>a generic model for quality professional practice and performance</a:t>
            </a:r>
          </a:p>
          <a:p>
            <a:r>
              <a:rPr lang="en-US" sz="2000" smtClean="0">
                <a:solidFill>
                  <a:schemeClr val="accent1"/>
                </a:solidFill>
              </a:rPr>
              <a:t> a common reference for learning service providers </a:t>
            </a:r>
            <a:br>
              <a:rPr lang="en-US" sz="2000" smtClean="0">
                <a:solidFill>
                  <a:schemeClr val="accent1"/>
                </a:solidFill>
              </a:rPr>
            </a:br>
            <a:r>
              <a:rPr lang="en-US" sz="2000" smtClean="0">
                <a:solidFill>
                  <a:schemeClr val="accent1"/>
                </a:solidFill>
              </a:rPr>
              <a:t>in the: </a:t>
            </a:r>
            <a:r>
              <a:rPr lang="en-US" sz="2000" smtClean="0">
                <a:solidFill>
                  <a:schemeClr val="accent2"/>
                </a:solidFill>
              </a:rPr>
              <a:t>design</a:t>
            </a:r>
            <a:r>
              <a:rPr lang="en-US" sz="2000" smtClean="0">
                <a:solidFill>
                  <a:schemeClr val="accent1"/>
                </a:solidFill>
              </a:rPr>
              <a:t>, </a:t>
            </a:r>
            <a:r>
              <a:rPr lang="en-US" sz="2000" smtClean="0">
                <a:solidFill>
                  <a:schemeClr val="accent2"/>
                </a:solidFill>
              </a:rPr>
              <a:t>development</a:t>
            </a:r>
            <a:r>
              <a:rPr lang="en-US" sz="2000" smtClean="0">
                <a:solidFill>
                  <a:schemeClr val="accent1"/>
                </a:solidFill>
              </a:rPr>
              <a:t> and </a:t>
            </a:r>
            <a:r>
              <a:rPr lang="en-US" sz="2000" smtClean="0">
                <a:solidFill>
                  <a:schemeClr val="accent2"/>
                </a:solidFill>
              </a:rPr>
              <a:t>delivery</a:t>
            </a:r>
            <a:r>
              <a:rPr lang="en-US" sz="2000" smtClean="0">
                <a:solidFill>
                  <a:schemeClr val="accent1"/>
                </a:solidFill>
              </a:rPr>
              <a:t> of</a:t>
            </a:r>
            <a:br>
              <a:rPr lang="en-US" sz="2000" smtClean="0">
                <a:solidFill>
                  <a:schemeClr val="accent1"/>
                </a:solidFill>
              </a:rPr>
            </a:br>
            <a:r>
              <a:rPr lang="en-US" sz="2000" b="1" u="sng" smtClean="0">
                <a:solidFill>
                  <a:schemeClr val="accent1"/>
                </a:solidFill>
              </a:rPr>
              <a:t>non-formal education</a:t>
            </a:r>
          </a:p>
          <a:p>
            <a:pPr>
              <a:buFont typeface="Arial" pitchFamily="34" charset="0"/>
              <a:buNone/>
            </a:pPr>
            <a:endParaRPr lang="en-US" sz="200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None/>
            </a:pPr>
            <a:endParaRPr lang="en-US" sz="200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None/>
            </a:pPr>
            <a:endParaRPr lang="el-GR" sz="2000" smtClean="0">
              <a:solidFill>
                <a:schemeClr val="accent1"/>
              </a:solidFill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26" b="826"/>
          <a:stretch>
            <a:fillRect/>
          </a:stretch>
        </p:blipFill>
        <p:spPr bwMode="auto">
          <a:xfrm>
            <a:off x="6156325" y="2433638"/>
            <a:ext cx="2916238" cy="409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250825" y="1412875"/>
            <a:ext cx="8353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Cambria" pitchFamily="18" charset="0"/>
              </a:rPr>
              <a:t>An effective </a:t>
            </a:r>
            <a:r>
              <a:rPr lang="en-US" sz="2000">
                <a:solidFill>
                  <a:schemeClr val="accent1"/>
                </a:solidFill>
                <a:latin typeface="Cambria" pitchFamily="18" charset="0"/>
              </a:rPr>
              <a:t>national programme on E&amp;T in RP </a:t>
            </a:r>
            <a:r>
              <a:rPr lang="en-US" sz="2000">
                <a:solidFill>
                  <a:schemeClr val="accent2"/>
                </a:solidFill>
                <a:latin typeface="Cambria" pitchFamily="18" charset="0"/>
              </a:rPr>
              <a:t>assumes</a:t>
            </a:r>
            <a:r>
              <a:rPr lang="en-US" sz="2000">
                <a:solidFill>
                  <a:schemeClr val="accent1"/>
                </a:solidFill>
                <a:latin typeface="Cambria" pitchFamily="18" charset="0"/>
              </a:rPr>
              <a:t> that the E&amp;T provider, has a well established </a:t>
            </a:r>
            <a:r>
              <a:rPr lang="en-US" sz="2000">
                <a:solidFill>
                  <a:schemeClr val="accent2"/>
                </a:solidFill>
                <a:latin typeface="Cambria" pitchFamily="18" charset="0"/>
              </a:rPr>
              <a:t>Quality Management System (QMS).</a:t>
            </a:r>
          </a:p>
        </p:txBody>
      </p:sp>
      <p:sp>
        <p:nvSpPr>
          <p:cNvPr id="8" name="Oval 7"/>
          <p:cNvSpPr/>
          <p:nvPr/>
        </p:nvSpPr>
        <p:spPr>
          <a:xfrm>
            <a:off x="395288" y="4508500"/>
            <a:ext cx="3024187" cy="504825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5"/>
          <p:cNvSpPr>
            <a:spLocks noGrp="1"/>
          </p:cNvSpPr>
          <p:nvPr>
            <p:ph type="body" sz="quarter" idx="13"/>
          </p:nvPr>
        </p:nvSpPr>
        <p:spPr bwMode="auto">
          <a:xfrm>
            <a:off x="684213" y="1557338"/>
            <a:ext cx="8135937" cy="22320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 typeface="Arial" pitchFamily="34" charset="0"/>
              <a:buNone/>
            </a:pPr>
            <a:r>
              <a:rPr lang="en-US" sz="2400" dirty="0" smtClean="0">
                <a:cs typeface="Arial" pitchFamily="34" charset="0"/>
              </a:rPr>
              <a:t>The QMS adopted is oriented to the vision and the mission of GAEC while focuses on:</a:t>
            </a:r>
            <a:endParaRPr lang="el-GR" sz="2400" dirty="0" smtClean="0">
              <a:cs typeface="Arial" pitchFamily="34" charset="0"/>
            </a:endParaRPr>
          </a:p>
        </p:txBody>
      </p:sp>
      <p:sp>
        <p:nvSpPr>
          <p:cNvPr id="10243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smtClean="0"/>
              <a:t>ISO 29990:2010</a:t>
            </a:r>
            <a:endParaRPr lang="el-GR" b="1" smtClean="0"/>
          </a:p>
        </p:txBody>
      </p:sp>
      <p:graphicFrame>
        <p:nvGraphicFramePr>
          <p:cNvPr id="5" name="Diagram 4"/>
          <p:cNvGraphicFramePr/>
          <p:nvPr/>
        </p:nvGraphicFramePr>
        <p:xfrm>
          <a:off x="1259632" y="1484784"/>
          <a:ext cx="655272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C03B77EF-D83A-4939-8AEB-701D46A6F58A}" type="slidenum">
              <a:rPr lang="el-GR" smtClean="0"/>
              <a:pPr>
                <a:defRPr/>
              </a:pPr>
              <a:t>4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smtClean="0"/>
              <a:t>ISO 29990:2010</a:t>
            </a:r>
            <a:endParaRPr lang="el-GR" b="1" smtClean="0"/>
          </a:p>
        </p:txBody>
      </p:sp>
      <p:sp>
        <p:nvSpPr>
          <p:cNvPr id="7" name="Rectangle 6"/>
          <p:cNvSpPr/>
          <p:nvPr/>
        </p:nvSpPr>
        <p:spPr>
          <a:xfrm>
            <a:off x="107950" y="1546225"/>
            <a:ext cx="424815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000" b="1" u="sng" dirty="0">
                <a:solidFill>
                  <a:schemeClr val="accent2"/>
                </a:solidFill>
                <a:latin typeface="Cambria" pitchFamily="18" charset="0"/>
                <a:cs typeface="+mn-cs"/>
              </a:rPr>
              <a:t>E&amp;T services</a:t>
            </a:r>
          </a:p>
          <a:p>
            <a:pPr marL="514350" indent="-514350">
              <a:spcBef>
                <a:spcPct val="20000"/>
              </a:spcBef>
              <a:buFontTx/>
              <a:buAutoNum type="romanLcParenBoth"/>
              <a:defRPr/>
            </a:pPr>
            <a:r>
              <a:rPr lang="en-US" sz="2000" dirty="0">
                <a:solidFill>
                  <a:schemeClr val="accent1"/>
                </a:solidFill>
                <a:latin typeface="Cambria" pitchFamily="18" charset="0"/>
                <a:cs typeface="+mn-cs"/>
              </a:rPr>
              <a:t>Determine the learning needs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Tx/>
              <a:buAutoNum type="romanLcParenBoth" startAt="2"/>
              <a:defRPr/>
            </a:pPr>
            <a:r>
              <a:rPr lang="en-US" sz="2000" dirty="0">
                <a:solidFill>
                  <a:schemeClr val="accent1"/>
                </a:solidFill>
                <a:latin typeface="Cambria" pitchFamily="18" charset="0"/>
                <a:cs typeface="+mn-cs"/>
              </a:rPr>
              <a:t>Design the learning Service 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1"/>
                </a:solidFill>
                <a:latin typeface="Cambria" pitchFamily="18" charset="0"/>
                <a:cs typeface="+mn-cs"/>
              </a:rPr>
              <a:t>	</a:t>
            </a:r>
            <a:r>
              <a:rPr lang="en-US" sz="1600" dirty="0">
                <a:solidFill>
                  <a:schemeClr val="accent1"/>
                </a:solidFill>
                <a:latin typeface="Cambria" pitchFamily="18" charset="0"/>
                <a:cs typeface="+mn-cs"/>
              </a:rPr>
              <a:t>(e.g. learning outcomes, curriculum, teaching methods,  teaching material, lecturers and participants criteria, exams) </a:t>
            </a:r>
            <a:endParaRPr lang="en-US" sz="2000" dirty="0">
              <a:solidFill>
                <a:schemeClr val="accent1"/>
              </a:solidFill>
              <a:latin typeface="Cambria" pitchFamily="18" charset="0"/>
              <a:cs typeface="+mn-cs"/>
            </a:endParaRP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Tx/>
              <a:buAutoNum type="romanLcParenBoth" startAt="3"/>
              <a:defRPr/>
            </a:pPr>
            <a:r>
              <a:rPr lang="en-US" sz="2000" dirty="0">
                <a:solidFill>
                  <a:schemeClr val="accent1"/>
                </a:solidFill>
                <a:latin typeface="Cambria" pitchFamily="18" charset="0"/>
                <a:cs typeface="+mn-cs"/>
              </a:rPr>
              <a:t>Provide the learning service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1"/>
                </a:solidFill>
                <a:latin typeface="Cambria" pitchFamily="18" charset="0"/>
                <a:cs typeface="+mn-cs"/>
              </a:rPr>
              <a:t>(iv)	</a:t>
            </a: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+mn-cs"/>
              </a:rPr>
              <a:t>Monitor </a:t>
            </a:r>
            <a:r>
              <a:rPr lang="en-US" sz="2000" dirty="0">
                <a:solidFill>
                  <a:schemeClr val="accent1"/>
                </a:solidFill>
                <a:latin typeface="Cambria" pitchFamily="18" charset="0"/>
                <a:cs typeface="+mn-cs"/>
              </a:rPr>
              <a:t>delivery and </a:t>
            </a: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+mn-cs"/>
              </a:rPr>
              <a:t>evalua</a:t>
            </a:r>
            <a:r>
              <a:rPr lang="en-US" sz="2000" dirty="0">
                <a:solidFill>
                  <a:schemeClr val="accent1"/>
                </a:solidFill>
                <a:latin typeface="Cambria" pitchFamily="18" charset="0"/>
                <a:cs typeface="+mn-cs"/>
              </a:rPr>
              <a:t>te</a:t>
            </a:r>
            <a:r>
              <a:rPr lang="en-US" sz="2000" dirty="0" smtClean="0">
                <a:solidFill>
                  <a:srgbClr val="FF0000"/>
                </a:solidFill>
                <a:latin typeface="Cambria" pitchFamily="18" charset="0"/>
                <a:cs typeface="+mn-cs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Cambria" pitchFamily="18" charset="0"/>
                <a:cs typeface="+mn-cs"/>
              </a:rPr>
              <a:t>of </a:t>
            </a:r>
            <a:r>
              <a:rPr lang="en-US" sz="2000" dirty="0">
                <a:solidFill>
                  <a:schemeClr val="accent1"/>
                </a:solidFill>
                <a:latin typeface="Cambria" pitchFamily="18" charset="0"/>
                <a:cs typeface="+mn-cs"/>
              </a:rPr>
              <a:t>the learning service</a:t>
            </a:r>
            <a:endParaRPr lang="el-GR" sz="2000" dirty="0">
              <a:solidFill>
                <a:schemeClr val="accent1"/>
              </a:solidFill>
              <a:latin typeface="Cambria" pitchFamily="18" charset="0"/>
              <a:cs typeface="+mn-cs"/>
            </a:endParaRPr>
          </a:p>
          <a:p>
            <a:pPr>
              <a:spcBef>
                <a:spcPct val="20000"/>
              </a:spcBef>
              <a:defRPr/>
            </a:pPr>
            <a:endParaRPr lang="en-US" sz="2000" dirty="0">
              <a:solidFill>
                <a:schemeClr val="accent1"/>
              </a:solidFill>
              <a:latin typeface="Cambria" pitchFamily="18" charset="0"/>
              <a:cs typeface="+mn-cs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3995936" y="1484784"/>
          <a:ext cx="525658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645A582-0504-44BA-9A5F-87B8C5889ADF}" type="slidenum">
              <a:rPr lang="el-GR" smtClean="0"/>
              <a:pPr>
                <a:defRPr/>
              </a:pPr>
              <a:t>5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Outside Workers</a:t>
            </a:r>
            <a:endParaRPr lang="el-G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F3B42CF-F905-4D9B-AA03-D7E81861645F}" type="slidenum">
              <a:rPr lang="el-GR" smtClean="0"/>
              <a:pPr>
                <a:defRPr/>
              </a:pPr>
              <a:t>6</a:t>
            </a:fld>
            <a:endParaRPr lang="el-GR" dirty="0"/>
          </a:p>
        </p:txBody>
      </p:sp>
      <p:sp>
        <p:nvSpPr>
          <p:cNvPr id="6" name="Rounded Rectangle 5"/>
          <p:cNvSpPr/>
          <p:nvPr/>
        </p:nvSpPr>
        <p:spPr>
          <a:xfrm>
            <a:off x="755576" y="1700187"/>
            <a:ext cx="7561263" cy="1440185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>
                <a:latin typeface="Cambria" pitchFamily="18" charset="0"/>
              </a:rPr>
              <a:t>‘Outside worker’</a:t>
            </a:r>
          </a:p>
          <a:p>
            <a:pPr algn="just">
              <a:defRPr/>
            </a:pPr>
            <a:r>
              <a:rPr lang="en-US" dirty="0" smtClean="0">
                <a:latin typeface="Cambria" pitchFamily="18" charset="0"/>
              </a:rPr>
              <a:t>means </a:t>
            </a:r>
            <a:r>
              <a:rPr lang="en-US" dirty="0">
                <a:latin typeface="Cambria" pitchFamily="18" charset="0"/>
              </a:rPr>
              <a:t>any exposed worker who is not employed by the undertaking (operator) responsible for the supervised and controlled areas, but performs activities in those areas, including, apprentices and </a:t>
            </a:r>
            <a:r>
              <a:rPr lang="en-US" dirty="0" smtClean="0">
                <a:latin typeface="Cambria" pitchFamily="18" charset="0"/>
              </a:rPr>
              <a:t>students.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55576" y="3860775"/>
            <a:ext cx="7561263" cy="1368425"/>
          </a:xfrm>
          <a:prstGeom prst="round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>
                <a:latin typeface="Cambria" pitchFamily="18" charset="0"/>
              </a:rPr>
              <a:t>‘Outside Undertaking</a:t>
            </a:r>
            <a:r>
              <a:rPr lang="en-US" b="1" dirty="0" smtClean="0">
                <a:latin typeface="Cambria" pitchFamily="18" charset="0"/>
              </a:rPr>
              <a:t>’ (employer)</a:t>
            </a:r>
            <a:endParaRPr lang="en-US" b="1" dirty="0">
              <a:latin typeface="Cambria" pitchFamily="18" charset="0"/>
            </a:endParaRPr>
          </a:p>
          <a:p>
            <a:pPr algn="just">
              <a:defRPr/>
            </a:pPr>
            <a:r>
              <a:rPr lang="en-US" dirty="0">
                <a:latin typeface="Cambria" pitchFamily="18" charset="0"/>
              </a:rPr>
              <a:t>is considered any natural or legal person, other than the operator, including member of his staff, performing an activity of any sort in a controlled area.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Outside Workers</a:t>
            </a:r>
            <a:endParaRPr lang="el-GR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95288" y="1412875"/>
            <a:ext cx="8353425" cy="3743325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2000" dirty="0"/>
              <a:t>Several issues have been raised </a:t>
            </a:r>
            <a:r>
              <a:rPr lang="en-US" sz="2000" dirty="0" smtClean="0"/>
              <a:t>with </a:t>
            </a:r>
            <a:r>
              <a:rPr lang="en-US" sz="2000" dirty="0"/>
              <a:t>respect to outside workers involving</a:t>
            </a:r>
            <a:r>
              <a:rPr lang="en-US" sz="2000" dirty="0" smtClean="0"/>
              <a:t>:</a:t>
            </a:r>
          </a:p>
          <a:p>
            <a:pPr>
              <a:defRPr/>
            </a:pPr>
            <a:r>
              <a:rPr lang="en-US" sz="2000" dirty="0" smtClean="0"/>
              <a:t>the monitoring </a:t>
            </a:r>
            <a:r>
              <a:rPr lang="en-US" sz="2000" dirty="0"/>
              <a:t>of their doses, and who is responsible for summing the doses received at different </a:t>
            </a:r>
            <a:r>
              <a:rPr lang="en-US" sz="2000" dirty="0" smtClean="0"/>
              <a:t>facilities and </a:t>
            </a:r>
            <a:r>
              <a:rPr lang="en-US" sz="2000" dirty="0"/>
              <a:t>checking if the annual dose limits have been exceeded</a:t>
            </a:r>
            <a:r>
              <a:rPr lang="en-US" sz="2000" dirty="0" smtClean="0"/>
              <a:t>;</a:t>
            </a:r>
          </a:p>
          <a:p>
            <a:pPr>
              <a:defRPr/>
            </a:pPr>
            <a:r>
              <a:rPr lang="en-US" sz="2000" dirty="0" smtClean="0"/>
              <a:t> their education, training and information </a:t>
            </a:r>
            <a:r>
              <a:rPr lang="en-US" sz="2000" dirty="0"/>
              <a:t>in </a:t>
            </a:r>
            <a:r>
              <a:rPr lang="en-US" sz="2000" dirty="0" smtClean="0"/>
              <a:t>radiation protection;</a:t>
            </a:r>
          </a:p>
          <a:p>
            <a:pPr>
              <a:defRPr/>
            </a:pPr>
            <a:r>
              <a:rPr lang="en-US" sz="2000" dirty="0" smtClean="0"/>
              <a:t>the </a:t>
            </a:r>
            <a:r>
              <a:rPr lang="en-US" sz="2000" dirty="0"/>
              <a:t>localization of any possible overexposure.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5DD16D4-D923-42F6-A85B-6211D19ECBC8}" type="slidenum">
              <a:rPr lang="el-GR" smtClean="0"/>
              <a:pPr>
                <a:defRPr/>
              </a:pPr>
              <a:t>7</a:t>
            </a:fld>
            <a:endParaRPr lang="el-GR" dirty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339975" y="3933825"/>
            <a:ext cx="4535488" cy="2463800"/>
            <a:chOff x="2339752" y="3933056"/>
            <a:chExt cx="4536504" cy="2464048"/>
          </a:xfrm>
        </p:grpSpPr>
        <p:graphicFrame>
          <p:nvGraphicFramePr>
            <p:cNvPr id="5" name="Diagram 4"/>
            <p:cNvGraphicFramePr/>
            <p:nvPr/>
          </p:nvGraphicFramePr>
          <p:xfrm>
            <a:off x="2339752" y="3933056"/>
            <a:ext cx="4536504" cy="24640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320" name="TextBox 7"/>
            <p:cNvSpPr txBox="1">
              <a:spLocks noChangeArrowheads="1"/>
            </p:cNvSpPr>
            <p:nvPr/>
          </p:nvSpPr>
          <p:spPr bwMode="auto">
            <a:xfrm>
              <a:off x="3635896" y="5915372"/>
              <a:ext cx="187220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b="1"/>
                <a:t>Responsibility</a:t>
              </a:r>
              <a:endParaRPr lang="el-GR" b="1"/>
            </a:p>
          </p:txBody>
        </p:sp>
      </p:grpSp>
      <p:sp>
        <p:nvSpPr>
          <p:cNvPr id="10" name="Oval 9"/>
          <p:cNvSpPr/>
          <p:nvPr/>
        </p:nvSpPr>
        <p:spPr>
          <a:xfrm>
            <a:off x="323850" y="2708275"/>
            <a:ext cx="8424614" cy="504825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2"/>
          <p:cNvSpPr>
            <a:spLocks noGrp="1"/>
          </p:cNvSpPr>
          <p:nvPr>
            <p:ph type="body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2000" dirty="0" smtClean="0"/>
              <a:t>establish </a:t>
            </a:r>
            <a:r>
              <a:rPr lang="en-US" sz="2000" dirty="0" smtClean="0"/>
              <a:t>specific mechanisms for the </a:t>
            </a:r>
            <a:r>
              <a:rPr lang="en-US" sz="2000" dirty="0" smtClean="0">
                <a:solidFill>
                  <a:schemeClr val="accent2"/>
                </a:solidFill>
              </a:rPr>
              <a:t>reporting or authorization </a:t>
            </a:r>
            <a:r>
              <a:rPr lang="en-US" sz="2000" dirty="0" smtClean="0"/>
              <a:t>of the outside undertakings</a:t>
            </a:r>
          </a:p>
          <a:p>
            <a:pPr algn="just"/>
            <a:r>
              <a:rPr lang="en-US" sz="2000" dirty="0" smtClean="0"/>
              <a:t>ensure </a:t>
            </a:r>
            <a:r>
              <a:rPr lang="en-US" sz="2000" dirty="0"/>
              <a:t>that the system for individual radiological monitoring affords outside workers </a:t>
            </a:r>
            <a:r>
              <a:rPr lang="en-US" sz="2000" dirty="0">
                <a:solidFill>
                  <a:schemeClr val="accent2"/>
                </a:solidFill>
              </a:rPr>
              <a:t>equivalent protection</a:t>
            </a:r>
            <a:r>
              <a:rPr lang="en-US" sz="2000" dirty="0"/>
              <a:t> to that for exposed workers employed on a permanent </a:t>
            </a:r>
            <a:r>
              <a:rPr lang="en-US" sz="2000" dirty="0" smtClean="0"/>
              <a:t>basis.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97C2E08-A850-44CE-98F6-5BC7687B0DCE}" type="slidenum">
              <a:rPr lang="el-GR" smtClean="0"/>
              <a:pPr>
                <a:defRPr/>
              </a:pPr>
              <a:t>8</a:t>
            </a:fld>
            <a:endParaRPr lang="el-GR" dirty="0"/>
          </a:p>
        </p:txBody>
      </p:sp>
      <p:sp>
        <p:nvSpPr>
          <p:cNvPr id="14340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Outside Workers</a:t>
            </a:r>
            <a:endParaRPr lang="el-GR" smtClean="0"/>
          </a:p>
        </p:txBody>
      </p:sp>
      <p:grpSp>
        <p:nvGrpSpPr>
          <p:cNvPr id="2" name="Group 5"/>
          <p:cNvGrpSpPr/>
          <p:nvPr/>
        </p:nvGrpSpPr>
        <p:grpSpPr>
          <a:xfrm>
            <a:off x="7482593" y="3789040"/>
            <a:ext cx="1481895" cy="2464048"/>
            <a:chOff x="952" y="0"/>
            <a:chExt cx="1481895" cy="2464048"/>
          </a:xfrm>
          <a:scene3d>
            <a:camera prst="orthographicFront"/>
            <a:lightRig rig="flat" dir="t"/>
          </a:scene3d>
        </p:grpSpPr>
        <p:sp>
          <p:nvSpPr>
            <p:cNvPr id="7" name="Rounded Rectangle 6"/>
            <p:cNvSpPr/>
            <p:nvPr/>
          </p:nvSpPr>
          <p:spPr>
            <a:xfrm>
              <a:off x="952" y="0"/>
              <a:ext cx="1481895" cy="2464048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952" y="985619"/>
              <a:ext cx="1481895" cy="98561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0904" tIns="120904" rIns="120904" bIns="120904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700" b="1" dirty="0"/>
                <a:t>Regulatory Authorities</a:t>
              </a:r>
              <a:endParaRPr lang="el-GR" sz="1700" b="1" dirty="0"/>
            </a:p>
          </p:txBody>
        </p:sp>
      </p:grp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940175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 bwMode="auto">
          <a:xfrm>
            <a:off x="373063" y="6350"/>
            <a:ext cx="8229600" cy="922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Current situation in Greece</a:t>
            </a:r>
            <a:endParaRPr lang="el-GR" smtClean="0"/>
          </a:p>
        </p:txBody>
      </p:sp>
      <p:sp>
        <p:nvSpPr>
          <p:cNvPr id="15363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251520" y="1340768"/>
            <a:ext cx="8424936" cy="49688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dirty="0" smtClean="0"/>
              <a:t>There are </a:t>
            </a:r>
            <a:r>
              <a:rPr lang="en-US" dirty="0" smtClean="0">
                <a:solidFill>
                  <a:schemeClr val="accent2"/>
                </a:solidFill>
              </a:rPr>
              <a:t>no nuclear facilities </a:t>
            </a:r>
            <a:r>
              <a:rPr lang="en-US" dirty="0" smtClean="0"/>
              <a:t>and outside workers provide their services </a:t>
            </a:r>
            <a:r>
              <a:rPr lang="en-US" dirty="0" smtClean="0">
                <a:solidFill>
                  <a:schemeClr val="accent2"/>
                </a:solidFill>
              </a:rPr>
              <a:t>mainly</a:t>
            </a:r>
            <a:r>
              <a:rPr lang="en-US" dirty="0" smtClean="0"/>
              <a:t> to public and private </a:t>
            </a:r>
            <a:r>
              <a:rPr lang="en-US" dirty="0" smtClean="0">
                <a:solidFill>
                  <a:schemeClr val="accent2"/>
                </a:solidFill>
              </a:rPr>
              <a:t>medical facilities</a:t>
            </a:r>
            <a:r>
              <a:rPr lang="el-GR" dirty="0" smtClean="0">
                <a:solidFill>
                  <a:schemeClr val="accent2"/>
                </a:solidFill>
              </a:rPr>
              <a:t> </a:t>
            </a:r>
            <a:endParaRPr lang="en-US" dirty="0" smtClean="0">
              <a:solidFill>
                <a:schemeClr val="accent2"/>
              </a:solidFill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Technicians performing the installation, maintenance and servicing of radiology, nuclear medicine and radiotherapy systems as well as the cyclotron installation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S</a:t>
            </a:r>
            <a:r>
              <a:rPr lang="en-US" sz="1600" dirty="0" smtClean="0">
                <a:solidFill>
                  <a:schemeClr val="accent1"/>
                </a:solidFill>
              </a:rPr>
              <a:t>taff </a:t>
            </a:r>
            <a:r>
              <a:rPr lang="en-US" sz="1600" dirty="0" smtClean="0">
                <a:solidFill>
                  <a:schemeClr val="accent1"/>
                </a:solidFill>
              </a:rPr>
              <a:t>providing assistance during interventional procedures (pacemaker and stent positioning, orthopedics etc)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Personnel undertaking the installation/replacement of radioactive sources</a:t>
            </a:r>
          </a:p>
          <a:p>
            <a:pPr algn="just">
              <a:spcBef>
                <a:spcPts val="600"/>
              </a:spcBef>
            </a:pPr>
            <a:r>
              <a:rPr lang="en-US" dirty="0" smtClean="0"/>
              <a:t>The outside undertakings must be licensed to allow their employees to provide services in controlled areas</a:t>
            </a:r>
          </a:p>
          <a:p>
            <a:pPr algn="just">
              <a:spcBef>
                <a:spcPts val="600"/>
              </a:spcBef>
            </a:pPr>
            <a:r>
              <a:rPr lang="en-US" dirty="0" smtClean="0"/>
              <a:t>GAEC</a:t>
            </a:r>
            <a:r>
              <a:rPr lang="el-GR" dirty="0" smtClean="0"/>
              <a:t> </a:t>
            </a:r>
            <a:r>
              <a:rPr lang="en-US" dirty="0" smtClean="0"/>
              <a:t>in order to</a:t>
            </a:r>
            <a:r>
              <a:rPr lang="el-GR" dirty="0" smtClean="0"/>
              <a:t> </a:t>
            </a:r>
            <a:r>
              <a:rPr lang="en-US" dirty="0" smtClean="0"/>
              <a:t>license the outside undertakings, performs on-site inspection at their installations to verify compliance with the existing requirements </a:t>
            </a:r>
            <a:r>
              <a:rPr lang="en-US" dirty="0" smtClean="0">
                <a:solidFill>
                  <a:schemeClr val="accent2"/>
                </a:solidFill>
              </a:rPr>
              <a:t>in terms of </a:t>
            </a:r>
            <a:r>
              <a:rPr lang="en-US" dirty="0" smtClean="0"/>
              <a:t>radiation protection</a:t>
            </a:r>
          </a:p>
          <a:p>
            <a:pPr lvl="1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1600" dirty="0" smtClean="0">
                <a:solidFill>
                  <a:schemeClr val="accent1"/>
                </a:solidFill>
              </a:rPr>
              <a:t>If compliance is verified, GAEC issues a license which is valid for 5 years</a:t>
            </a:r>
          </a:p>
          <a:p>
            <a:r>
              <a:rPr lang="en-US" dirty="0"/>
              <a:t>During the on-site inspections at the installations of operators, </a:t>
            </a:r>
            <a:r>
              <a:rPr lang="en-US" dirty="0" smtClean="0"/>
              <a:t>GAEC ensures that the operators provide the required operational </a:t>
            </a:r>
            <a:r>
              <a:rPr lang="en-US" dirty="0"/>
              <a:t>aspects of the radiation protection of outside workers that are directly related to the nature of their activities </a:t>
            </a:r>
            <a:r>
              <a:rPr lang="en-US" dirty="0" smtClean="0"/>
              <a:t> </a:t>
            </a:r>
            <a:endParaRPr lang="en-US" dirty="0"/>
          </a:p>
          <a:p>
            <a:pPr lvl="1">
              <a:buFont typeface="Wingdings" pitchFamily="2" charset="2"/>
              <a:buChar char="ü"/>
            </a:pPr>
            <a:endParaRPr lang="el-GR" sz="1600" dirty="0" smtClean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DD25178-C154-47EF-8F39-8FDA044B3EF5}" type="slidenum">
              <a:rPr lang="el-GR" smtClean="0"/>
              <a:pPr>
                <a:defRPr/>
              </a:pPr>
              <a:t>9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2471</TotalTime>
  <Words>1405</Words>
  <Application>Microsoft Office PowerPoint</Application>
  <PresentationFormat>On-screen Show (4:3)</PresentationFormat>
  <Paragraphs>239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1_Office Theme</vt:lpstr>
      <vt:lpstr>Slide 1</vt:lpstr>
      <vt:lpstr>Regulatory Requirements for  E&amp;T in Radiation Protection</vt:lpstr>
      <vt:lpstr>ISO 29990:2010</vt:lpstr>
      <vt:lpstr>ISO 29990:2010</vt:lpstr>
      <vt:lpstr>ISO 29990:2010</vt:lpstr>
      <vt:lpstr>Outside Workers</vt:lpstr>
      <vt:lpstr>Outside Workers</vt:lpstr>
      <vt:lpstr>Outside Workers</vt:lpstr>
      <vt:lpstr>Current situation in Greece</vt:lpstr>
      <vt:lpstr>Defining the Learning needs</vt:lpstr>
      <vt:lpstr>Defining the Learning needs</vt:lpstr>
      <vt:lpstr>Defining the Learning needs</vt:lpstr>
      <vt:lpstr>Defining the Learning needs</vt:lpstr>
      <vt:lpstr>Design of a training programme</vt:lpstr>
      <vt:lpstr>Syllabus</vt:lpstr>
      <vt:lpstr>Lesson Plan</vt:lpstr>
      <vt:lpstr>Provision of the programme</vt:lpstr>
      <vt:lpstr>Evaluation of the programme</vt:lpstr>
      <vt:lpstr>Conclusions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christos</cp:lastModifiedBy>
  <cp:revision>209</cp:revision>
  <dcterms:created xsi:type="dcterms:W3CDTF">2011-07-21T08:05:51Z</dcterms:created>
  <dcterms:modified xsi:type="dcterms:W3CDTF">2014-05-07T21:15:31Z</dcterms:modified>
</cp:coreProperties>
</file>