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50" r:id="rId1"/>
  </p:sldMasterIdLst>
  <p:notesMasterIdLst>
    <p:notesMasterId r:id="rId25"/>
  </p:notesMasterIdLst>
  <p:handoutMasterIdLst>
    <p:handoutMasterId r:id="rId26"/>
  </p:handoutMasterIdLst>
  <p:sldIdLst>
    <p:sldId id="335" r:id="rId2"/>
    <p:sldId id="372" r:id="rId3"/>
    <p:sldId id="332" r:id="rId4"/>
    <p:sldId id="337" r:id="rId5"/>
    <p:sldId id="370" r:id="rId6"/>
    <p:sldId id="339" r:id="rId7"/>
    <p:sldId id="355" r:id="rId8"/>
    <p:sldId id="356" r:id="rId9"/>
    <p:sldId id="357" r:id="rId10"/>
    <p:sldId id="358" r:id="rId11"/>
    <p:sldId id="359" r:id="rId12"/>
    <p:sldId id="360" r:id="rId13"/>
    <p:sldId id="361" r:id="rId14"/>
    <p:sldId id="362" r:id="rId15"/>
    <p:sldId id="371" r:id="rId16"/>
    <p:sldId id="363" r:id="rId17"/>
    <p:sldId id="364" r:id="rId18"/>
    <p:sldId id="365" r:id="rId19"/>
    <p:sldId id="366" r:id="rId20"/>
    <p:sldId id="367" r:id="rId21"/>
    <p:sldId id="368" r:id="rId22"/>
    <p:sldId id="369" r:id="rId23"/>
    <p:sldId id="340" r:id="rId24"/>
  </p:sldIdLst>
  <p:sldSz cx="9144000" cy="6858000" type="screen4x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07EC2"/>
    <a:srgbClr val="418FCD"/>
    <a:srgbClr val="FFFFFF"/>
    <a:srgbClr val="BFD730"/>
    <a:srgbClr val="007DC3"/>
    <a:srgbClr val="5C81CE"/>
    <a:srgbClr val="9578F2"/>
    <a:srgbClr val="00FFCC"/>
    <a:srgbClr val="F9FDDB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8531" autoAdjust="0"/>
  </p:normalViewPr>
  <p:slideViewPr>
    <p:cSldViewPr snapToGrid="0">
      <p:cViewPr>
        <p:scale>
          <a:sx n="70" d="100"/>
          <a:sy n="70" d="100"/>
        </p:scale>
        <p:origin x="-148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75" d="100"/>
          <a:sy n="75" d="100"/>
        </p:scale>
        <p:origin x="-3066" y="55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E66907-3E4F-4113-BF22-7DCDB9FA4869}" type="doc">
      <dgm:prSet loTypeId="urn:microsoft.com/office/officeart/2005/8/layout/vList2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nl-BE"/>
        </a:p>
      </dgm:t>
    </dgm:pt>
    <dgm:pt modelId="{143448D3-3C0A-4024-A5C5-37E06EE8A50E}">
      <dgm:prSet phldrT="[Text]" custT="1"/>
      <dgm:spPr>
        <a:ln w="12700">
          <a:solidFill>
            <a:srgbClr val="107EC2"/>
          </a:solidFill>
        </a:ln>
      </dgm:spPr>
      <dgm:t>
        <a:bodyPr/>
        <a:lstStyle/>
        <a:p>
          <a:pPr algn="l"/>
          <a:r>
            <a:rPr lang="en-GB" sz="1100" i="1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RPE – RPO </a:t>
          </a:r>
          <a:r>
            <a:rPr lang="en-GB" sz="1100" i="1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in Belgium – ABR BVS Guidance doc – </a:t>
          </a:r>
          <a:r>
            <a:rPr lang="en-GB" sz="1100" i="1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May </a:t>
          </a:r>
          <a:r>
            <a:rPr lang="en-GB" sz="1100" i="1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2014 - </a:t>
          </a:r>
          <a:r>
            <a:rPr lang="en-GB" sz="1100" i="1" dirty="0" err="1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Rovinj</a:t>
          </a:r>
          <a:endParaRPr lang="nl-BE" sz="1100" dirty="0">
            <a:solidFill>
              <a:srgbClr val="107EC2"/>
            </a:solidFill>
          </a:endParaRPr>
        </a:p>
      </dgm:t>
    </dgm:pt>
    <dgm:pt modelId="{5526C448-8D56-469E-8CFF-B556FEDB538C}" type="parTrans" cxnId="{02DB3E85-AFB2-4D42-9F05-82F51223A425}">
      <dgm:prSet/>
      <dgm:spPr/>
      <dgm:t>
        <a:bodyPr/>
        <a:lstStyle/>
        <a:p>
          <a:pPr algn="l"/>
          <a:endParaRPr lang="nl-BE"/>
        </a:p>
      </dgm:t>
    </dgm:pt>
    <dgm:pt modelId="{DE0346FE-1D3A-4095-B5B2-469B7C7230FA}" type="sibTrans" cxnId="{02DB3E85-AFB2-4D42-9F05-82F51223A425}">
      <dgm:prSet/>
      <dgm:spPr/>
      <dgm:t>
        <a:bodyPr/>
        <a:lstStyle/>
        <a:p>
          <a:pPr algn="l"/>
          <a:endParaRPr lang="nl-BE"/>
        </a:p>
      </dgm:t>
    </dgm:pt>
    <dgm:pt modelId="{BA8F504C-150F-4290-AF78-7A248329E9E6}" type="pres">
      <dgm:prSet presAssocID="{AAE66907-3E4F-4113-BF22-7DCDB9FA48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956B89F5-8DF5-4B1A-BBD7-861DAEBB6230}" type="pres">
      <dgm:prSet presAssocID="{143448D3-3C0A-4024-A5C5-37E06EE8A50E}" presName="parentText" presStyleLbl="node1" presStyleIdx="0" presStyleCnt="1" custScaleX="100000" custScaleY="21754" custLinFactNeighborX="-23323" custLinFactNeighborY="-2717">
        <dgm:presLayoutVars>
          <dgm:chMax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86D50B91-5EE7-413B-8919-3DF40C8AD3C9}" type="presOf" srcId="{143448D3-3C0A-4024-A5C5-37E06EE8A50E}" destId="{956B89F5-8DF5-4B1A-BBD7-861DAEBB6230}" srcOrd="0" destOrd="0" presId="urn:microsoft.com/office/officeart/2005/8/layout/vList2"/>
    <dgm:cxn modelId="{19639B19-C984-47D9-9EA6-6CF071B05658}" type="presOf" srcId="{AAE66907-3E4F-4113-BF22-7DCDB9FA4869}" destId="{BA8F504C-150F-4290-AF78-7A248329E9E6}" srcOrd="0" destOrd="0" presId="urn:microsoft.com/office/officeart/2005/8/layout/vList2"/>
    <dgm:cxn modelId="{02DB3E85-AFB2-4D42-9F05-82F51223A425}" srcId="{AAE66907-3E4F-4113-BF22-7DCDB9FA4869}" destId="{143448D3-3C0A-4024-A5C5-37E06EE8A50E}" srcOrd="0" destOrd="0" parTransId="{5526C448-8D56-469E-8CFF-B556FEDB538C}" sibTransId="{DE0346FE-1D3A-4095-B5B2-469B7C7230FA}"/>
    <dgm:cxn modelId="{0BD3DD89-0A82-4B68-8F66-4B0523053E7D}" type="presParOf" srcId="{BA8F504C-150F-4290-AF78-7A248329E9E6}" destId="{956B89F5-8DF5-4B1A-BBD7-861DAEBB623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E66907-3E4F-4113-BF22-7DCDB9FA4869}" type="doc">
      <dgm:prSet loTypeId="urn:microsoft.com/office/officeart/2005/8/layout/vList2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nl-BE"/>
        </a:p>
      </dgm:t>
    </dgm:pt>
    <dgm:pt modelId="{143448D3-3C0A-4024-A5C5-37E06EE8A50E}">
      <dgm:prSet phldrT="[Text]" custT="1"/>
      <dgm:spPr>
        <a:ln w="12700">
          <a:solidFill>
            <a:srgbClr val="107EC2"/>
          </a:solidFill>
        </a:ln>
      </dgm:spPr>
      <dgm:t>
        <a:bodyPr/>
        <a:lstStyle/>
        <a:p>
          <a:pPr algn="l"/>
          <a:r>
            <a:rPr lang="en-GB" sz="1100" i="1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Presentation title – Author - date</a:t>
          </a:r>
          <a:endParaRPr lang="nl-BE" sz="1100" dirty="0">
            <a:solidFill>
              <a:srgbClr val="107EC2"/>
            </a:solidFill>
          </a:endParaRPr>
        </a:p>
      </dgm:t>
    </dgm:pt>
    <dgm:pt modelId="{5526C448-8D56-469E-8CFF-B556FEDB538C}" type="parTrans" cxnId="{02DB3E85-AFB2-4D42-9F05-82F51223A425}">
      <dgm:prSet/>
      <dgm:spPr/>
      <dgm:t>
        <a:bodyPr/>
        <a:lstStyle/>
        <a:p>
          <a:pPr algn="l"/>
          <a:endParaRPr lang="nl-BE"/>
        </a:p>
      </dgm:t>
    </dgm:pt>
    <dgm:pt modelId="{DE0346FE-1D3A-4095-B5B2-469B7C7230FA}" type="sibTrans" cxnId="{02DB3E85-AFB2-4D42-9F05-82F51223A425}">
      <dgm:prSet/>
      <dgm:spPr/>
      <dgm:t>
        <a:bodyPr/>
        <a:lstStyle/>
        <a:p>
          <a:pPr algn="l"/>
          <a:endParaRPr lang="nl-BE"/>
        </a:p>
      </dgm:t>
    </dgm:pt>
    <dgm:pt modelId="{BA8F504C-150F-4290-AF78-7A248329E9E6}" type="pres">
      <dgm:prSet presAssocID="{AAE66907-3E4F-4113-BF22-7DCDB9FA48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956B89F5-8DF5-4B1A-BBD7-861DAEBB6230}" type="pres">
      <dgm:prSet presAssocID="{143448D3-3C0A-4024-A5C5-37E06EE8A50E}" presName="parentText" presStyleLbl="node1" presStyleIdx="0" presStyleCnt="1" custScaleX="100000" custScaleY="21754" custLinFactNeighborX="-23323" custLinFactNeighborY="-2717">
        <dgm:presLayoutVars>
          <dgm:chMax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02DB3E85-AFB2-4D42-9F05-82F51223A425}" srcId="{AAE66907-3E4F-4113-BF22-7DCDB9FA4869}" destId="{143448D3-3C0A-4024-A5C5-37E06EE8A50E}" srcOrd="0" destOrd="0" parTransId="{5526C448-8D56-469E-8CFF-B556FEDB538C}" sibTransId="{DE0346FE-1D3A-4095-B5B2-469B7C7230FA}"/>
    <dgm:cxn modelId="{181C69F6-1AC0-4EE0-8C98-C078145A1800}" type="presOf" srcId="{AAE66907-3E4F-4113-BF22-7DCDB9FA4869}" destId="{BA8F504C-150F-4290-AF78-7A248329E9E6}" srcOrd="0" destOrd="0" presId="urn:microsoft.com/office/officeart/2005/8/layout/vList2"/>
    <dgm:cxn modelId="{3AEA9F9F-1DAB-479D-8E1C-2585435CCE94}" type="presOf" srcId="{143448D3-3C0A-4024-A5C5-37E06EE8A50E}" destId="{956B89F5-8DF5-4B1A-BBD7-861DAEBB6230}" srcOrd="0" destOrd="0" presId="urn:microsoft.com/office/officeart/2005/8/layout/vList2"/>
    <dgm:cxn modelId="{8A1F1905-240E-4C4B-B04D-CEDF16CC451A}" type="presParOf" srcId="{BA8F504C-150F-4290-AF78-7A248329E9E6}" destId="{956B89F5-8DF5-4B1A-BBD7-861DAEBB623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E66907-3E4F-4113-BF22-7DCDB9FA4869}" type="doc">
      <dgm:prSet loTypeId="urn:microsoft.com/office/officeart/2005/8/layout/vList2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nl-BE"/>
        </a:p>
      </dgm:t>
    </dgm:pt>
    <dgm:pt modelId="{143448D3-3C0A-4024-A5C5-37E06EE8A50E}">
      <dgm:prSet phldrT="[Text]" custT="1"/>
      <dgm:spPr>
        <a:ln w="12700">
          <a:solidFill>
            <a:srgbClr val="107EC2"/>
          </a:solidFill>
        </a:ln>
      </dgm:spPr>
      <dgm:t>
        <a:bodyPr/>
        <a:lstStyle/>
        <a:p>
          <a:pPr algn="l"/>
          <a:r>
            <a:rPr lang="en-GB" sz="1100" i="1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Presentation title – Author - date</a:t>
          </a:r>
          <a:endParaRPr lang="nl-BE" sz="1100" dirty="0">
            <a:solidFill>
              <a:srgbClr val="107EC2"/>
            </a:solidFill>
          </a:endParaRPr>
        </a:p>
      </dgm:t>
    </dgm:pt>
    <dgm:pt modelId="{5526C448-8D56-469E-8CFF-B556FEDB538C}" type="parTrans" cxnId="{02DB3E85-AFB2-4D42-9F05-82F51223A425}">
      <dgm:prSet/>
      <dgm:spPr/>
      <dgm:t>
        <a:bodyPr/>
        <a:lstStyle/>
        <a:p>
          <a:pPr algn="l"/>
          <a:endParaRPr lang="nl-BE"/>
        </a:p>
      </dgm:t>
    </dgm:pt>
    <dgm:pt modelId="{DE0346FE-1D3A-4095-B5B2-469B7C7230FA}" type="sibTrans" cxnId="{02DB3E85-AFB2-4D42-9F05-82F51223A425}">
      <dgm:prSet/>
      <dgm:spPr/>
      <dgm:t>
        <a:bodyPr/>
        <a:lstStyle/>
        <a:p>
          <a:pPr algn="l"/>
          <a:endParaRPr lang="nl-BE"/>
        </a:p>
      </dgm:t>
    </dgm:pt>
    <dgm:pt modelId="{BA8F504C-150F-4290-AF78-7A248329E9E6}" type="pres">
      <dgm:prSet presAssocID="{AAE66907-3E4F-4113-BF22-7DCDB9FA48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956B89F5-8DF5-4B1A-BBD7-861DAEBB6230}" type="pres">
      <dgm:prSet presAssocID="{143448D3-3C0A-4024-A5C5-37E06EE8A50E}" presName="parentText" presStyleLbl="node1" presStyleIdx="0" presStyleCnt="1" custScaleX="100000" custScaleY="21754" custLinFactNeighborX="-23323" custLinFactNeighborY="-2717">
        <dgm:presLayoutVars>
          <dgm:chMax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02DB3E85-AFB2-4D42-9F05-82F51223A425}" srcId="{AAE66907-3E4F-4113-BF22-7DCDB9FA4869}" destId="{143448D3-3C0A-4024-A5C5-37E06EE8A50E}" srcOrd="0" destOrd="0" parTransId="{5526C448-8D56-469E-8CFF-B556FEDB538C}" sibTransId="{DE0346FE-1D3A-4095-B5B2-469B7C7230FA}"/>
    <dgm:cxn modelId="{0C5207FF-3D6F-4591-BE9D-596E953A1F40}" type="presOf" srcId="{143448D3-3C0A-4024-A5C5-37E06EE8A50E}" destId="{956B89F5-8DF5-4B1A-BBD7-861DAEBB6230}" srcOrd="0" destOrd="0" presId="urn:microsoft.com/office/officeart/2005/8/layout/vList2"/>
    <dgm:cxn modelId="{FAD86FC9-D6B9-412E-874D-DEE018142DC9}" type="presOf" srcId="{AAE66907-3E4F-4113-BF22-7DCDB9FA4869}" destId="{BA8F504C-150F-4290-AF78-7A248329E9E6}" srcOrd="0" destOrd="0" presId="urn:microsoft.com/office/officeart/2005/8/layout/vList2"/>
    <dgm:cxn modelId="{1D1C19DA-8D32-4D11-ADDE-BE1E8396972A}" type="presParOf" srcId="{BA8F504C-150F-4290-AF78-7A248329E9E6}" destId="{956B89F5-8DF5-4B1A-BBD7-861DAEBB623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E66907-3E4F-4113-BF22-7DCDB9FA4869}" type="doc">
      <dgm:prSet loTypeId="urn:microsoft.com/office/officeart/2005/8/layout/vList2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nl-BE"/>
        </a:p>
      </dgm:t>
    </dgm:pt>
    <dgm:pt modelId="{143448D3-3C0A-4024-A5C5-37E06EE8A50E}">
      <dgm:prSet phldrT="[Text]" custT="1"/>
      <dgm:spPr>
        <a:ln w="12700">
          <a:solidFill>
            <a:srgbClr val="107EC2"/>
          </a:solidFill>
        </a:ln>
      </dgm:spPr>
      <dgm:t>
        <a:bodyPr/>
        <a:lstStyle/>
        <a:p>
          <a:pPr algn="l"/>
          <a:r>
            <a:rPr lang="en-GB" sz="1100" i="1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Presentation title – Author - date</a:t>
          </a:r>
          <a:endParaRPr lang="nl-BE" sz="1100" dirty="0">
            <a:solidFill>
              <a:srgbClr val="107EC2"/>
            </a:solidFill>
          </a:endParaRPr>
        </a:p>
      </dgm:t>
    </dgm:pt>
    <dgm:pt modelId="{5526C448-8D56-469E-8CFF-B556FEDB538C}" type="parTrans" cxnId="{02DB3E85-AFB2-4D42-9F05-82F51223A425}">
      <dgm:prSet/>
      <dgm:spPr/>
      <dgm:t>
        <a:bodyPr/>
        <a:lstStyle/>
        <a:p>
          <a:pPr algn="l"/>
          <a:endParaRPr lang="nl-BE"/>
        </a:p>
      </dgm:t>
    </dgm:pt>
    <dgm:pt modelId="{DE0346FE-1D3A-4095-B5B2-469B7C7230FA}" type="sibTrans" cxnId="{02DB3E85-AFB2-4D42-9F05-82F51223A425}">
      <dgm:prSet/>
      <dgm:spPr/>
      <dgm:t>
        <a:bodyPr/>
        <a:lstStyle/>
        <a:p>
          <a:pPr algn="l"/>
          <a:endParaRPr lang="nl-BE"/>
        </a:p>
      </dgm:t>
    </dgm:pt>
    <dgm:pt modelId="{BA8F504C-150F-4290-AF78-7A248329E9E6}" type="pres">
      <dgm:prSet presAssocID="{AAE66907-3E4F-4113-BF22-7DCDB9FA48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BE"/>
        </a:p>
      </dgm:t>
    </dgm:pt>
    <dgm:pt modelId="{956B89F5-8DF5-4B1A-BBD7-861DAEBB6230}" type="pres">
      <dgm:prSet presAssocID="{143448D3-3C0A-4024-A5C5-37E06EE8A50E}" presName="parentText" presStyleLbl="node1" presStyleIdx="0" presStyleCnt="1" custScaleX="100000" custScaleY="21754" custLinFactNeighborX="-23323" custLinFactNeighborY="-2717">
        <dgm:presLayoutVars>
          <dgm:chMax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02DB3E85-AFB2-4D42-9F05-82F51223A425}" srcId="{AAE66907-3E4F-4113-BF22-7DCDB9FA4869}" destId="{143448D3-3C0A-4024-A5C5-37E06EE8A50E}" srcOrd="0" destOrd="0" parTransId="{5526C448-8D56-469E-8CFF-B556FEDB538C}" sibTransId="{DE0346FE-1D3A-4095-B5B2-469B7C7230FA}"/>
    <dgm:cxn modelId="{16B0A004-06D8-4467-A834-3FBABDDFFD6E}" type="presOf" srcId="{143448D3-3C0A-4024-A5C5-37E06EE8A50E}" destId="{956B89F5-8DF5-4B1A-BBD7-861DAEBB6230}" srcOrd="0" destOrd="0" presId="urn:microsoft.com/office/officeart/2005/8/layout/vList2"/>
    <dgm:cxn modelId="{3A957961-3B9F-4FC1-B373-4252F10472AF}" type="presOf" srcId="{AAE66907-3E4F-4113-BF22-7DCDB9FA4869}" destId="{BA8F504C-150F-4290-AF78-7A248329E9E6}" srcOrd="0" destOrd="0" presId="urn:microsoft.com/office/officeart/2005/8/layout/vList2"/>
    <dgm:cxn modelId="{7EE87BB0-C551-4E6E-9A1B-8B9C8E9DEDB3}" type="presParOf" srcId="{BA8F504C-150F-4290-AF78-7A248329E9E6}" destId="{956B89F5-8DF5-4B1A-BBD7-861DAEBB623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B89F5-8DF5-4B1A-BBD7-861DAEBB6230}">
      <dsp:nvSpPr>
        <dsp:cNvPr id="0" name=""/>
        <dsp:cNvSpPr/>
      </dsp:nvSpPr>
      <dsp:spPr>
        <a:xfrm>
          <a:off x="0" y="129233"/>
          <a:ext cx="8679452" cy="260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7EC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i="1" kern="1200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RPE – RPO </a:t>
          </a:r>
          <a:r>
            <a:rPr lang="en-GB" sz="1100" i="1" kern="1200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in Belgium – ABR BVS Guidance doc – </a:t>
          </a:r>
          <a:r>
            <a:rPr lang="en-GB" sz="1100" i="1" kern="1200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May </a:t>
          </a:r>
          <a:r>
            <a:rPr lang="en-GB" sz="1100" i="1" kern="1200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2014 - </a:t>
          </a:r>
          <a:r>
            <a:rPr lang="en-GB" sz="1100" i="1" kern="1200" dirty="0" err="1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Rovinj</a:t>
          </a:r>
          <a:endParaRPr lang="nl-BE" sz="1100" kern="1200" dirty="0">
            <a:solidFill>
              <a:srgbClr val="107EC2"/>
            </a:solidFill>
          </a:endParaRPr>
        </a:p>
      </dsp:txBody>
      <dsp:txXfrm>
        <a:off x="12723" y="141956"/>
        <a:ext cx="8654006" cy="2351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B89F5-8DF5-4B1A-BBD7-861DAEBB6230}">
      <dsp:nvSpPr>
        <dsp:cNvPr id="0" name=""/>
        <dsp:cNvSpPr/>
      </dsp:nvSpPr>
      <dsp:spPr>
        <a:xfrm>
          <a:off x="0" y="129233"/>
          <a:ext cx="8679452" cy="260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7EC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i="1" kern="1200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Presentation title – Author - date</a:t>
          </a:r>
          <a:endParaRPr lang="nl-BE" sz="1100" kern="1200" dirty="0">
            <a:solidFill>
              <a:srgbClr val="107EC2"/>
            </a:solidFill>
          </a:endParaRPr>
        </a:p>
      </dsp:txBody>
      <dsp:txXfrm>
        <a:off x="12723" y="141956"/>
        <a:ext cx="8654006" cy="2351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B89F5-8DF5-4B1A-BBD7-861DAEBB6230}">
      <dsp:nvSpPr>
        <dsp:cNvPr id="0" name=""/>
        <dsp:cNvSpPr/>
      </dsp:nvSpPr>
      <dsp:spPr>
        <a:xfrm>
          <a:off x="0" y="129233"/>
          <a:ext cx="8679452" cy="260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7EC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i="1" kern="1200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Presentation title – Author - date</a:t>
          </a:r>
          <a:endParaRPr lang="nl-BE" sz="1100" kern="1200" dirty="0">
            <a:solidFill>
              <a:srgbClr val="107EC2"/>
            </a:solidFill>
          </a:endParaRPr>
        </a:p>
      </dsp:txBody>
      <dsp:txXfrm>
        <a:off x="12723" y="141956"/>
        <a:ext cx="8654006" cy="2351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B89F5-8DF5-4B1A-BBD7-861DAEBB6230}">
      <dsp:nvSpPr>
        <dsp:cNvPr id="0" name=""/>
        <dsp:cNvSpPr/>
      </dsp:nvSpPr>
      <dsp:spPr>
        <a:xfrm>
          <a:off x="0" y="129233"/>
          <a:ext cx="8679452" cy="260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7EC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i="1" kern="1200" dirty="0" smtClean="0">
              <a:solidFill>
                <a:srgbClr val="107EC2"/>
              </a:solidFill>
              <a:latin typeface="Segoe UI" pitchFamily="34" charset="0"/>
              <a:ea typeface="Segoe UI" pitchFamily="34" charset="0"/>
              <a:cs typeface="Segoe UI" pitchFamily="34" charset="0"/>
            </a:rPr>
            <a:t>Presentation title – Author - date</a:t>
          </a:r>
          <a:endParaRPr lang="nl-BE" sz="1100" kern="1200" dirty="0">
            <a:solidFill>
              <a:srgbClr val="107EC2"/>
            </a:solidFill>
          </a:endParaRPr>
        </a:p>
      </dsp:txBody>
      <dsp:txXfrm>
        <a:off x="12723" y="141956"/>
        <a:ext cx="8654006" cy="235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86982" y="9442130"/>
            <a:ext cx="184842" cy="3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95" tIns="45747" rIns="91495" bIns="4574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n-GB" sz="1400" smtClean="0">
              <a:latin typeface="Arial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9314627"/>
            <a:ext cx="6797675" cy="2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Copyright © - BVS-ABR</a:t>
            </a:r>
            <a:endParaRPr lang="en-US" sz="8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-1" y="627827"/>
            <a:ext cx="6797675" cy="2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Presentation title – Author - date</a:t>
            </a:r>
            <a:endParaRPr lang="en-US" sz="8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5524500" y="9266934"/>
            <a:ext cx="852488" cy="2560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98437-0CDC-406A-B428-E00EAFACAD37}" type="slidenum">
              <a:rPr lang="nl-BE" sz="800" smtClean="0"/>
              <a:pPr/>
              <a:t>‹#›</a:t>
            </a:fld>
            <a:endParaRPr lang="nl-BE" sz="800" dirty="0"/>
          </a:p>
        </p:txBody>
      </p:sp>
    </p:spTree>
    <p:extLst>
      <p:ext uri="{BB962C8B-B14F-4D97-AF65-F5344CB8AC3E}">
        <p14:creationId xmlns:p14="http://schemas.microsoft.com/office/powerpoint/2010/main" val="257905966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821" y="4745408"/>
            <a:ext cx="4978946" cy="260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5157" rIns="91926" bIns="45157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GB" noProof="0" smtClean="0"/>
          </a:p>
        </p:txBody>
      </p:sp>
      <p:sp>
        <p:nvSpPr>
          <p:cNvPr id="1638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55650"/>
            <a:ext cx="4935537" cy="3700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9458357"/>
            <a:ext cx="6797675" cy="3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Copyright © BVS-ABR- This is a copyright protected publication. </a:t>
            </a:r>
            <a:br>
              <a:rPr lang="en-GB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en-GB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No part of this publication may be reproduced and/or made public without the express written consent of BVS_ABR.</a:t>
            </a:r>
            <a:r>
              <a:rPr lang="nl-NL" sz="8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endParaRPr lang="en-US" sz="8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5"/>
          </p:nvPr>
        </p:nvSpPr>
        <p:spPr>
          <a:xfrm>
            <a:off x="5689600" y="9478966"/>
            <a:ext cx="941388" cy="2973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2C6630E1-465F-46C2-A10F-5F4683EC446E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628963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762000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</a:t>
            </a:fld>
            <a:endParaRPr lang="nl-B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16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17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18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20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21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22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23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4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6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7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8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30E1-465F-46C2-A10F-5F4683EC446E}" type="slidenum">
              <a:rPr lang="nl-BE" smtClean="0"/>
              <a:pPr/>
              <a:t>10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90349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36419" y="4842800"/>
            <a:ext cx="8271164" cy="439208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DC3"/>
              </a:buClr>
              <a:buSzPct val="100000"/>
              <a:buFont typeface="Wingdings" pitchFamily="2" charset="2"/>
              <a:buNone/>
              <a:tabLst/>
              <a:defRPr sz="2200">
                <a:solidFill>
                  <a:schemeClr val="tx1"/>
                </a:solidFill>
                <a:latin typeface="+mj-lt"/>
              </a:defRPr>
            </a:lvl1pPr>
          </a:lstStyle>
          <a:p>
            <a:pPr algn="ctr" eaLnBrk="1" hangingPunct="1"/>
            <a:r>
              <a:rPr lang="nl-BE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Name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6419" y="5437079"/>
            <a:ext cx="8271164" cy="439208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DC3"/>
              </a:buClr>
              <a:buSzPct val="100000"/>
              <a:buFont typeface="Wingdings" pitchFamily="2" charset="2"/>
              <a:buNone/>
              <a:tabLst/>
              <a:defRPr sz="2200">
                <a:solidFill>
                  <a:srgbClr val="107EC2"/>
                </a:solidFill>
                <a:latin typeface="+mj-lt"/>
              </a:defRPr>
            </a:lvl1pPr>
          </a:lstStyle>
          <a:p>
            <a:pPr algn="ctr" eaLnBrk="1" hangingPunct="1"/>
            <a:r>
              <a:rPr lang="nl-BE" sz="2200" dirty="0" smtClean="0">
                <a:solidFill>
                  <a:srgbClr val="418FCD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Email </a:t>
            </a:r>
            <a:r>
              <a:rPr lang="nl-BE" sz="2200" dirty="0" err="1" smtClean="0">
                <a:solidFill>
                  <a:srgbClr val="418FCD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adress</a:t>
            </a:r>
            <a:endParaRPr lang="nl-BE" sz="2200" dirty="0" smtClean="0">
              <a:solidFill>
                <a:srgbClr val="418FCD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415928" y="2943992"/>
            <a:ext cx="8304213" cy="1295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lang="nl-BE" sz="4000" dirty="0">
                <a:solidFill>
                  <a:srgbClr val="107EC2"/>
                </a:solidFill>
                <a:latin typeface="Segoe UI Light" pitchFamily="34" charset="0"/>
              </a:defRPr>
            </a:lvl1pPr>
          </a:lstStyle>
          <a:p>
            <a:pPr lvl="0"/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Title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of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your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presentation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/>
            </a:r>
            <a:b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</a:b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in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two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lines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if</a:t>
            </a:r>
            <a:r>
              <a:rPr lang="nl-BE" sz="4000" dirty="0" smtClean="0">
                <a:solidFill>
                  <a:srgbClr val="418FCD"/>
                </a:solidFill>
                <a:latin typeface="Segoe UI Light" pitchFamily="34" charset="0"/>
              </a:rPr>
              <a:t> </a:t>
            </a:r>
            <a:r>
              <a:rPr lang="nl-BE" sz="4000" dirty="0" err="1" smtClean="0">
                <a:solidFill>
                  <a:srgbClr val="418FCD"/>
                </a:solidFill>
                <a:latin typeface="Segoe UI Light" pitchFamily="34" charset="0"/>
              </a:rPr>
              <a:t>necessary</a:t>
            </a:r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745" y="678699"/>
            <a:ext cx="2023897" cy="1999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868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3" y="6438233"/>
            <a:ext cx="9155875" cy="431647"/>
          </a:xfrm>
          <a:prstGeom prst="rect">
            <a:avLst/>
          </a:prstGeom>
          <a:solidFill>
            <a:srgbClr val="107EC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endParaRPr kumimoji="0" lang="nl-BE" b="0" i="0" u="none" strike="noStrike" cap="none" normalizeH="0" baseline="0" dirty="0" smtClean="0">
              <a:ln>
                <a:noFill/>
              </a:ln>
              <a:solidFill>
                <a:srgbClr val="BFD730"/>
              </a:solidFill>
              <a:effectLst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961902" y="332511"/>
            <a:ext cx="7907464" cy="92320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07EC2"/>
                </a:solidFill>
              </a:defRPr>
            </a:lvl1pPr>
          </a:lstStyle>
          <a:p>
            <a:r>
              <a:rPr lang="en-US" dirty="0" smtClean="0"/>
              <a:t>Slide title</a:t>
            </a:r>
          </a:p>
        </p:txBody>
      </p:sp>
      <p:sp>
        <p:nvSpPr>
          <p:cNvPr id="17" name="Content Placeholder 39"/>
          <p:cNvSpPr>
            <a:spLocks noGrp="1"/>
          </p:cNvSpPr>
          <p:nvPr>
            <p:ph sz="quarter" idx="10"/>
          </p:nvPr>
        </p:nvSpPr>
        <p:spPr>
          <a:xfrm>
            <a:off x="295275" y="1600201"/>
            <a:ext cx="8562976" cy="4838032"/>
          </a:xfrm>
          <a:prstGeom prst="rect">
            <a:avLst/>
          </a:prstGeom>
        </p:spPr>
        <p:txBody>
          <a:bodyPr/>
          <a:lstStyle>
            <a:lvl1pPr marL="309563" indent="-309563">
              <a:buClr>
                <a:srgbClr val="107EC2"/>
              </a:buClr>
              <a:buFont typeface="Wingdings" pitchFamily="2" charset="2"/>
              <a:buChar char="n"/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66750" indent="-244475">
              <a:buClr>
                <a:srgbClr val="418FCD"/>
              </a:buClr>
              <a:buFont typeface="Wingdings" pitchFamily="2" charset="2"/>
              <a:buChar char="n"/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1028700" indent="-206375">
              <a:buClr>
                <a:srgbClr val="418FCD"/>
              </a:buClr>
              <a:buFont typeface="Wingdings" pitchFamily="2" charset="2"/>
              <a:buChar char="§"/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28337" y="1325556"/>
            <a:ext cx="8929000" cy="293694"/>
            <a:chOff x="128337" y="1325556"/>
            <a:chExt cx="8929000" cy="293694"/>
          </a:xfrm>
        </p:grpSpPr>
        <p:pic>
          <p:nvPicPr>
            <p:cNvPr id="3075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 flipH="1">
              <a:off x="8757764" y="1319676"/>
              <a:ext cx="293694" cy="305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Straight Connector 10"/>
            <p:cNvCxnSpPr/>
            <p:nvPr userDrawn="1"/>
          </p:nvCxnSpPr>
          <p:spPr bwMode="auto">
            <a:xfrm flipH="1">
              <a:off x="128337" y="1341913"/>
              <a:ext cx="892582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107EC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" name="TextBox 12"/>
          <p:cNvSpPr txBox="1"/>
          <p:nvPr userDrawn="1"/>
        </p:nvSpPr>
        <p:spPr>
          <a:xfrm>
            <a:off x="8724900" y="6520262"/>
            <a:ext cx="419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F259A3D-42E8-4878-AABA-8B6D32BE66FC}" type="slidenum">
              <a:rPr lang="nl-BE" sz="1100" i="1" kern="120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pPr algn="ctr"/>
              <a:t>‹#›</a:t>
            </a:fld>
            <a:endParaRPr lang="nl-BE" sz="1100" i="1" kern="1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14" name="Diagram 13"/>
          <p:cNvGraphicFramePr/>
          <p:nvPr userDrawn="1">
            <p:extLst>
              <p:ext uri="{D42A27DB-BD31-4B8C-83A1-F6EECF244321}">
                <p14:modId xmlns:p14="http://schemas.microsoft.com/office/powerpoint/2010/main" val="1938448880"/>
              </p:ext>
            </p:extLst>
          </p:nvPr>
        </p:nvGraphicFramePr>
        <p:xfrm>
          <a:off x="45448" y="6391493"/>
          <a:ext cx="8679452" cy="58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1" y="339890"/>
            <a:ext cx="812022" cy="84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2939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 bwMode="auto">
          <a:xfrm>
            <a:off x="3" y="6438233"/>
            <a:ext cx="9155875" cy="431647"/>
          </a:xfrm>
          <a:prstGeom prst="rect">
            <a:avLst/>
          </a:prstGeom>
          <a:solidFill>
            <a:srgbClr val="107EC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endParaRPr kumimoji="0" lang="nl-BE" b="0" i="0" u="none" strike="noStrike" cap="none" normalizeH="0" baseline="0" dirty="0" smtClean="0">
              <a:ln>
                <a:noFill/>
              </a:ln>
              <a:solidFill>
                <a:srgbClr val="BFD730"/>
              </a:solidFill>
              <a:effectLst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961902" y="332511"/>
            <a:ext cx="7907464" cy="92320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07EC2"/>
                </a:solidFill>
              </a:defRPr>
            </a:lvl1pPr>
          </a:lstStyle>
          <a:p>
            <a:r>
              <a:rPr lang="en-US" dirty="0" smtClean="0"/>
              <a:t>Slide title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91888" y="1600200"/>
            <a:ext cx="4103913" cy="4733307"/>
          </a:xfrm>
          <a:prstGeom prst="rect">
            <a:avLst/>
          </a:prstGeom>
        </p:spPr>
        <p:txBody>
          <a:bodyPr/>
          <a:lstStyle>
            <a:lvl1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en-US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en-US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en-US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en-US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nl-BE" sz="2200" dirty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582888" y="1600200"/>
            <a:ext cx="4103913" cy="4733307"/>
          </a:xfrm>
          <a:prstGeom prst="rect">
            <a:avLst/>
          </a:prstGeom>
        </p:spPr>
        <p:txBody>
          <a:bodyPr/>
          <a:lstStyle>
            <a:lvl1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en-US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en-US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en-US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en-US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algn="l" defTabSz="685800" rtl="0" eaLnBrk="1" fontAlgn="base" hangingPunct="1">
              <a:spcBef>
                <a:spcPct val="20000"/>
              </a:spcBef>
              <a:spcAft>
                <a:spcPct val="0"/>
              </a:spcAft>
              <a:defRPr lang="nl-BE" sz="2200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graphicFrame>
        <p:nvGraphicFramePr>
          <p:cNvPr id="21" name="Diagram 20"/>
          <p:cNvGraphicFramePr/>
          <p:nvPr userDrawn="1">
            <p:extLst>
              <p:ext uri="{D42A27DB-BD31-4B8C-83A1-F6EECF244321}">
                <p14:modId xmlns:p14="http://schemas.microsoft.com/office/powerpoint/2010/main" val="994130602"/>
              </p:ext>
            </p:extLst>
          </p:nvPr>
        </p:nvGraphicFramePr>
        <p:xfrm>
          <a:off x="45448" y="6391493"/>
          <a:ext cx="8679452" cy="58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" name="TextBox 28"/>
          <p:cNvSpPr txBox="1"/>
          <p:nvPr userDrawn="1"/>
        </p:nvSpPr>
        <p:spPr>
          <a:xfrm>
            <a:off x="8724900" y="6520262"/>
            <a:ext cx="419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F259A3D-42E8-4878-AABA-8B6D32BE66FC}" type="slidenum">
              <a:rPr lang="nl-BE" sz="1100" i="1" kern="120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pPr algn="ctr"/>
              <a:t>‹#›</a:t>
            </a:fld>
            <a:endParaRPr lang="nl-BE" sz="1100" i="1" kern="1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1" y="339890"/>
            <a:ext cx="812022" cy="84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 userDrawn="1"/>
        </p:nvGrpSpPr>
        <p:grpSpPr>
          <a:xfrm>
            <a:off x="128337" y="1325556"/>
            <a:ext cx="8929000" cy="293694"/>
            <a:chOff x="128337" y="1325556"/>
            <a:chExt cx="8929000" cy="293694"/>
          </a:xfrm>
        </p:grpSpPr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 rotWithShape="1"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 flipH="1">
              <a:off x="8757764" y="1319676"/>
              <a:ext cx="293694" cy="305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Straight Connector 14"/>
            <p:cNvCxnSpPr/>
            <p:nvPr userDrawn="1"/>
          </p:nvCxnSpPr>
          <p:spPr bwMode="auto">
            <a:xfrm flipH="1">
              <a:off x="128337" y="1341913"/>
              <a:ext cx="892582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107EC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924762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3" y="6438233"/>
            <a:ext cx="9155875" cy="431647"/>
          </a:xfrm>
          <a:prstGeom prst="rect">
            <a:avLst/>
          </a:prstGeom>
          <a:solidFill>
            <a:srgbClr val="107EC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endParaRPr kumimoji="0" lang="nl-BE" b="0" i="0" u="none" strike="noStrike" cap="none" normalizeH="0" baseline="0" dirty="0" smtClean="0">
              <a:ln>
                <a:noFill/>
              </a:ln>
              <a:solidFill>
                <a:srgbClr val="BFD730"/>
              </a:solidFill>
              <a:effectLst/>
            </a:endParaRPr>
          </a:p>
        </p:txBody>
      </p:sp>
      <p:graphicFrame>
        <p:nvGraphicFramePr>
          <p:cNvPr id="4" name="Diagram 3"/>
          <p:cNvGraphicFramePr/>
          <p:nvPr userDrawn="1">
            <p:extLst>
              <p:ext uri="{D42A27DB-BD31-4B8C-83A1-F6EECF244321}">
                <p14:modId xmlns:p14="http://schemas.microsoft.com/office/powerpoint/2010/main" val="1682850385"/>
              </p:ext>
            </p:extLst>
          </p:nvPr>
        </p:nvGraphicFramePr>
        <p:xfrm>
          <a:off x="45448" y="6391493"/>
          <a:ext cx="8679452" cy="58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 userDrawn="1"/>
        </p:nvSpPr>
        <p:spPr>
          <a:xfrm>
            <a:off x="8724900" y="6520262"/>
            <a:ext cx="419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F259A3D-42E8-4878-AABA-8B6D32BE66FC}" type="slidenum">
              <a:rPr lang="nl-BE" sz="1100" i="1" kern="120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pPr algn="ctr"/>
              <a:t>‹#›</a:t>
            </a:fld>
            <a:endParaRPr lang="nl-BE" sz="1100" i="1" kern="1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803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3" y="6438233"/>
            <a:ext cx="9155875" cy="431647"/>
          </a:xfrm>
          <a:prstGeom prst="rect">
            <a:avLst/>
          </a:prstGeom>
          <a:solidFill>
            <a:srgbClr val="107EC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endParaRPr kumimoji="0" lang="nl-BE" b="0" i="0" u="none" strike="noStrike" cap="none" normalizeH="0" baseline="0" dirty="0" smtClean="0">
              <a:ln>
                <a:noFill/>
              </a:ln>
              <a:solidFill>
                <a:srgbClr val="BFD730"/>
              </a:solidFill>
              <a:effectLst/>
            </a:endParaRPr>
          </a:p>
        </p:txBody>
      </p:sp>
      <p:graphicFrame>
        <p:nvGraphicFramePr>
          <p:cNvPr id="4" name="Diagram 3"/>
          <p:cNvGraphicFramePr/>
          <p:nvPr userDrawn="1">
            <p:extLst>
              <p:ext uri="{D42A27DB-BD31-4B8C-83A1-F6EECF244321}">
                <p14:modId xmlns:p14="http://schemas.microsoft.com/office/powerpoint/2010/main" val="1008273372"/>
              </p:ext>
            </p:extLst>
          </p:nvPr>
        </p:nvGraphicFramePr>
        <p:xfrm>
          <a:off x="45448" y="6391493"/>
          <a:ext cx="8679452" cy="58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 userDrawn="1"/>
        </p:nvSpPr>
        <p:spPr bwMode="auto">
          <a:xfrm>
            <a:off x="2" y="3"/>
            <a:ext cx="9143998" cy="45719"/>
          </a:xfrm>
          <a:prstGeom prst="rect">
            <a:avLst/>
          </a:prstGeom>
          <a:solidFill>
            <a:srgbClr val="107EC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400" b="0" i="0" u="none" strike="noStrike" cap="none" normalizeH="0" baseline="0" dirty="0" smtClean="0">
              <a:ln>
                <a:noFill/>
              </a:ln>
              <a:solidFill>
                <a:srgbClr val="BFD730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724900" y="6520262"/>
            <a:ext cx="419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F259A3D-42E8-4878-AABA-8B6D32BE66FC}" type="slidenum">
              <a:rPr lang="nl-BE" sz="1100" i="1" kern="120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pPr algn="ctr"/>
              <a:t>‹#›</a:t>
            </a:fld>
            <a:endParaRPr lang="nl-BE" sz="1100" i="1" kern="12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414" b="9840"/>
          <a:stretch/>
        </p:blipFill>
        <p:spPr bwMode="auto">
          <a:xfrm>
            <a:off x="784972" y="45722"/>
            <a:ext cx="7406243" cy="6392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630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89097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2" y="3"/>
            <a:ext cx="9143998" cy="45719"/>
          </a:xfrm>
          <a:prstGeom prst="rect">
            <a:avLst/>
          </a:prstGeom>
          <a:solidFill>
            <a:srgbClr val="107EC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400" b="0" i="0" u="none" strike="noStrike" cap="none" normalizeH="0" baseline="0" dirty="0" smtClean="0">
              <a:ln>
                <a:noFill/>
              </a:ln>
              <a:solidFill>
                <a:srgbClr val="BFD73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6812282"/>
            <a:ext cx="9143998" cy="45719"/>
          </a:xfrm>
          <a:prstGeom prst="rect">
            <a:avLst/>
          </a:prstGeom>
          <a:solidFill>
            <a:srgbClr val="107EC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400" b="0" i="0" u="none" strike="noStrike" cap="none" normalizeH="0" baseline="0" dirty="0" smtClean="0">
              <a:ln>
                <a:noFill/>
              </a:ln>
              <a:solidFill>
                <a:srgbClr val="107EC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74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3" r:id="rId2"/>
    <p:sldLayoutId id="2147483767" r:id="rId3"/>
    <p:sldLayoutId id="2147483752" r:id="rId4"/>
    <p:sldLayoutId id="2147483768" r:id="rId5"/>
    <p:sldLayoutId id="2147483754" r:id="rId6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 b="0">
          <a:solidFill>
            <a:srgbClr val="007DC3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007DC3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11AAFF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8FD7FF"/>
        </a:buClr>
        <a:buSzPct val="100000"/>
        <a:buFont typeface="Wingdings" pitchFamily="2" charset="2"/>
        <a:buChar char="l"/>
        <a:defRPr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9962" y="5603093"/>
            <a:ext cx="8271164" cy="439208"/>
          </a:xfrm>
        </p:spPr>
        <p:txBody>
          <a:bodyPr/>
          <a:lstStyle/>
          <a:p>
            <a:r>
              <a:rPr lang="en-US" dirty="0" smtClean="0"/>
              <a:t>P. </a:t>
            </a:r>
            <a:r>
              <a:rPr lang="en-US" dirty="0" err="1" smtClean="0"/>
              <a:t>Froment</a:t>
            </a:r>
            <a:r>
              <a:rPr lang="en-US" dirty="0" smtClean="0"/>
              <a:t>, T </a:t>
            </a:r>
            <a:r>
              <a:rPr lang="en-US" dirty="0" err="1" smtClean="0"/>
              <a:t>Clarijs</a:t>
            </a:r>
            <a:r>
              <a:rPr lang="en-US" dirty="0" smtClean="0"/>
              <a:t>, H. </a:t>
            </a:r>
            <a:r>
              <a:rPr lang="en-US" dirty="0" err="1" smtClean="0"/>
              <a:t>Janssens</a:t>
            </a:r>
            <a:r>
              <a:rPr lang="en-US" dirty="0" smtClean="0"/>
              <a:t> …</a:t>
            </a:r>
            <a:endParaRPr lang="en-US" dirty="0" smtClean="0"/>
          </a:p>
          <a:p>
            <a:r>
              <a:rPr lang="en-US" sz="1600" dirty="0" smtClean="0"/>
              <a:t>BVS-ABR </a:t>
            </a:r>
            <a:r>
              <a:rPr lang="en-US" sz="1600" dirty="0" smtClean="0"/>
              <a:t>working group</a:t>
            </a:r>
          </a:p>
          <a:p>
            <a:endParaRPr lang="en-US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15928" y="3413999"/>
            <a:ext cx="8304213" cy="1295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 of implementing RPE RPO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Belgium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B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Guidance document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0786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33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RPE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384626" y="1610630"/>
            <a:ext cx="875937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Basic education 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in RP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Theoretic + practical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exercises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: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12 ECTS</a:t>
            </a: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+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practical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experience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on the field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 I (NPP …) : 3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years 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</a:rPr>
              <a:t>(6 m RPE tasks)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 IIA (Cyclotron, …) : 2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years 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</a:rPr>
              <a:t>(6 m RPE tasks)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,</a:t>
            </a: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 II (Univ., Research center, Ind.) : 1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year 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</a:rPr>
              <a:t>(3 m RPE tasks)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,</a:t>
            </a: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 III (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R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adiology …) : 6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months </a:t>
            </a:r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(3 m RPE tasks)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,</a:t>
            </a: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	Transport : 1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year 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</a:rPr>
              <a:t>(6 </a:t>
            </a:r>
            <a:r>
              <a:rPr lang="en-US" sz="1800" dirty="0">
                <a:solidFill>
                  <a:schemeClr val="accent4">
                    <a:lumMod val="50000"/>
                  </a:schemeClr>
                </a:solidFill>
              </a:rPr>
              <a:t>m RPE tasks)</a:t>
            </a:r>
            <a:endParaRPr lang="en-US" sz="18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37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33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RPE</a:t>
            </a:r>
            <a:endParaRPr lang="fr-BE" sz="3600" b="1" u="sng" dirty="0"/>
          </a:p>
        </p:txBody>
      </p:sp>
      <p:sp>
        <p:nvSpPr>
          <p:cNvPr id="2" name="Rectangle 1"/>
          <p:cNvSpPr/>
          <p:nvPr/>
        </p:nvSpPr>
        <p:spPr>
          <a:xfrm>
            <a:off x="631371" y="2232354"/>
            <a:ext cx="764177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Nuclear Safety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and Security :</a:t>
            </a:r>
          </a:p>
          <a:p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0" indent="-457200"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Have to be separated from the RPE tasks</a:t>
            </a:r>
          </a:p>
          <a:p>
            <a:r>
              <a:rPr lang="fr-BE" sz="2800" dirty="0" smtClean="0">
                <a:solidFill>
                  <a:schemeClr val="accent4">
                    <a:lumMod val="50000"/>
                  </a:schemeClr>
                </a:solidFill>
              </a:rPr>
              <a:t>		</a:t>
            </a:r>
          </a:p>
          <a:p>
            <a:r>
              <a:rPr lang="fr-BE" sz="2800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fr-BE" sz="2800" dirty="0" smtClean="0">
                <a:solidFill>
                  <a:schemeClr val="accent4">
                    <a:lumMod val="50000"/>
                  </a:schemeClr>
                </a:solidFill>
              </a:rPr>
              <a:t>		via an </a:t>
            </a:r>
            <a:r>
              <a:rPr lang="fr-BE" sz="2800" dirty="0" err="1" smtClean="0">
                <a:solidFill>
                  <a:schemeClr val="accent4">
                    <a:lumMod val="50000"/>
                  </a:schemeClr>
                </a:solidFill>
              </a:rPr>
              <a:t>other</a:t>
            </a:r>
            <a:r>
              <a:rPr lang="fr-BE" sz="2800" dirty="0" smtClean="0">
                <a:solidFill>
                  <a:schemeClr val="accent4">
                    <a:lumMod val="50000"/>
                  </a:schemeClr>
                </a:solidFill>
              </a:rPr>
              <a:t> recognition ?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37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33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RPE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645884" y="1480231"/>
            <a:ext cx="8498115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Recognition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Title of « 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Health Physicist -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RPE »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Given by FANC (Federal Authority)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For one type of installation (ex. </a:t>
            </a:r>
            <a:r>
              <a:rPr lang="en-US" sz="28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II sealed and non sealed source) and not for one specific site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Validity : 2 years (first recognition)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	5 years (following)</a:t>
            </a:r>
          </a:p>
        </p:txBody>
      </p:sp>
    </p:spTree>
    <p:extLst>
      <p:ext uri="{BB962C8B-B14F-4D97-AF65-F5344CB8AC3E}">
        <p14:creationId xmlns:p14="http://schemas.microsoft.com/office/powerpoint/2010/main" val="3068095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33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RPE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442684" y="1291545"/>
            <a:ext cx="849811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Continuous education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Min 200 </a:t>
            </a:r>
            <a:r>
              <a:rPr lang="en-US" sz="2800" dirty="0" err="1" smtClean="0">
                <a:solidFill>
                  <a:schemeClr val="accent4">
                    <a:lumMod val="50000"/>
                  </a:schemeClr>
                </a:solidFill>
              </a:rPr>
              <a:t>pts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/ 5 y (</a:t>
            </a:r>
            <a:r>
              <a:rPr lang="en-US" sz="28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I - IIA)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Min 100 </a:t>
            </a:r>
            <a:r>
              <a:rPr lang="en-US" sz="2800" dirty="0" err="1" smtClean="0">
                <a:solidFill>
                  <a:schemeClr val="accent4">
                    <a:lumMod val="50000"/>
                  </a:schemeClr>
                </a:solidFill>
              </a:rPr>
              <a:t>pts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/ 5 y (</a:t>
            </a:r>
            <a:r>
              <a:rPr lang="en-US" sz="28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II - III)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 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Cf. table</a:t>
            </a:r>
          </a:p>
        </p:txBody>
      </p:sp>
    </p:spTree>
    <p:extLst>
      <p:ext uri="{BB962C8B-B14F-4D97-AF65-F5344CB8AC3E}">
        <p14:creationId xmlns:p14="http://schemas.microsoft.com/office/powerpoint/2010/main" val="3716052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33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RPE</a:t>
            </a:r>
            <a:endParaRPr lang="fr-BE" sz="3600" b="1" u="sng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8131"/>
              </p:ext>
            </p:extLst>
          </p:nvPr>
        </p:nvGraphicFramePr>
        <p:xfrm>
          <a:off x="0" y="0"/>
          <a:ext cx="9143999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9766"/>
                <a:gridCol w="2543654"/>
                <a:gridCol w="1689457"/>
                <a:gridCol w="2401122"/>
              </a:tblGrid>
              <a:tr h="3429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Remarque / proof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Remarque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85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Formation 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Certificate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d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 100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 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 and IIA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noProof="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 75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other classes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Formation with exam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Certificate with test result 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d</a:t>
                      </a:r>
                      <a:endParaRPr lang="en-US" sz="1600" noProof="0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Conference ….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Certificate</a:t>
                      </a:r>
                      <a:r>
                        <a:rPr lang="en-US" sz="1600" baseline="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attendance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d</a:t>
                      </a:r>
                      <a:endParaRPr lang="en-US" sz="1600" noProof="0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Oral presentation</a:t>
                      </a:r>
                      <a:r>
                        <a:rPr lang="en-US" sz="1600" baseline="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 a 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conference …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Conference</a:t>
                      </a:r>
                      <a:r>
                        <a:rPr lang="en-US" sz="1600" baseline="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Poster</a:t>
                      </a:r>
                      <a:r>
                        <a:rPr lang="en-US" sz="1600" baseline="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presentation</a:t>
                      </a:r>
                      <a:r>
                        <a:rPr lang="en-US" sz="1600" baseline="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 a 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conference …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Conference</a:t>
                      </a:r>
                      <a:r>
                        <a:rPr lang="en-US" sz="1600" baseline="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program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Publication in a journal (with jury)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Paper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42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Publication in a</a:t>
                      </a:r>
                      <a:r>
                        <a:rPr lang="en-US" sz="1600" baseline="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journal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Paper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0287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Teaching task (university, college …)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Course program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h 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 20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0287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</a:t>
                      </a:r>
                      <a:r>
                        <a:rPr lang="en-US" sz="1600" baseline="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member in an 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(inter)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nationale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commission 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List of participants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sz="1600" noProof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</a:t>
                      </a: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commission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600" noProof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79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15142" y="2365602"/>
            <a:ext cx="6204858" cy="2034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RPO</a:t>
            </a:r>
          </a:p>
        </p:txBody>
      </p:sp>
    </p:spTree>
    <p:extLst>
      <p:ext uri="{BB962C8B-B14F-4D97-AF65-F5344CB8AC3E}">
        <p14:creationId xmlns:p14="http://schemas.microsoft.com/office/powerpoint/2010/main" val="4179298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RPO</a:t>
            </a:r>
            <a:endParaRPr lang="fr-BE" sz="3600" b="1" u="sng" dirty="0"/>
          </a:p>
        </p:txBody>
      </p:sp>
      <p:sp>
        <p:nvSpPr>
          <p:cNvPr id="6" name="Rectangle 5"/>
          <p:cNvSpPr/>
          <p:nvPr/>
        </p:nvSpPr>
        <p:spPr>
          <a:xfrm>
            <a:off x="660399" y="1625146"/>
            <a:ext cx="81497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Status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Operator nominate one (or more) RPO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RPO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work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in the establishment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		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know the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installation !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Knowledge and has the technical competence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Depend on the safety dep. for RPO tasks </a:t>
            </a:r>
          </a:p>
        </p:txBody>
      </p:sp>
    </p:spTree>
    <p:extLst>
      <p:ext uri="{BB962C8B-B14F-4D97-AF65-F5344CB8AC3E}">
        <p14:creationId xmlns:p14="http://schemas.microsoft.com/office/powerpoint/2010/main" val="4116554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RPO</a:t>
            </a:r>
            <a:endParaRPr lang="fr-BE" sz="36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1110342" y="1625373"/>
            <a:ext cx="803365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Tasks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Cf. BSS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BUT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:</a:t>
            </a:r>
          </a:p>
          <a:p>
            <a:pPr marL="914400" lvl="1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(1) give advice : should be limited !</a:t>
            </a:r>
          </a:p>
          <a:p>
            <a:pPr marL="914400" lvl="1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(2) establish work program = work procedures</a:t>
            </a:r>
          </a:p>
          <a:p>
            <a:pPr marL="914400" lvl="1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(3) teaching of people (not only via RPO).</a:t>
            </a:r>
          </a:p>
        </p:txBody>
      </p:sp>
    </p:spTree>
    <p:extLst>
      <p:ext uri="{BB962C8B-B14F-4D97-AF65-F5344CB8AC3E}">
        <p14:creationId xmlns:p14="http://schemas.microsoft.com/office/powerpoint/2010/main" val="3639071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RPO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1110341" y="1625373"/>
            <a:ext cx="73929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Responsibility 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As all other workers</a:t>
            </a:r>
          </a:p>
        </p:txBody>
      </p:sp>
    </p:spTree>
    <p:extLst>
      <p:ext uri="{BB962C8B-B14F-4D97-AF65-F5344CB8AC3E}">
        <p14:creationId xmlns:p14="http://schemas.microsoft.com/office/powerpoint/2010/main" val="1295424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RPO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1110341" y="1625373"/>
            <a:ext cx="755468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Entry requirements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Bachelor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or equivalent diploma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915891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ABR - BVS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6570" y="1436340"/>
            <a:ext cx="844005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Belgian Association for Radiological Protection</a:t>
            </a:r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	Member of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IRPA, active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since 51 years</a:t>
            </a:r>
          </a:p>
          <a:p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	~ 400 members</a:t>
            </a:r>
          </a:p>
          <a:p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Since 2012 : Implementation of RPE – RPO in Belgium ?</a:t>
            </a:r>
          </a:p>
          <a:p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 Working group created in 12/12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	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Validation of the guidance document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in 03/14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	 Will be presented to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regulatory body (FANC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) in 05/14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60838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RPO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1110341" y="1625373"/>
            <a:ext cx="758371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Basic education 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in RP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Theoretic and practical exercises  :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50 h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en-US" sz="28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I and II),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8 h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en-US" sz="28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III)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+ practical experience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on the field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Defined and ‘supervised’ by the RPE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			20 h (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 I and II)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			8 h (</a:t>
            </a:r>
            <a:r>
              <a:rPr lang="en-US" sz="24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 III).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328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RPO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645884" y="1480231"/>
            <a:ext cx="849811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Recognition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Official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designation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by the </a:t>
            </a:r>
            <a:r>
              <a:rPr lang="en-US" sz="2800" dirty="0" err="1" smtClean="0">
                <a:solidFill>
                  <a:schemeClr val="accent4">
                    <a:lumMod val="50000"/>
                  </a:schemeClr>
                </a:solidFill>
              </a:rPr>
              <a:t>exploitant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(contract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…)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After advice of RPE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Validity : 5 years</a:t>
            </a:r>
          </a:p>
        </p:txBody>
      </p:sp>
    </p:spTree>
    <p:extLst>
      <p:ext uri="{BB962C8B-B14F-4D97-AF65-F5344CB8AC3E}">
        <p14:creationId xmlns:p14="http://schemas.microsoft.com/office/powerpoint/2010/main" val="114076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84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RPO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442684" y="1596345"/>
            <a:ext cx="84981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Continuous education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Min 20 h / 5 y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Min 1 d of external activities (course, conf. …)</a:t>
            </a:r>
          </a:p>
        </p:txBody>
      </p:sp>
    </p:spTree>
    <p:extLst>
      <p:ext uri="{BB962C8B-B14F-4D97-AF65-F5344CB8AC3E}">
        <p14:creationId xmlns:p14="http://schemas.microsoft.com/office/powerpoint/2010/main" val="1719693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177581"/>
              </p:ext>
            </p:extLst>
          </p:nvPr>
        </p:nvGraphicFramePr>
        <p:xfrm>
          <a:off x="879956" y="1720243"/>
          <a:ext cx="1729635" cy="2162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Image" r:id="rId4" imgW="3809524" imgH="4761905" progId="Photoshop.Image.7">
                  <p:embed/>
                </p:oleObj>
              </mc:Choice>
              <mc:Fallback>
                <p:oleObj name="Image" r:id="rId4" imgW="3809524" imgH="4761905" progId="Photoshop.Image.7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9956" y="1720243"/>
                        <a:ext cx="1729635" cy="21626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588206" y="1737897"/>
            <a:ext cx="437331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Thank you for attention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773517" y="5184876"/>
            <a:ext cx="71880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BE" sz="2800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fr-BE" sz="2800" dirty="0" smtClean="0">
                <a:solidFill>
                  <a:schemeClr val="accent4">
                    <a:lumMod val="50000"/>
                  </a:schemeClr>
                </a:solidFill>
              </a:rPr>
              <a:t>www.bvsabr.be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541856" y="3615216"/>
            <a:ext cx="60596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Thanks to all members of WG !!!</a:t>
            </a:r>
            <a:endParaRPr lang="en-US" sz="32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4265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54165" y="450245"/>
            <a:ext cx="5468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A </a:t>
            </a:r>
            <a:r>
              <a:rPr lang="en-US" sz="3600" b="1" u="sng" dirty="0" smtClean="0">
                <a:solidFill>
                  <a:schemeClr val="accent4">
                    <a:lumMod val="50000"/>
                  </a:schemeClr>
                </a:solidFill>
              </a:rPr>
              <a:t>multidisciplinary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600" b="1" u="sng" dirty="0" smtClean="0">
                <a:solidFill>
                  <a:schemeClr val="accent4">
                    <a:lumMod val="50000"/>
                  </a:schemeClr>
                </a:solidFill>
              </a:rPr>
              <a:t>team</a:t>
            </a:r>
            <a:endParaRPr lang="fr-BE" sz="36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158935" y="1696126"/>
            <a:ext cx="8887626" cy="4632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T.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Clarijs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MPE,  Collaborator of SCK•CEN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Academy</a:t>
            </a:r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H.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Janssens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Professor (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NuTeC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UHasselt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N.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Bergans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Health physicist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II (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UZLeuven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M. De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Spiegeleer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Health physicist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II (UCL), Teacher (IPL, ISEI, ISIB/IRE)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I.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Gerardy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Health physicist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II, Teacher (ISIB)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B. Lance, Health physicist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I (ECNSD, GDF Suez)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M.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Sonck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radioprotection expert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FANC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env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.), Teacher (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UHasselt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et VUB)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M.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Vandecapelle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radioprotection expert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FANC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Med.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Applic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.)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Ch.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Woiche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Safety, Health physicist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II (ULB-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Erasme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A.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Wollebrants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Health physicist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Cl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II (KU Leuven)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M.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Coeck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SCK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•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CEN 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Academy</a:t>
            </a:r>
            <a:endParaRPr lang="en-US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					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Joris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accent4">
                    <a:lumMod val="50000"/>
                  </a:schemeClr>
                </a:solidFill>
              </a:rPr>
              <a:t>Creemers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, expert INB (FANC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546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10342" y="1625373"/>
            <a:ext cx="620485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Status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Task</a:t>
            </a: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s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Responsibility 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E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ntry requirements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Basic education 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in RP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Recognition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Continuous education </a:t>
            </a:r>
          </a:p>
        </p:txBody>
      </p:sp>
      <p:sp>
        <p:nvSpPr>
          <p:cNvPr id="6" name="Rectangle 5"/>
          <p:cNvSpPr/>
          <p:nvPr/>
        </p:nvSpPr>
        <p:spPr>
          <a:xfrm>
            <a:off x="6566962" y="435579"/>
            <a:ext cx="20569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Structure</a:t>
            </a:r>
            <a:endParaRPr lang="fr-BE" sz="3600" b="1" u="sng" dirty="0"/>
          </a:p>
        </p:txBody>
      </p:sp>
    </p:spTree>
    <p:extLst>
      <p:ext uri="{BB962C8B-B14F-4D97-AF65-F5344CB8AC3E}">
        <p14:creationId xmlns:p14="http://schemas.microsoft.com/office/powerpoint/2010/main" val="3687916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15142" y="2365602"/>
            <a:ext cx="6204858" cy="2034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RPE</a:t>
            </a:r>
          </a:p>
        </p:txBody>
      </p:sp>
    </p:spTree>
    <p:extLst>
      <p:ext uri="{BB962C8B-B14F-4D97-AF65-F5344CB8AC3E}">
        <p14:creationId xmlns:p14="http://schemas.microsoft.com/office/powerpoint/2010/main" val="2675650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33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RPE</a:t>
            </a:r>
            <a:endParaRPr lang="fr-BE" sz="3600" b="1" u="sng" dirty="0"/>
          </a:p>
        </p:txBody>
      </p:sp>
      <p:sp>
        <p:nvSpPr>
          <p:cNvPr id="6" name="Rectangle 5"/>
          <p:cNvSpPr/>
          <p:nvPr/>
        </p:nvSpPr>
        <p:spPr>
          <a:xfrm>
            <a:off x="660399" y="1625146"/>
            <a:ext cx="81497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Status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Can be someone from the establishment.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	For some inst.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(ex. NPP)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: have to be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intern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!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Can be asked for a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team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of RPE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730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33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RPE</a:t>
            </a:r>
            <a:endParaRPr lang="fr-BE" sz="36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1110342" y="1625373"/>
            <a:ext cx="7815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Tasks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Cf. BSS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Currently 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</a:rPr>
              <a:t>(Belgium)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=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health physicist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+ Transport ? : to be defined clearly !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+ Validation of RPO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+ Can also achieve RPO’s tasks</a:t>
            </a:r>
          </a:p>
        </p:txBody>
      </p:sp>
    </p:spTree>
    <p:extLst>
      <p:ext uri="{BB962C8B-B14F-4D97-AF65-F5344CB8AC3E}">
        <p14:creationId xmlns:p14="http://schemas.microsoft.com/office/powerpoint/2010/main" val="3605737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33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RPE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1110341" y="1625373"/>
            <a:ext cx="73929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Responsibility 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Gives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advice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/ assistance to the institution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Responsibility stays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by the </a:t>
            </a:r>
            <a:r>
              <a:rPr lang="en-US" sz="2800" u="sng" dirty="0" err="1" smtClean="0">
                <a:solidFill>
                  <a:schemeClr val="accent4">
                    <a:lumMod val="50000"/>
                  </a:schemeClr>
                </a:solidFill>
              </a:rPr>
              <a:t>exploitant</a:t>
            </a:r>
            <a:endParaRPr lang="en-US" sz="2800" u="sng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37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69631" y="435578"/>
            <a:ext cx="1133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RPE</a:t>
            </a:r>
            <a:endParaRPr lang="fr-BE" sz="36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1110341" y="1625373"/>
            <a:ext cx="755468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Entry requirements</a:t>
            </a:r>
            <a:endParaRPr lang="en-US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Master in exact or applied sciences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 or </a:t>
            </a:r>
            <a:r>
              <a:rPr lang="en-US" sz="2800" u="sng" dirty="0" smtClean="0">
                <a:solidFill>
                  <a:schemeClr val="accent4">
                    <a:lumMod val="50000"/>
                  </a:schemeClr>
                </a:solidFill>
              </a:rPr>
              <a:t>equivalent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diploma (Scientific Council or FANC validation)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05737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_SCK">
  <a:themeElements>
    <a:clrScheme name="SCK-CEN Academy">
      <a:dk1>
        <a:srgbClr val="181818"/>
      </a:dk1>
      <a:lt1>
        <a:srgbClr val="FFFFFF"/>
      </a:lt1>
      <a:dk2>
        <a:srgbClr val="181818"/>
      </a:dk2>
      <a:lt2>
        <a:srgbClr val="FFFFFF"/>
      </a:lt2>
      <a:accent1>
        <a:srgbClr val="418FCD"/>
      </a:accent1>
      <a:accent2>
        <a:srgbClr val="C0D731"/>
      </a:accent2>
      <a:accent3>
        <a:srgbClr val="BFBFBF"/>
      </a:accent3>
      <a:accent4>
        <a:srgbClr val="92BEE2"/>
      </a:accent4>
      <a:accent5>
        <a:srgbClr val="D8690E"/>
      </a:accent5>
      <a:accent6>
        <a:srgbClr val="D8D8D8"/>
      </a:accent6>
      <a:hlink>
        <a:srgbClr val="418FCD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sz="5000" dirty="0" err="1" smtClean="0">
            <a:solidFill>
              <a:srgbClr val="418FCD"/>
            </a:solidFill>
            <a:latin typeface="Segoe UI Light" pitchFamily="34" charset="0"/>
          </a:defRPr>
        </a:defPPr>
      </a:lstStyle>
    </a:txDef>
  </a:objectDefaults>
  <a:extraClrSchemeLst>
    <a:extraClrScheme>
      <a:clrScheme name="2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SCK-CEN Academy">
      <a:dk1>
        <a:srgbClr val="181818"/>
      </a:dk1>
      <a:lt1>
        <a:srgbClr val="FFFFFF"/>
      </a:lt1>
      <a:dk2>
        <a:srgbClr val="181818"/>
      </a:dk2>
      <a:lt2>
        <a:srgbClr val="FFFFFF"/>
      </a:lt2>
      <a:accent1>
        <a:srgbClr val="418FCD"/>
      </a:accent1>
      <a:accent2>
        <a:srgbClr val="C0D731"/>
      </a:accent2>
      <a:accent3>
        <a:srgbClr val="BFBFBF"/>
      </a:accent3>
      <a:accent4>
        <a:srgbClr val="92BEE2"/>
      </a:accent4>
      <a:accent5>
        <a:srgbClr val="D8690E"/>
      </a:accent5>
      <a:accent6>
        <a:srgbClr val="D8D8D8"/>
      </a:accent6>
      <a:hlink>
        <a:srgbClr val="418FCD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CK-CEN Academy">
      <a:dk1>
        <a:srgbClr val="181818"/>
      </a:dk1>
      <a:lt1>
        <a:srgbClr val="FFFFFF"/>
      </a:lt1>
      <a:dk2>
        <a:srgbClr val="181818"/>
      </a:dk2>
      <a:lt2>
        <a:srgbClr val="FFFFFF"/>
      </a:lt2>
      <a:accent1>
        <a:srgbClr val="418FCD"/>
      </a:accent1>
      <a:accent2>
        <a:srgbClr val="C0D731"/>
      </a:accent2>
      <a:accent3>
        <a:srgbClr val="BFBFBF"/>
      </a:accent3>
      <a:accent4>
        <a:srgbClr val="92BEE2"/>
      </a:accent4>
      <a:accent5>
        <a:srgbClr val="D8690E"/>
      </a:accent5>
      <a:accent6>
        <a:srgbClr val="D8D8D8"/>
      </a:accent6>
      <a:hlink>
        <a:srgbClr val="418FCD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1338</TotalTime>
  <Pages>22</Pages>
  <Words>513</Words>
  <Application>Microsoft Office PowerPoint</Application>
  <PresentationFormat>On-screen Show (4:3)</PresentationFormat>
  <Paragraphs>198</Paragraphs>
  <Slides>23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3__SCK</vt:lpstr>
      <vt:lpstr>Image</vt:lpstr>
      <vt:lpstr>PowerPoint Presentation</vt:lpstr>
      <vt:lpstr>ABR - BVS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SCK-CEN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rdillen</dc:creator>
  <cp:lastModifiedBy>av2447</cp:lastModifiedBy>
  <cp:revision>134</cp:revision>
  <cp:lastPrinted>2011-12-22T07:31:06Z</cp:lastPrinted>
  <dcterms:created xsi:type="dcterms:W3CDTF">2012-04-05T08:06:00Z</dcterms:created>
  <dcterms:modified xsi:type="dcterms:W3CDTF">2014-05-08T08:48:42Z</dcterms:modified>
</cp:coreProperties>
</file>